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5" r:id="rId2"/>
    <p:sldId id="301" r:id="rId3"/>
    <p:sldId id="259" r:id="rId4"/>
    <p:sldId id="303" r:id="rId5"/>
    <p:sldId id="307" r:id="rId6"/>
    <p:sldId id="308" r:id="rId7"/>
    <p:sldId id="309" r:id="rId8"/>
    <p:sldId id="310" r:id="rId9"/>
    <p:sldId id="311" r:id="rId10"/>
    <p:sldId id="312" r:id="rId11"/>
    <p:sldId id="314" r:id="rId12"/>
    <p:sldId id="315" r:id="rId13"/>
    <p:sldId id="316" r:id="rId14"/>
    <p:sldId id="319" r:id="rId15"/>
    <p:sldId id="318" r:id="rId16"/>
    <p:sldId id="320" r:id="rId17"/>
    <p:sldId id="321" r:id="rId18"/>
    <p:sldId id="324" r:id="rId19"/>
    <p:sldId id="325" r:id="rId20"/>
    <p:sldId id="327" r:id="rId21"/>
    <p:sldId id="328" r:id="rId22"/>
    <p:sldId id="329" r:id="rId23"/>
    <p:sldId id="330" r:id="rId24"/>
    <p:sldId id="331" r:id="rId25"/>
    <p:sldId id="332" r:id="rId26"/>
    <p:sldId id="333" r:id="rId27"/>
    <p:sldId id="334"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namour" initials="dn" lastIdx="1" clrIdx="0">
    <p:extLst>
      <p:ext uri="{19B8F6BF-5375-455C-9EA6-DF929625EA0E}">
        <p15:presenceInfo xmlns:p15="http://schemas.microsoft.com/office/powerpoint/2012/main" userId="5c789f881d56b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8F2"/>
    <a:srgbClr val="FADEEC"/>
    <a:srgbClr val="E8F3F4"/>
    <a:srgbClr val="E0EEF0"/>
    <a:srgbClr val="F6F6F6"/>
    <a:srgbClr val="C31C71"/>
    <a:srgbClr val="9ECBD0"/>
    <a:srgbClr val="E87000"/>
    <a:srgbClr val="547375"/>
    <a:srgbClr val="3A50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2" autoAdjust="0"/>
    <p:restoredTop sz="94660"/>
  </p:normalViewPr>
  <p:slideViewPr>
    <p:cSldViewPr snapToGrid="0">
      <p:cViewPr>
        <p:scale>
          <a:sx n="100" d="100"/>
          <a:sy n="100" d="100"/>
        </p:scale>
        <p:origin x="6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hyperlink" Target="https://www.crdp.org/" TargetMode="External"/><Relationship Id="rId2" Type="http://schemas.openxmlformats.org/officeDocument/2006/relationships/hyperlink" Target="https://skild-edu.org/" TargetMode="External"/><Relationship Id="rId1" Type="http://schemas.openxmlformats.org/officeDocument/2006/relationships/hyperlink" Target="https://anaaqra.com/"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crdp.org/"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nafdalebanon.org/" TargetMode="External"/><Relationship Id="rId2" Type="http://schemas.openxmlformats.org/officeDocument/2006/relationships/hyperlink" Target="https://thetreehouse-foundation.com/" TargetMode="External"/><Relationship Id="rId1" Type="http://schemas.openxmlformats.org/officeDocument/2006/relationships/hyperlink" Target="https://thaki.org/"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crdp.org/" TargetMode="External"/><Relationship Id="rId2" Type="http://schemas.openxmlformats.org/officeDocument/2006/relationships/hyperlink" Target="https://skild-edu.org/" TargetMode="External"/><Relationship Id="rId1" Type="http://schemas.openxmlformats.org/officeDocument/2006/relationships/hyperlink" Target="https://anaaqra.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crdp.org/"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nafdalebanon.org/" TargetMode="External"/><Relationship Id="rId2" Type="http://schemas.openxmlformats.org/officeDocument/2006/relationships/hyperlink" Target="https://thetreehouse-foundation.com/" TargetMode="External"/><Relationship Id="rId1" Type="http://schemas.openxmlformats.org/officeDocument/2006/relationships/hyperlink" Target="https://thaki.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D647CA-695D-41EE-B1F2-55CE950C72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ACA228-4300-4D65-A2D2-215D63286FBB}">
      <dgm:prSet custT="1"/>
      <dgm:spPr>
        <a:solidFill>
          <a:srgbClr val="FFEDDD"/>
        </a:solidFill>
      </dgm:spPr>
      <dgm:t>
        <a:bodyPr/>
        <a:lstStyle/>
        <a:p>
          <a:r>
            <a:rPr lang="en-US" sz="1600" b="1" dirty="0">
              <a:solidFill>
                <a:srgbClr val="E87000"/>
              </a:solidFill>
              <a:latin typeface="+mn-lt"/>
            </a:rPr>
            <a:t>Target age groups</a:t>
          </a:r>
          <a:r>
            <a:rPr lang="en-US" sz="1600" dirty="0">
              <a:solidFill>
                <a:srgbClr val="E87000"/>
              </a:solidFill>
              <a:latin typeface="+mn-lt"/>
            </a:rPr>
            <a:t>: </a:t>
          </a:r>
          <a:r>
            <a:rPr lang="en-US" sz="1600" dirty="0">
              <a:solidFill>
                <a:srgbClr val="625E59"/>
              </a:solidFill>
              <a:latin typeface="+mn-lt"/>
            </a:rPr>
            <a:t>3 to 6 years old</a:t>
          </a:r>
        </a:p>
      </dgm:t>
    </dgm:pt>
    <dgm:pt modelId="{75C959F4-81DD-46B2-B15F-F29FCCEE0EDD}" type="parTrans" cxnId="{17B0ECD8-DE39-4EA6-969B-BF43DF35A2A7}">
      <dgm:prSet/>
      <dgm:spPr/>
      <dgm:t>
        <a:bodyPr/>
        <a:lstStyle/>
        <a:p>
          <a:endParaRPr lang="en-US"/>
        </a:p>
      </dgm:t>
    </dgm:pt>
    <dgm:pt modelId="{402160C2-22EC-49F1-8DE2-734A3620570F}" type="sibTrans" cxnId="{17B0ECD8-DE39-4EA6-969B-BF43DF35A2A7}">
      <dgm:prSet/>
      <dgm:spPr/>
      <dgm:t>
        <a:bodyPr/>
        <a:lstStyle/>
        <a:p>
          <a:endParaRPr lang="en-US"/>
        </a:p>
      </dgm:t>
    </dgm:pt>
    <dgm:pt modelId="{71AE994C-93AD-4DBB-A231-7511C1D3F52E}">
      <dgm:prSet custT="1"/>
      <dgm:spPr>
        <a:solidFill>
          <a:srgbClr val="FFEDDD"/>
        </a:solidFill>
      </dgm:spPr>
      <dgm:t>
        <a:bodyPr/>
        <a:lstStyle/>
        <a:p>
          <a:pPr>
            <a:lnSpc>
              <a:spcPct val="100000"/>
            </a:lnSpc>
          </a:pPr>
          <a:r>
            <a:rPr lang="en-US" sz="1600" b="1" dirty="0">
              <a:solidFill>
                <a:srgbClr val="E87000"/>
              </a:solidFill>
              <a:latin typeface="+mn-lt"/>
            </a:rPr>
            <a:t>Program reach</a:t>
          </a:r>
          <a:r>
            <a:rPr lang="en-US" sz="1600" dirty="0">
              <a:solidFill>
                <a:srgbClr val="E87000"/>
              </a:solidFill>
              <a:latin typeface="+mn-lt"/>
            </a:rPr>
            <a:t>: </a:t>
          </a:r>
          <a:r>
            <a:rPr lang="en-US" sz="1600" dirty="0">
              <a:solidFill>
                <a:srgbClr val="625E59"/>
              </a:solidFill>
              <a:latin typeface="+mn-lt"/>
            </a:rPr>
            <a:t>48 partner schools; 266 educators ; 2,552 learners</a:t>
          </a:r>
        </a:p>
      </dgm:t>
    </dgm:pt>
    <dgm:pt modelId="{A8CE31DE-2518-4BDA-AFE9-1CBF7B28C6FF}" type="parTrans" cxnId="{CD6F8AF7-6B6F-4D8B-B965-5FD266312834}">
      <dgm:prSet/>
      <dgm:spPr/>
      <dgm:t>
        <a:bodyPr/>
        <a:lstStyle/>
        <a:p>
          <a:endParaRPr lang="en-US"/>
        </a:p>
      </dgm:t>
    </dgm:pt>
    <dgm:pt modelId="{9E146D3D-7640-4DAE-85F3-15D0E47C7227}" type="sibTrans" cxnId="{CD6F8AF7-6B6F-4D8B-B965-5FD266312834}">
      <dgm:prSet/>
      <dgm:spPr/>
      <dgm:t>
        <a:bodyPr/>
        <a:lstStyle/>
        <a:p>
          <a:endParaRPr lang="en-US"/>
        </a:p>
      </dgm:t>
    </dgm:pt>
    <dgm:pt modelId="{B1C4CD5E-E1E5-446E-8F57-F5AA445B7E72}">
      <dgm:prSet custT="1"/>
      <dgm:spPr>
        <a:solidFill>
          <a:srgbClr val="FFEDDD"/>
        </a:solidFill>
      </dgm:spPr>
      <dgm:t>
        <a:bodyPr/>
        <a:lstStyle/>
        <a:p>
          <a:r>
            <a:rPr lang="en-US" sz="1600" b="1" dirty="0">
              <a:solidFill>
                <a:srgbClr val="E87000"/>
              </a:solidFill>
              <a:latin typeface="+mn-lt"/>
            </a:rPr>
            <a:t>Supported by</a:t>
          </a:r>
          <a:r>
            <a:rPr lang="en-US" sz="1600" dirty="0">
              <a:solidFill>
                <a:srgbClr val="E87000"/>
              </a:solidFill>
              <a:latin typeface="+mn-lt"/>
            </a:rPr>
            <a:t> </a:t>
          </a:r>
          <a:r>
            <a:rPr lang="en-US" sz="1600" dirty="0">
              <a:solidFill>
                <a:srgbClr val="625E59"/>
              </a:solidFill>
              <a:latin typeface="+mn-lt"/>
            </a:rPr>
            <a:t>Their World</a:t>
          </a:r>
        </a:p>
      </dgm:t>
    </dgm:pt>
    <dgm:pt modelId="{69CAF046-B6BB-4738-B991-8FCA88FF81B1}" type="parTrans" cxnId="{275D890F-1408-4479-8D4F-052CC1169153}">
      <dgm:prSet/>
      <dgm:spPr/>
      <dgm:t>
        <a:bodyPr/>
        <a:lstStyle/>
        <a:p>
          <a:endParaRPr lang="en-US"/>
        </a:p>
      </dgm:t>
    </dgm:pt>
    <dgm:pt modelId="{38BB9380-9745-417D-AB77-A98406AF2CDA}" type="sibTrans" cxnId="{275D890F-1408-4479-8D4F-052CC1169153}">
      <dgm:prSet/>
      <dgm:spPr/>
      <dgm:t>
        <a:bodyPr/>
        <a:lstStyle/>
        <a:p>
          <a:endParaRPr lang="en-US"/>
        </a:p>
      </dgm:t>
    </dgm:pt>
    <dgm:pt modelId="{F46D322A-5B06-41BC-9B83-12328E3830EA}">
      <dgm:prSet custT="1"/>
      <dgm:spPr>
        <a:solidFill>
          <a:srgbClr val="FFEDDD"/>
        </a:solidFill>
      </dgm:spPr>
      <dgm:t>
        <a:bodyPr/>
        <a:lstStyle/>
        <a:p>
          <a:pPr>
            <a:lnSpc>
              <a:spcPct val="100000"/>
            </a:lnSpc>
          </a:pPr>
          <a:r>
            <a:rPr lang="en-US" sz="1600" b="1" dirty="0">
              <a:solidFill>
                <a:srgbClr val="E87000"/>
              </a:solidFill>
              <a:latin typeface="+mn-lt"/>
            </a:rPr>
            <a:t>In partnership with</a:t>
          </a:r>
          <a:r>
            <a:rPr lang="en-US" sz="1600" dirty="0">
              <a:solidFill>
                <a:srgbClr val="E87000"/>
              </a:solidFill>
              <a:latin typeface="+mn-lt"/>
            </a:rPr>
            <a:t> </a:t>
          </a:r>
          <a:r>
            <a:rPr lang="en-US" sz="1600" u="sng" dirty="0">
              <a:solidFill>
                <a:schemeClr val="dk1"/>
              </a:solidFill>
              <a:latin typeface="+mn-lt"/>
              <a:ea typeface="Arial"/>
              <a:cs typeface="Arial"/>
              <a:sym typeface="Arial"/>
              <a:hlinkClick xmlns:r="http://schemas.openxmlformats.org/officeDocument/2006/relationships" r:id="rId1">
                <a:extLst>
                  <a:ext uri="{A12FA001-AC4F-418D-AE19-62706E023703}">
                    <ahyp:hlinkClr xmlns:ahyp="http://schemas.microsoft.com/office/drawing/2018/hyperlinkcolor" val="tx"/>
                  </a:ext>
                </a:extLst>
              </a:hlinkClick>
            </a:rPr>
            <a:t>Ana </a:t>
          </a:r>
          <a:r>
            <a:rPr lang="en-US" sz="1600" u="sng" dirty="0" err="1">
              <a:solidFill>
                <a:schemeClr val="dk1"/>
              </a:solidFill>
              <a:latin typeface="+mn-lt"/>
              <a:ea typeface="Arial"/>
              <a:cs typeface="Arial"/>
              <a:sym typeface="Arial"/>
              <a:hlinkClick xmlns:r="http://schemas.openxmlformats.org/officeDocument/2006/relationships" r:id="rId1">
                <a:extLst>
                  <a:ext uri="{A12FA001-AC4F-418D-AE19-62706E023703}">
                    <ahyp:hlinkClr xmlns:ahyp="http://schemas.microsoft.com/office/drawing/2018/hyperlinkcolor" val="tx"/>
                  </a:ext>
                </a:extLst>
              </a:hlinkClick>
            </a:rPr>
            <a:t>Aqra</a:t>
          </a:r>
          <a:r>
            <a:rPr lang="en-US" sz="1600" dirty="0">
              <a:solidFill>
                <a:schemeClr val="dk1"/>
              </a:solidFill>
              <a:latin typeface="+mn-lt"/>
              <a:ea typeface="Arial"/>
              <a:cs typeface="Arial"/>
              <a:sym typeface="Arial"/>
            </a:rPr>
            <a:t>, </a:t>
          </a:r>
          <a:r>
            <a:rPr lang="en-US" sz="1600" u="sng" dirty="0">
              <a:solidFill>
                <a:schemeClr val="dk1"/>
              </a:solidFill>
              <a:latin typeface="+mn-lt"/>
              <a:ea typeface="Arial"/>
              <a:cs typeface="Arial"/>
              <a:sym typeface="Arial"/>
              <a:hlinkClick xmlns:r="http://schemas.openxmlformats.org/officeDocument/2006/relationships" r:id="rId2">
                <a:extLst>
                  <a:ext uri="{A12FA001-AC4F-418D-AE19-62706E023703}">
                    <ahyp:hlinkClr xmlns:ahyp="http://schemas.microsoft.com/office/drawing/2018/hyperlinkcolor" val="tx"/>
                  </a:ext>
                </a:extLst>
              </a:hlinkClick>
            </a:rPr>
            <a:t>Skild</a:t>
          </a:r>
          <a:r>
            <a:rPr lang="en-US" sz="1600" dirty="0">
              <a:solidFill>
                <a:schemeClr val="dk1"/>
              </a:solidFill>
              <a:latin typeface="+mn-lt"/>
              <a:ea typeface="Arial"/>
              <a:cs typeface="Arial"/>
              <a:sym typeface="Arial"/>
            </a:rPr>
            <a:t> and </a:t>
          </a:r>
          <a:r>
            <a:rPr lang="en-US" sz="1600" u="sng" dirty="0">
              <a:solidFill>
                <a:schemeClr val="dk1"/>
              </a:solidFill>
              <a:latin typeface="+mn-lt"/>
              <a:ea typeface="Arial"/>
              <a:cs typeface="Arial"/>
              <a:sym typeface="Arial"/>
              <a:hlinkClick xmlns:r="http://schemas.openxmlformats.org/officeDocument/2006/relationships" r:id="rId3">
                <a:extLst>
                  <a:ext uri="{A12FA001-AC4F-418D-AE19-62706E023703}">
                    <ahyp:hlinkClr xmlns:ahyp="http://schemas.microsoft.com/office/drawing/2018/hyperlinkcolor" val="tx"/>
                  </a:ext>
                </a:extLst>
              </a:hlinkClick>
            </a:rPr>
            <a:t>CRDP</a:t>
          </a:r>
          <a:endParaRPr lang="en-US" sz="1600" b="0" i="0" u="none" dirty="0">
            <a:solidFill>
              <a:srgbClr val="625E59"/>
            </a:solidFill>
            <a:latin typeface="+mn-lt"/>
          </a:endParaRPr>
        </a:p>
      </dgm:t>
    </dgm:pt>
    <dgm:pt modelId="{028C10B9-8643-4878-9372-461EC66908B8}" type="parTrans" cxnId="{1D9C5E5C-E52F-404F-889D-61659BB27043}">
      <dgm:prSet/>
      <dgm:spPr/>
      <dgm:t>
        <a:bodyPr/>
        <a:lstStyle/>
        <a:p>
          <a:endParaRPr lang="en-US"/>
        </a:p>
      </dgm:t>
    </dgm:pt>
    <dgm:pt modelId="{2562C468-D215-42D0-B81B-1395FFE05DD9}" type="sibTrans" cxnId="{1D9C5E5C-E52F-404F-889D-61659BB27043}">
      <dgm:prSet/>
      <dgm:spPr/>
      <dgm:t>
        <a:bodyPr/>
        <a:lstStyle/>
        <a:p>
          <a:endParaRPr lang="en-US"/>
        </a:p>
      </dgm:t>
    </dgm:pt>
    <dgm:pt modelId="{9D437B46-3D8E-460C-A0EF-1EB2D67911CC}" type="pres">
      <dgm:prSet presAssocID="{7AD647CA-695D-41EE-B1F2-55CE950C72C1}" presName="linear" presStyleCnt="0">
        <dgm:presLayoutVars>
          <dgm:animLvl val="lvl"/>
          <dgm:resizeHandles val="exact"/>
        </dgm:presLayoutVars>
      </dgm:prSet>
      <dgm:spPr/>
    </dgm:pt>
    <dgm:pt modelId="{3589AB56-3234-4071-85BE-3B9BB5740161}" type="pres">
      <dgm:prSet presAssocID="{D1ACA228-4300-4D65-A2D2-215D63286FBB}" presName="parentText" presStyleLbl="node1" presStyleIdx="0" presStyleCnt="4" custScaleY="58127" custLinFactNeighborY="21570">
        <dgm:presLayoutVars>
          <dgm:chMax val="0"/>
          <dgm:bulletEnabled val="1"/>
        </dgm:presLayoutVars>
      </dgm:prSet>
      <dgm:spPr/>
    </dgm:pt>
    <dgm:pt modelId="{55B1F957-AC17-457B-837B-F7613904263C}" type="pres">
      <dgm:prSet presAssocID="{402160C2-22EC-49F1-8DE2-734A3620570F}" presName="spacer" presStyleCnt="0"/>
      <dgm:spPr/>
    </dgm:pt>
    <dgm:pt modelId="{F2256F88-EC57-4D57-A560-B0417E711852}" type="pres">
      <dgm:prSet presAssocID="{71AE994C-93AD-4DBB-A231-7511C1D3F52E}" presName="parentText" presStyleLbl="node1" presStyleIdx="1" presStyleCnt="4" custScaleY="106489" custLinFactNeighborY="-35950">
        <dgm:presLayoutVars>
          <dgm:chMax val="0"/>
          <dgm:bulletEnabled val="1"/>
        </dgm:presLayoutVars>
      </dgm:prSet>
      <dgm:spPr/>
    </dgm:pt>
    <dgm:pt modelId="{1EE8F64D-9110-44A2-ACA1-3162E963E673}" type="pres">
      <dgm:prSet presAssocID="{9E146D3D-7640-4DAE-85F3-15D0E47C7227}" presName="spacer" presStyleCnt="0"/>
      <dgm:spPr/>
    </dgm:pt>
    <dgm:pt modelId="{C34B3CBE-0D75-4789-93DE-F8C4710F8C2E}" type="pres">
      <dgm:prSet presAssocID="{B1C4CD5E-E1E5-446E-8F57-F5AA445B7E72}" presName="parentText" presStyleLbl="node1" presStyleIdx="2" presStyleCnt="4" custScaleY="59179" custLinFactNeighborY="-79698">
        <dgm:presLayoutVars>
          <dgm:chMax val="0"/>
          <dgm:bulletEnabled val="1"/>
        </dgm:presLayoutVars>
      </dgm:prSet>
      <dgm:spPr/>
    </dgm:pt>
    <dgm:pt modelId="{F2493F64-1CD9-4AED-88F0-E3D7B2E36757}" type="pres">
      <dgm:prSet presAssocID="{38BB9380-9745-417D-AB77-A98406AF2CDA}" presName="spacer" presStyleCnt="0"/>
      <dgm:spPr/>
    </dgm:pt>
    <dgm:pt modelId="{9DE70D16-2F63-4977-983F-D03C8CE58A2F}" type="pres">
      <dgm:prSet presAssocID="{F46D322A-5B06-41BC-9B83-12328E3830EA}" presName="parentText" presStyleLbl="node1" presStyleIdx="3" presStyleCnt="4" custLinFactY="-3412" custLinFactNeighborY="-100000">
        <dgm:presLayoutVars>
          <dgm:chMax val="0"/>
          <dgm:bulletEnabled val="1"/>
        </dgm:presLayoutVars>
      </dgm:prSet>
      <dgm:spPr/>
    </dgm:pt>
  </dgm:ptLst>
  <dgm:cxnLst>
    <dgm:cxn modelId="{06B37B02-C63F-40B2-A827-C3415B452A06}" type="presOf" srcId="{7AD647CA-695D-41EE-B1F2-55CE950C72C1}" destId="{9D437B46-3D8E-460C-A0EF-1EB2D67911CC}" srcOrd="0" destOrd="0" presId="urn:microsoft.com/office/officeart/2005/8/layout/vList2"/>
    <dgm:cxn modelId="{275D890F-1408-4479-8D4F-052CC1169153}" srcId="{7AD647CA-695D-41EE-B1F2-55CE950C72C1}" destId="{B1C4CD5E-E1E5-446E-8F57-F5AA445B7E72}" srcOrd="2" destOrd="0" parTransId="{69CAF046-B6BB-4738-B991-8FCA88FF81B1}" sibTransId="{38BB9380-9745-417D-AB77-A98406AF2CDA}"/>
    <dgm:cxn modelId="{1D9C5E5C-E52F-404F-889D-61659BB27043}" srcId="{7AD647CA-695D-41EE-B1F2-55CE950C72C1}" destId="{F46D322A-5B06-41BC-9B83-12328E3830EA}" srcOrd="3" destOrd="0" parTransId="{028C10B9-8643-4878-9372-461EC66908B8}" sibTransId="{2562C468-D215-42D0-B81B-1395FFE05DD9}"/>
    <dgm:cxn modelId="{98E7CEAC-2F56-46F6-962E-09985FBCDB6A}" type="presOf" srcId="{D1ACA228-4300-4D65-A2D2-215D63286FBB}" destId="{3589AB56-3234-4071-85BE-3B9BB5740161}" srcOrd="0" destOrd="0" presId="urn:microsoft.com/office/officeart/2005/8/layout/vList2"/>
    <dgm:cxn modelId="{1E44AEC7-4176-49AF-88FF-6BD63D5144C7}" type="presOf" srcId="{B1C4CD5E-E1E5-446E-8F57-F5AA445B7E72}" destId="{C34B3CBE-0D75-4789-93DE-F8C4710F8C2E}" srcOrd="0" destOrd="0" presId="urn:microsoft.com/office/officeart/2005/8/layout/vList2"/>
    <dgm:cxn modelId="{17B0ECD8-DE39-4EA6-969B-BF43DF35A2A7}" srcId="{7AD647CA-695D-41EE-B1F2-55CE950C72C1}" destId="{D1ACA228-4300-4D65-A2D2-215D63286FBB}" srcOrd="0" destOrd="0" parTransId="{75C959F4-81DD-46B2-B15F-F29FCCEE0EDD}" sibTransId="{402160C2-22EC-49F1-8DE2-734A3620570F}"/>
    <dgm:cxn modelId="{219631E0-7B05-4776-83D4-97DF8CCE8DC2}" type="presOf" srcId="{F46D322A-5B06-41BC-9B83-12328E3830EA}" destId="{9DE70D16-2F63-4977-983F-D03C8CE58A2F}" srcOrd="0" destOrd="0" presId="urn:microsoft.com/office/officeart/2005/8/layout/vList2"/>
    <dgm:cxn modelId="{AB6872E7-A1E8-4B00-BBC5-1A03F0E9F2E8}" type="presOf" srcId="{71AE994C-93AD-4DBB-A231-7511C1D3F52E}" destId="{F2256F88-EC57-4D57-A560-B0417E711852}" srcOrd="0" destOrd="0" presId="urn:microsoft.com/office/officeart/2005/8/layout/vList2"/>
    <dgm:cxn modelId="{CD6F8AF7-6B6F-4D8B-B965-5FD266312834}" srcId="{7AD647CA-695D-41EE-B1F2-55CE950C72C1}" destId="{71AE994C-93AD-4DBB-A231-7511C1D3F52E}" srcOrd="1" destOrd="0" parTransId="{A8CE31DE-2518-4BDA-AFE9-1CBF7B28C6FF}" sibTransId="{9E146D3D-7640-4DAE-85F3-15D0E47C7227}"/>
    <dgm:cxn modelId="{4F71B388-6806-458A-A315-C1E090692CF2}" type="presParOf" srcId="{9D437B46-3D8E-460C-A0EF-1EB2D67911CC}" destId="{3589AB56-3234-4071-85BE-3B9BB5740161}" srcOrd="0" destOrd="0" presId="urn:microsoft.com/office/officeart/2005/8/layout/vList2"/>
    <dgm:cxn modelId="{B603F260-FF19-4B92-9D4C-443E1B3F08D6}" type="presParOf" srcId="{9D437B46-3D8E-460C-A0EF-1EB2D67911CC}" destId="{55B1F957-AC17-457B-837B-F7613904263C}" srcOrd="1" destOrd="0" presId="urn:microsoft.com/office/officeart/2005/8/layout/vList2"/>
    <dgm:cxn modelId="{9097AB26-84B2-4F67-8B8B-31F527FEAB1D}" type="presParOf" srcId="{9D437B46-3D8E-460C-A0EF-1EB2D67911CC}" destId="{F2256F88-EC57-4D57-A560-B0417E711852}" srcOrd="2" destOrd="0" presId="urn:microsoft.com/office/officeart/2005/8/layout/vList2"/>
    <dgm:cxn modelId="{9D548C10-2987-4BEA-BC04-E1771B9D5A2A}" type="presParOf" srcId="{9D437B46-3D8E-460C-A0EF-1EB2D67911CC}" destId="{1EE8F64D-9110-44A2-ACA1-3162E963E673}" srcOrd="3" destOrd="0" presId="urn:microsoft.com/office/officeart/2005/8/layout/vList2"/>
    <dgm:cxn modelId="{11C8CB33-F49D-4C62-BBE5-E0BF46F92FF8}" type="presParOf" srcId="{9D437B46-3D8E-460C-A0EF-1EB2D67911CC}" destId="{C34B3CBE-0D75-4789-93DE-F8C4710F8C2E}" srcOrd="4" destOrd="0" presId="urn:microsoft.com/office/officeart/2005/8/layout/vList2"/>
    <dgm:cxn modelId="{CFE9EBD0-B0CF-4524-B40B-F1BC0C13039D}" type="presParOf" srcId="{9D437B46-3D8E-460C-A0EF-1EB2D67911CC}" destId="{F2493F64-1CD9-4AED-88F0-E3D7B2E36757}" srcOrd="5" destOrd="0" presId="urn:microsoft.com/office/officeart/2005/8/layout/vList2"/>
    <dgm:cxn modelId="{74B73A65-1739-4A03-B494-0DC5B801B38E}" type="presParOf" srcId="{9D437B46-3D8E-460C-A0EF-1EB2D67911CC}" destId="{9DE70D16-2F63-4977-983F-D03C8CE58A2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AD647CA-695D-41EE-B1F2-55CE950C72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ACA228-4300-4D65-A2D2-215D63286FBB}">
      <dgm:prSet custT="1"/>
      <dgm:spPr>
        <a:solidFill>
          <a:srgbClr val="EFE5FF"/>
        </a:solidFill>
      </dgm:spPr>
      <dgm:t>
        <a:bodyPr/>
        <a:lstStyle/>
        <a:p>
          <a:r>
            <a:rPr lang="en-US" sz="1600" b="1" dirty="0">
              <a:solidFill>
                <a:srgbClr val="4100AA"/>
              </a:solidFill>
            </a:rPr>
            <a:t>Target age groups</a:t>
          </a:r>
          <a:r>
            <a:rPr lang="en-US" sz="1600" dirty="0">
              <a:solidFill>
                <a:srgbClr val="4100AA"/>
              </a:solidFill>
            </a:rPr>
            <a:t>: </a:t>
          </a:r>
          <a:r>
            <a:rPr lang="en-US" sz="1600" dirty="0">
              <a:solidFill>
                <a:srgbClr val="625E59"/>
              </a:solidFill>
            </a:rPr>
            <a:t>15 to 18 years old</a:t>
          </a:r>
        </a:p>
      </dgm:t>
    </dgm:pt>
    <dgm:pt modelId="{75C959F4-81DD-46B2-B15F-F29FCCEE0EDD}" type="parTrans" cxnId="{17B0ECD8-DE39-4EA6-969B-BF43DF35A2A7}">
      <dgm:prSet/>
      <dgm:spPr/>
      <dgm:t>
        <a:bodyPr/>
        <a:lstStyle/>
        <a:p>
          <a:endParaRPr lang="en-US"/>
        </a:p>
      </dgm:t>
    </dgm:pt>
    <dgm:pt modelId="{402160C2-22EC-49F1-8DE2-734A3620570F}" type="sibTrans" cxnId="{17B0ECD8-DE39-4EA6-969B-BF43DF35A2A7}">
      <dgm:prSet/>
      <dgm:spPr/>
      <dgm:t>
        <a:bodyPr/>
        <a:lstStyle/>
        <a:p>
          <a:endParaRPr lang="en-US"/>
        </a:p>
      </dgm:t>
    </dgm:pt>
    <dgm:pt modelId="{71AE994C-93AD-4DBB-A231-7511C1D3F52E}">
      <dgm:prSet custT="1"/>
      <dgm:spPr>
        <a:solidFill>
          <a:srgbClr val="EFE5FF"/>
        </a:solidFill>
      </dgm:spPr>
      <dgm:t>
        <a:bodyPr/>
        <a:lstStyle/>
        <a:p>
          <a:pPr>
            <a:lnSpc>
              <a:spcPct val="100000"/>
            </a:lnSpc>
          </a:pPr>
          <a:r>
            <a:rPr lang="en-US" sz="1600" b="1" dirty="0">
              <a:solidFill>
                <a:srgbClr val="4100AA"/>
              </a:solidFill>
            </a:rPr>
            <a:t>Pilot reach</a:t>
          </a:r>
          <a:r>
            <a:rPr lang="en-US" sz="1600" dirty="0">
              <a:solidFill>
                <a:srgbClr val="4100AA"/>
              </a:solidFill>
            </a:rPr>
            <a:t>: </a:t>
          </a:r>
          <a:r>
            <a:rPr lang="en-US" sz="1600" dirty="0">
              <a:solidFill>
                <a:srgbClr val="625E59"/>
              </a:solidFill>
            </a:rPr>
            <a:t>17 educators; 322 learners</a:t>
          </a:r>
        </a:p>
      </dgm:t>
    </dgm:pt>
    <dgm:pt modelId="{A8CE31DE-2518-4BDA-AFE9-1CBF7B28C6FF}" type="parTrans" cxnId="{CD6F8AF7-6B6F-4D8B-B965-5FD266312834}">
      <dgm:prSet/>
      <dgm:spPr/>
      <dgm:t>
        <a:bodyPr/>
        <a:lstStyle/>
        <a:p>
          <a:endParaRPr lang="en-US"/>
        </a:p>
      </dgm:t>
    </dgm:pt>
    <dgm:pt modelId="{9E146D3D-7640-4DAE-85F3-15D0E47C7227}" type="sibTrans" cxnId="{CD6F8AF7-6B6F-4D8B-B965-5FD266312834}">
      <dgm:prSet/>
      <dgm:spPr/>
      <dgm:t>
        <a:bodyPr/>
        <a:lstStyle/>
        <a:p>
          <a:endParaRPr lang="en-US"/>
        </a:p>
      </dgm:t>
    </dgm:pt>
    <dgm:pt modelId="{B1C4CD5E-E1E5-446E-8F57-F5AA445B7E72}">
      <dgm:prSet custT="1"/>
      <dgm:spPr>
        <a:solidFill>
          <a:srgbClr val="EFE5FF"/>
        </a:solidFill>
      </dgm:spPr>
      <dgm:t>
        <a:bodyPr/>
        <a:lstStyle/>
        <a:p>
          <a:r>
            <a:rPr lang="en-US" sz="1600" b="1" dirty="0">
              <a:solidFill>
                <a:srgbClr val="4100AA"/>
              </a:solidFill>
            </a:rPr>
            <a:t>Supported by</a:t>
          </a:r>
          <a:r>
            <a:rPr lang="en-US" sz="1600" dirty="0">
              <a:solidFill>
                <a:srgbClr val="4100AA"/>
              </a:solidFill>
            </a:rPr>
            <a:t> </a:t>
          </a:r>
          <a:r>
            <a:rPr lang="en-US" sz="1600" dirty="0">
              <a:solidFill>
                <a:srgbClr val="625E59"/>
              </a:solidFill>
            </a:rPr>
            <a:t>Drosos Foundation</a:t>
          </a:r>
        </a:p>
      </dgm:t>
    </dgm:pt>
    <dgm:pt modelId="{69CAF046-B6BB-4738-B991-8FCA88FF81B1}" type="parTrans" cxnId="{275D890F-1408-4479-8D4F-052CC1169153}">
      <dgm:prSet/>
      <dgm:spPr/>
      <dgm:t>
        <a:bodyPr/>
        <a:lstStyle/>
        <a:p>
          <a:endParaRPr lang="en-US"/>
        </a:p>
      </dgm:t>
    </dgm:pt>
    <dgm:pt modelId="{38BB9380-9745-417D-AB77-A98406AF2CDA}" type="sibTrans" cxnId="{275D890F-1408-4479-8D4F-052CC1169153}">
      <dgm:prSet/>
      <dgm:spPr/>
      <dgm:t>
        <a:bodyPr/>
        <a:lstStyle/>
        <a:p>
          <a:endParaRPr lang="en-US"/>
        </a:p>
      </dgm:t>
    </dgm:pt>
    <dgm:pt modelId="{F46D322A-5B06-41BC-9B83-12328E3830EA}">
      <dgm:prSet custT="1"/>
      <dgm:spPr>
        <a:solidFill>
          <a:srgbClr val="EFE5FF"/>
        </a:solidFill>
      </dgm:spPr>
      <dgm:t>
        <a:bodyPr/>
        <a:lstStyle/>
        <a:p>
          <a:r>
            <a:rPr lang="en-US" sz="1600" b="1" dirty="0">
              <a:solidFill>
                <a:srgbClr val="4100AA"/>
              </a:solidFill>
            </a:rPr>
            <a:t>In partnership with</a:t>
          </a:r>
          <a:r>
            <a:rPr lang="en-US" sz="1600" dirty="0">
              <a:solidFill>
                <a:srgbClr val="4100AA"/>
              </a:solidFill>
            </a:rPr>
            <a:t> </a:t>
          </a:r>
          <a:r>
            <a:rPr lang="en-US" sz="1600" u="sng" dirty="0">
              <a:solidFill>
                <a:schemeClr val="dk1"/>
              </a:solidFill>
              <a:hlinkClick xmlns:r="http://schemas.openxmlformats.org/officeDocument/2006/relationships" r:id="rId1">
                <a:extLst>
                  <a:ext uri="{A12FA001-AC4F-418D-AE19-62706E023703}">
                    <ahyp:hlinkClr xmlns:ahyp="http://schemas.microsoft.com/office/drawing/2018/hyperlinkcolor" val="tx"/>
                  </a:ext>
                </a:extLst>
              </a:hlinkClick>
            </a:rPr>
            <a:t>CRDP</a:t>
          </a:r>
          <a:endParaRPr lang="en-US" sz="1600" u="none" dirty="0">
            <a:solidFill>
              <a:srgbClr val="625E59"/>
            </a:solidFill>
          </a:endParaRPr>
        </a:p>
      </dgm:t>
    </dgm:pt>
    <dgm:pt modelId="{028C10B9-8643-4878-9372-461EC66908B8}" type="parTrans" cxnId="{1D9C5E5C-E52F-404F-889D-61659BB27043}">
      <dgm:prSet/>
      <dgm:spPr/>
      <dgm:t>
        <a:bodyPr/>
        <a:lstStyle/>
        <a:p>
          <a:endParaRPr lang="en-US"/>
        </a:p>
      </dgm:t>
    </dgm:pt>
    <dgm:pt modelId="{2562C468-D215-42D0-B81B-1395FFE05DD9}" type="sibTrans" cxnId="{1D9C5E5C-E52F-404F-889D-61659BB27043}">
      <dgm:prSet/>
      <dgm:spPr/>
      <dgm:t>
        <a:bodyPr/>
        <a:lstStyle/>
        <a:p>
          <a:endParaRPr lang="en-US"/>
        </a:p>
      </dgm:t>
    </dgm:pt>
    <dgm:pt modelId="{9D437B46-3D8E-460C-A0EF-1EB2D67911CC}" type="pres">
      <dgm:prSet presAssocID="{7AD647CA-695D-41EE-B1F2-55CE950C72C1}" presName="linear" presStyleCnt="0">
        <dgm:presLayoutVars>
          <dgm:animLvl val="lvl"/>
          <dgm:resizeHandles val="exact"/>
        </dgm:presLayoutVars>
      </dgm:prSet>
      <dgm:spPr/>
    </dgm:pt>
    <dgm:pt modelId="{3589AB56-3234-4071-85BE-3B9BB5740161}" type="pres">
      <dgm:prSet presAssocID="{D1ACA228-4300-4D65-A2D2-215D63286FBB}" presName="parentText" presStyleLbl="node1" presStyleIdx="0" presStyleCnt="4" custScaleY="46020" custLinFactNeighborX="0" custLinFactNeighborY="20274">
        <dgm:presLayoutVars>
          <dgm:chMax val="0"/>
          <dgm:bulletEnabled val="1"/>
        </dgm:presLayoutVars>
      </dgm:prSet>
      <dgm:spPr/>
    </dgm:pt>
    <dgm:pt modelId="{55B1F957-AC17-457B-837B-F7613904263C}" type="pres">
      <dgm:prSet presAssocID="{402160C2-22EC-49F1-8DE2-734A3620570F}" presName="spacer" presStyleCnt="0"/>
      <dgm:spPr/>
    </dgm:pt>
    <dgm:pt modelId="{F2256F88-EC57-4D57-A560-B0417E711852}" type="pres">
      <dgm:prSet presAssocID="{71AE994C-93AD-4DBB-A231-7511C1D3F52E}" presName="parentText" presStyleLbl="node1" presStyleIdx="1" presStyleCnt="4" custScaleY="41135" custLinFactNeighborY="-28324">
        <dgm:presLayoutVars>
          <dgm:chMax val="0"/>
          <dgm:bulletEnabled val="1"/>
        </dgm:presLayoutVars>
      </dgm:prSet>
      <dgm:spPr/>
    </dgm:pt>
    <dgm:pt modelId="{1EE8F64D-9110-44A2-ACA1-3162E963E673}" type="pres">
      <dgm:prSet presAssocID="{9E146D3D-7640-4DAE-85F3-15D0E47C7227}" presName="spacer" presStyleCnt="0"/>
      <dgm:spPr/>
    </dgm:pt>
    <dgm:pt modelId="{C34B3CBE-0D75-4789-93DE-F8C4710F8C2E}" type="pres">
      <dgm:prSet presAssocID="{B1C4CD5E-E1E5-446E-8F57-F5AA445B7E72}" presName="parentText" presStyleLbl="node1" presStyleIdx="2" presStyleCnt="4" custScaleY="44365" custLinFactNeighborY="-81410">
        <dgm:presLayoutVars>
          <dgm:chMax val="0"/>
          <dgm:bulletEnabled val="1"/>
        </dgm:presLayoutVars>
      </dgm:prSet>
      <dgm:spPr/>
    </dgm:pt>
    <dgm:pt modelId="{F2493F64-1CD9-4AED-88F0-E3D7B2E36757}" type="pres">
      <dgm:prSet presAssocID="{38BB9380-9745-417D-AB77-A98406AF2CDA}" presName="spacer" presStyleCnt="0"/>
      <dgm:spPr/>
    </dgm:pt>
    <dgm:pt modelId="{9DE70D16-2F63-4977-983F-D03C8CE58A2F}" type="pres">
      <dgm:prSet presAssocID="{F46D322A-5B06-41BC-9B83-12328E3830EA}" presName="parentText" presStyleLbl="node1" presStyleIdx="3" presStyleCnt="4" custScaleY="47251" custLinFactY="-4679" custLinFactNeighborY="-100000">
        <dgm:presLayoutVars>
          <dgm:chMax val="0"/>
          <dgm:bulletEnabled val="1"/>
        </dgm:presLayoutVars>
      </dgm:prSet>
      <dgm:spPr/>
    </dgm:pt>
  </dgm:ptLst>
  <dgm:cxnLst>
    <dgm:cxn modelId="{06B37B02-C63F-40B2-A827-C3415B452A06}" type="presOf" srcId="{7AD647CA-695D-41EE-B1F2-55CE950C72C1}" destId="{9D437B46-3D8E-460C-A0EF-1EB2D67911CC}" srcOrd="0" destOrd="0" presId="urn:microsoft.com/office/officeart/2005/8/layout/vList2"/>
    <dgm:cxn modelId="{275D890F-1408-4479-8D4F-052CC1169153}" srcId="{7AD647CA-695D-41EE-B1F2-55CE950C72C1}" destId="{B1C4CD5E-E1E5-446E-8F57-F5AA445B7E72}" srcOrd="2" destOrd="0" parTransId="{69CAF046-B6BB-4738-B991-8FCA88FF81B1}" sibTransId="{38BB9380-9745-417D-AB77-A98406AF2CDA}"/>
    <dgm:cxn modelId="{1D9C5E5C-E52F-404F-889D-61659BB27043}" srcId="{7AD647CA-695D-41EE-B1F2-55CE950C72C1}" destId="{F46D322A-5B06-41BC-9B83-12328E3830EA}" srcOrd="3" destOrd="0" parTransId="{028C10B9-8643-4878-9372-461EC66908B8}" sibTransId="{2562C468-D215-42D0-B81B-1395FFE05DD9}"/>
    <dgm:cxn modelId="{98E7CEAC-2F56-46F6-962E-09985FBCDB6A}" type="presOf" srcId="{D1ACA228-4300-4D65-A2D2-215D63286FBB}" destId="{3589AB56-3234-4071-85BE-3B9BB5740161}" srcOrd="0" destOrd="0" presId="urn:microsoft.com/office/officeart/2005/8/layout/vList2"/>
    <dgm:cxn modelId="{1E44AEC7-4176-49AF-88FF-6BD63D5144C7}" type="presOf" srcId="{B1C4CD5E-E1E5-446E-8F57-F5AA445B7E72}" destId="{C34B3CBE-0D75-4789-93DE-F8C4710F8C2E}" srcOrd="0" destOrd="0" presId="urn:microsoft.com/office/officeart/2005/8/layout/vList2"/>
    <dgm:cxn modelId="{17B0ECD8-DE39-4EA6-969B-BF43DF35A2A7}" srcId="{7AD647CA-695D-41EE-B1F2-55CE950C72C1}" destId="{D1ACA228-4300-4D65-A2D2-215D63286FBB}" srcOrd="0" destOrd="0" parTransId="{75C959F4-81DD-46B2-B15F-F29FCCEE0EDD}" sibTransId="{402160C2-22EC-49F1-8DE2-734A3620570F}"/>
    <dgm:cxn modelId="{219631E0-7B05-4776-83D4-97DF8CCE8DC2}" type="presOf" srcId="{F46D322A-5B06-41BC-9B83-12328E3830EA}" destId="{9DE70D16-2F63-4977-983F-D03C8CE58A2F}" srcOrd="0" destOrd="0" presId="urn:microsoft.com/office/officeart/2005/8/layout/vList2"/>
    <dgm:cxn modelId="{AB6872E7-A1E8-4B00-BBC5-1A03F0E9F2E8}" type="presOf" srcId="{71AE994C-93AD-4DBB-A231-7511C1D3F52E}" destId="{F2256F88-EC57-4D57-A560-B0417E711852}" srcOrd="0" destOrd="0" presId="urn:microsoft.com/office/officeart/2005/8/layout/vList2"/>
    <dgm:cxn modelId="{CD6F8AF7-6B6F-4D8B-B965-5FD266312834}" srcId="{7AD647CA-695D-41EE-B1F2-55CE950C72C1}" destId="{71AE994C-93AD-4DBB-A231-7511C1D3F52E}" srcOrd="1" destOrd="0" parTransId="{A8CE31DE-2518-4BDA-AFE9-1CBF7B28C6FF}" sibTransId="{9E146D3D-7640-4DAE-85F3-15D0E47C7227}"/>
    <dgm:cxn modelId="{4F71B388-6806-458A-A315-C1E090692CF2}" type="presParOf" srcId="{9D437B46-3D8E-460C-A0EF-1EB2D67911CC}" destId="{3589AB56-3234-4071-85BE-3B9BB5740161}" srcOrd="0" destOrd="0" presId="urn:microsoft.com/office/officeart/2005/8/layout/vList2"/>
    <dgm:cxn modelId="{B603F260-FF19-4B92-9D4C-443E1B3F08D6}" type="presParOf" srcId="{9D437B46-3D8E-460C-A0EF-1EB2D67911CC}" destId="{55B1F957-AC17-457B-837B-F7613904263C}" srcOrd="1" destOrd="0" presId="urn:microsoft.com/office/officeart/2005/8/layout/vList2"/>
    <dgm:cxn modelId="{9097AB26-84B2-4F67-8B8B-31F527FEAB1D}" type="presParOf" srcId="{9D437B46-3D8E-460C-A0EF-1EB2D67911CC}" destId="{F2256F88-EC57-4D57-A560-B0417E711852}" srcOrd="2" destOrd="0" presId="urn:microsoft.com/office/officeart/2005/8/layout/vList2"/>
    <dgm:cxn modelId="{9D548C10-2987-4BEA-BC04-E1771B9D5A2A}" type="presParOf" srcId="{9D437B46-3D8E-460C-A0EF-1EB2D67911CC}" destId="{1EE8F64D-9110-44A2-ACA1-3162E963E673}" srcOrd="3" destOrd="0" presId="urn:microsoft.com/office/officeart/2005/8/layout/vList2"/>
    <dgm:cxn modelId="{11C8CB33-F49D-4C62-BBE5-E0BF46F92FF8}" type="presParOf" srcId="{9D437B46-3D8E-460C-A0EF-1EB2D67911CC}" destId="{C34B3CBE-0D75-4789-93DE-F8C4710F8C2E}" srcOrd="4" destOrd="0" presId="urn:microsoft.com/office/officeart/2005/8/layout/vList2"/>
    <dgm:cxn modelId="{CFE9EBD0-B0CF-4524-B40B-F1BC0C13039D}" type="presParOf" srcId="{9D437B46-3D8E-460C-A0EF-1EB2D67911CC}" destId="{F2493F64-1CD9-4AED-88F0-E3D7B2E36757}" srcOrd="5" destOrd="0" presId="urn:microsoft.com/office/officeart/2005/8/layout/vList2"/>
    <dgm:cxn modelId="{74B73A65-1739-4A03-B494-0DC5B801B38E}" type="presParOf" srcId="{9D437B46-3D8E-460C-A0EF-1EB2D67911CC}" destId="{9DE70D16-2F63-4977-983F-D03C8CE58A2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AD647CA-695D-41EE-B1F2-55CE950C72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ACA228-4300-4D65-A2D2-215D63286FBB}">
      <dgm:prSet custT="1"/>
      <dgm:spPr>
        <a:solidFill>
          <a:srgbClr val="D5FFFA"/>
        </a:solidFill>
      </dgm:spPr>
      <dgm:t>
        <a:bodyPr/>
        <a:lstStyle/>
        <a:p>
          <a:r>
            <a:rPr lang="en-US" sz="1600" b="1" dirty="0">
              <a:solidFill>
                <a:srgbClr val="009E8C"/>
              </a:solidFill>
            </a:rPr>
            <a:t>Target age groups: </a:t>
          </a:r>
          <a:r>
            <a:rPr lang="en-US" sz="1600" dirty="0">
              <a:solidFill>
                <a:srgbClr val="625E59"/>
              </a:solidFill>
            </a:rPr>
            <a:t>6 to 18 years old</a:t>
          </a:r>
        </a:p>
      </dgm:t>
    </dgm:pt>
    <dgm:pt modelId="{75C959F4-81DD-46B2-B15F-F29FCCEE0EDD}" type="parTrans" cxnId="{17B0ECD8-DE39-4EA6-969B-BF43DF35A2A7}">
      <dgm:prSet/>
      <dgm:spPr/>
      <dgm:t>
        <a:bodyPr/>
        <a:lstStyle/>
        <a:p>
          <a:endParaRPr lang="en-US"/>
        </a:p>
      </dgm:t>
    </dgm:pt>
    <dgm:pt modelId="{402160C2-22EC-49F1-8DE2-734A3620570F}" type="sibTrans" cxnId="{17B0ECD8-DE39-4EA6-969B-BF43DF35A2A7}">
      <dgm:prSet/>
      <dgm:spPr/>
      <dgm:t>
        <a:bodyPr/>
        <a:lstStyle/>
        <a:p>
          <a:endParaRPr lang="en-US"/>
        </a:p>
      </dgm:t>
    </dgm:pt>
    <dgm:pt modelId="{71AE994C-93AD-4DBB-A231-7511C1D3F52E}">
      <dgm:prSet custT="1"/>
      <dgm:spPr>
        <a:solidFill>
          <a:srgbClr val="D5FFFA"/>
        </a:solidFill>
      </dgm:spPr>
      <dgm:t>
        <a:bodyPr/>
        <a:lstStyle/>
        <a:p>
          <a:pPr>
            <a:lnSpc>
              <a:spcPct val="100000"/>
            </a:lnSpc>
          </a:pPr>
          <a:r>
            <a:rPr lang="en-US" sz="1600" b="1" kern="1200" dirty="0">
              <a:solidFill>
                <a:srgbClr val="009E8C"/>
              </a:solidFill>
            </a:rPr>
            <a:t>Program reach: </a:t>
          </a:r>
          <a:r>
            <a:rPr lang="en-US" sz="1600" kern="1200" dirty="0">
              <a:solidFill>
                <a:srgbClr val="625E59"/>
              </a:solidFill>
              <a:latin typeface="Arial" panose="020B0604020202020204"/>
              <a:ea typeface="+mn-ea"/>
              <a:cs typeface="+mn-cs"/>
            </a:rPr>
            <a:t>12 spaces; 145 educators; 4,622 learners</a:t>
          </a:r>
        </a:p>
      </dgm:t>
    </dgm:pt>
    <dgm:pt modelId="{A8CE31DE-2518-4BDA-AFE9-1CBF7B28C6FF}" type="parTrans" cxnId="{CD6F8AF7-6B6F-4D8B-B965-5FD266312834}">
      <dgm:prSet/>
      <dgm:spPr/>
      <dgm:t>
        <a:bodyPr/>
        <a:lstStyle/>
        <a:p>
          <a:endParaRPr lang="en-US"/>
        </a:p>
      </dgm:t>
    </dgm:pt>
    <dgm:pt modelId="{9E146D3D-7640-4DAE-85F3-15D0E47C7227}" type="sibTrans" cxnId="{CD6F8AF7-6B6F-4D8B-B965-5FD266312834}">
      <dgm:prSet/>
      <dgm:spPr/>
      <dgm:t>
        <a:bodyPr/>
        <a:lstStyle/>
        <a:p>
          <a:endParaRPr lang="en-US"/>
        </a:p>
      </dgm:t>
    </dgm:pt>
    <dgm:pt modelId="{B1C4CD5E-E1E5-446E-8F57-F5AA445B7E72}">
      <dgm:prSet custT="1"/>
      <dgm:spPr>
        <a:solidFill>
          <a:srgbClr val="D5FFFA"/>
        </a:solidFill>
      </dgm:spPr>
      <dgm:t>
        <a:bodyPr/>
        <a:lstStyle/>
        <a:p>
          <a:r>
            <a:rPr lang="en-US" sz="1600" b="1" kern="1200" dirty="0">
              <a:solidFill>
                <a:srgbClr val="009E8C"/>
              </a:solidFill>
            </a:rPr>
            <a:t>Supported by</a:t>
          </a:r>
          <a:r>
            <a:rPr lang="en-US" sz="1600" kern="1200" dirty="0">
              <a:solidFill>
                <a:srgbClr val="009E8C"/>
              </a:solidFill>
            </a:rPr>
            <a:t> </a:t>
          </a:r>
          <a:r>
            <a:rPr lang="en-US" sz="1600" kern="1200" dirty="0">
              <a:solidFill>
                <a:srgbClr val="625E59"/>
              </a:solidFill>
              <a:latin typeface="Arial" panose="020B0604020202020204"/>
              <a:ea typeface="+mn-ea"/>
              <a:cs typeface="+mn-cs"/>
            </a:rPr>
            <a:t>Expertise France, Education Above All and </a:t>
          </a:r>
          <a:r>
            <a:rPr lang="en-US" sz="1600" kern="1200" dirty="0" err="1">
              <a:solidFill>
                <a:srgbClr val="625E59"/>
              </a:solidFill>
              <a:latin typeface="Arial" panose="020B0604020202020204"/>
              <a:ea typeface="+mn-ea"/>
              <a:cs typeface="+mn-cs"/>
            </a:rPr>
            <a:t>Theirworld</a:t>
          </a:r>
          <a:endParaRPr lang="en-US" sz="1600" kern="1200" dirty="0">
            <a:solidFill>
              <a:srgbClr val="625E59"/>
            </a:solidFill>
            <a:latin typeface="Arial" panose="020B0604020202020204"/>
            <a:ea typeface="+mn-ea"/>
            <a:cs typeface="+mn-cs"/>
          </a:endParaRPr>
        </a:p>
      </dgm:t>
    </dgm:pt>
    <dgm:pt modelId="{69CAF046-B6BB-4738-B991-8FCA88FF81B1}" type="parTrans" cxnId="{275D890F-1408-4479-8D4F-052CC1169153}">
      <dgm:prSet/>
      <dgm:spPr/>
      <dgm:t>
        <a:bodyPr/>
        <a:lstStyle/>
        <a:p>
          <a:endParaRPr lang="en-US"/>
        </a:p>
      </dgm:t>
    </dgm:pt>
    <dgm:pt modelId="{38BB9380-9745-417D-AB77-A98406AF2CDA}" type="sibTrans" cxnId="{275D890F-1408-4479-8D4F-052CC1169153}">
      <dgm:prSet/>
      <dgm:spPr/>
      <dgm:t>
        <a:bodyPr/>
        <a:lstStyle/>
        <a:p>
          <a:endParaRPr lang="en-US"/>
        </a:p>
      </dgm:t>
    </dgm:pt>
    <dgm:pt modelId="{F46D322A-5B06-41BC-9B83-12328E3830EA}">
      <dgm:prSet custT="1"/>
      <dgm:spPr>
        <a:solidFill>
          <a:srgbClr val="D5FFFA"/>
        </a:solidFill>
      </dgm:spPr>
      <dgm:t>
        <a:bodyPr/>
        <a:lstStyle/>
        <a:p>
          <a:r>
            <a:rPr lang="en-US" sz="1600" b="1" dirty="0">
              <a:solidFill>
                <a:srgbClr val="009E8C"/>
              </a:solidFill>
            </a:rPr>
            <a:t>In partnership with</a:t>
          </a:r>
          <a:r>
            <a:rPr lang="en-US" sz="1600" dirty="0">
              <a:solidFill>
                <a:srgbClr val="009E8C"/>
              </a:solidFill>
            </a:rPr>
            <a:t> </a:t>
          </a:r>
          <a:r>
            <a:rPr lang="en-US" sz="1600" u="sng" dirty="0" err="1">
              <a:solidFill>
                <a:schemeClr val="hlink"/>
              </a:solidFill>
              <a:hlinkClick xmlns:r="http://schemas.openxmlformats.org/officeDocument/2006/relationships" r:id="rId1"/>
            </a:rPr>
            <a:t>Thaki</a:t>
          </a:r>
          <a:r>
            <a:rPr lang="en-US" sz="1600" dirty="0">
              <a:solidFill>
                <a:schemeClr val="dk1"/>
              </a:solidFill>
            </a:rPr>
            <a:t>,  </a:t>
          </a:r>
          <a:r>
            <a:rPr lang="en-US" sz="1600" u="sng" dirty="0">
              <a:solidFill>
                <a:schemeClr val="hlink"/>
              </a:solidFill>
              <a:hlinkClick xmlns:r="http://schemas.openxmlformats.org/officeDocument/2006/relationships" r:id="rId2"/>
            </a:rPr>
            <a:t>Tree House</a:t>
          </a:r>
          <a:r>
            <a:rPr lang="en-US" sz="1600" dirty="0">
              <a:solidFill>
                <a:schemeClr val="dk1"/>
              </a:solidFill>
            </a:rPr>
            <a:t>, </a:t>
          </a:r>
          <a:r>
            <a:rPr lang="en-US" sz="1600" u="sng" dirty="0" err="1">
              <a:solidFill>
                <a:schemeClr val="hlink"/>
              </a:solidFill>
              <a:hlinkClick xmlns:r="http://schemas.openxmlformats.org/officeDocument/2006/relationships" r:id="rId3"/>
            </a:rPr>
            <a:t>nafda</a:t>
          </a:r>
          <a:endParaRPr lang="en-US" sz="1600" u="none" dirty="0">
            <a:solidFill>
              <a:srgbClr val="625E59"/>
            </a:solidFill>
          </a:endParaRPr>
        </a:p>
      </dgm:t>
    </dgm:pt>
    <dgm:pt modelId="{028C10B9-8643-4878-9372-461EC66908B8}" type="parTrans" cxnId="{1D9C5E5C-E52F-404F-889D-61659BB27043}">
      <dgm:prSet/>
      <dgm:spPr/>
      <dgm:t>
        <a:bodyPr/>
        <a:lstStyle/>
        <a:p>
          <a:endParaRPr lang="en-US"/>
        </a:p>
      </dgm:t>
    </dgm:pt>
    <dgm:pt modelId="{2562C468-D215-42D0-B81B-1395FFE05DD9}" type="sibTrans" cxnId="{1D9C5E5C-E52F-404F-889D-61659BB27043}">
      <dgm:prSet/>
      <dgm:spPr/>
      <dgm:t>
        <a:bodyPr/>
        <a:lstStyle/>
        <a:p>
          <a:endParaRPr lang="en-US"/>
        </a:p>
      </dgm:t>
    </dgm:pt>
    <dgm:pt modelId="{9D437B46-3D8E-460C-A0EF-1EB2D67911CC}" type="pres">
      <dgm:prSet presAssocID="{7AD647CA-695D-41EE-B1F2-55CE950C72C1}" presName="linear" presStyleCnt="0">
        <dgm:presLayoutVars>
          <dgm:animLvl val="lvl"/>
          <dgm:resizeHandles val="exact"/>
        </dgm:presLayoutVars>
      </dgm:prSet>
      <dgm:spPr/>
    </dgm:pt>
    <dgm:pt modelId="{3589AB56-3234-4071-85BE-3B9BB5740161}" type="pres">
      <dgm:prSet presAssocID="{D1ACA228-4300-4D65-A2D2-215D63286FBB}" presName="parentText" presStyleLbl="node1" presStyleIdx="0" presStyleCnt="4">
        <dgm:presLayoutVars>
          <dgm:chMax val="0"/>
          <dgm:bulletEnabled val="1"/>
        </dgm:presLayoutVars>
      </dgm:prSet>
      <dgm:spPr/>
    </dgm:pt>
    <dgm:pt modelId="{55B1F957-AC17-457B-837B-F7613904263C}" type="pres">
      <dgm:prSet presAssocID="{402160C2-22EC-49F1-8DE2-734A3620570F}" presName="spacer" presStyleCnt="0"/>
      <dgm:spPr/>
    </dgm:pt>
    <dgm:pt modelId="{F2256F88-EC57-4D57-A560-B0417E711852}" type="pres">
      <dgm:prSet presAssocID="{71AE994C-93AD-4DBB-A231-7511C1D3F52E}" presName="parentText" presStyleLbl="node1" presStyleIdx="1" presStyleCnt="4" custScaleY="106489">
        <dgm:presLayoutVars>
          <dgm:chMax val="0"/>
          <dgm:bulletEnabled val="1"/>
        </dgm:presLayoutVars>
      </dgm:prSet>
      <dgm:spPr/>
    </dgm:pt>
    <dgm:pt modelId="{1EE8F64D-9110-44A2-ACA1-3162E963E673}" type="pres">
      <dgm:prSet presAssocID="{9E146D3D-7640-4DAE-85F3-15D0E47C7227}" presName="spacer" presStyleCnt="0"/>
      <dgm:spPr/>
    </dgm:pt>
    <dgm:pt modelId="{C34B3CBE-0D75-4789-93DE-F8C4710F8C2E}" type="pres">
      <dgm:prSet presAssocID="{B1C4CD5E-E1E5-446E-8F57-F5AA445B7E72}" presName="parentText" presStyleLbl="node1" presStyleIdx="2" presStyleCnt="4">
        <dgm:presLayoutVars>
          <dgm:chMax val="0"/>
          <dgm:bulletEnabled val="1"/>
        </dgm:presLayoutVars>
      </dgm:prSet>
      <dgm:spPr/>
    </dgm:pt>
    <dgm:pt modelId="{F2493F64-1CD9-4AED-88F0-E3D7B2E36757}" type="pres">
      <dgm:prSet presAssocID="{38BB9380-9745-417D-AB77-A98406AF2CDA}" presName="spacer" presStyleCnt="0"/>
      <dgm:spPr/>
    </dgm:pt>
    <dgm:pt modelId="{9DE70D16-2F63-4977-983F-D03C8CE58A2F}" type="pres">
      <dgm:prSet presAssocID="{F46D322A-5B06-41BC-9B83-12328E3830EA}" presName="parentText" presStyleLbl="node1" presStyleIdx="3" presStyleCnt="4">
        <dgm:presLayoutVars>
          <dgm:chMax val="0"/>
          <dgm:bulletEnabled val="1"/>
        </dgm:presLayoutVars>
      </dgm:prSet>
      <dgm:spPr/>
    </dgm:pt>
  </dgm:ptLst>
  <dgm:cxnLst>
    <dgm:cxn modelId="{06B37B02-C63F-40B2-A827-C3415B452A06}" type="presOf" srcId="{7AD647CA-695D-41EE-B1F2-55CE950C72C1}" destId="{9D437B46-3D8E-460C-A0EF-1EB2D67911CC}" srcOrd="0" destOrd="0" presId="urn:microsoft.com/office/officeart/2005/8/layout/vList2"/>
    <dgm:cxn modelId="{275D890F-1408-4479-8D4F-052CC1169153}" srcId="{7AD647CA-695D-41EE-B1F2-55CE950C72C1}" destId="{B1C4CD5E-E1E5-446E-8F57-F5AA445B7E72}" srcOrd="2" destOrd="0" parTransId="{69CAF046-B6BB-4738-B991-8FCA88FF81B1}" sibTransId="{38BB9380-9745-417D-AB77-A98406AF2CDA}"/>
    <dgm:cxn modelId="{1D9C5E5C-E52F-404F-889D-61659BB27043}" srcId="{7AD647CA-695D-41EE-B1F2-55CE950C72C1}" destId="{F46D322A-5B06-41BC-9B83-12328E3830EA}" srcOrd="3" destOrd="0" parTransId="{028C10B9-8643-4878-9372-461EC66908B8}" sibTransId="{2562C468-D215-42D0-B81B-1395FFE05DD9}"/>
    <dgm:cxn modelId="{98E7CEAC-2F56-46F6-962E-09985FBCDB6A}" type="presOf" srcId="{D1ACA228-4300-4D65-A2D2-215D63286FBB}" destId="{3589AB56-3234-4071-85BE-3B9BB5740161}" srcOrd="0" destOrd="0" presId="urn:microsoft.com/office/officeart/2005/8/layout/vList2"/>
    <dgm:cxn modelId="{1E44AEC7-4176-49AF-88FF-6BD63D5144C7}" type="presOf" srcId="{B1C4CD5E-E1E5-446E-8F57-F5AA445B7E72}" destId="{C34B3CBE-0D75-4789-93DE-F8C4710F8C2E}" srcOrd="0" destOrd="0" presId="urn:microsoft.com/office/officeart/2005/8/layout/vList2"/>
    <dgm:cxn modelId="{17B0ECD8-DE39-4EA6-969B-BF43DF35A2A7}" srcId="{7AD647CA-695D-41EE-B1F2-55CE950C72C1}" destId="{D1ACA228-4300-4D65-A2D2-215D63286FBB}" srcOrd="0" destOrd="0" parTransId="{75C959F4-81DD-46B2-B15F-F29FCCEE0EDD}" sibTransId="{402160C2-22EC-49F1-8DE2-734A3620570F}"/>
    <dgm:cxn modelId="{219631E0-7B05-4776-83D4-97DF8CCE8DC2}" type="presOf" srcId="{F46D322A-5B06-41BC-9B83-12328E3830EA}" destId="{9DE70D16-2F63-4977-983F-D03C8CE58A2F}" srcOrd="0" destOrd="0" presId="urn:microsoft.com/office/officeart/2005/8/layout/vList2"/>
    <dgm:cxn modelId="{AB6872E7-A1E8-4B00-BBC5-1A03F0E9F2E8}" type="presOf" srcId="{71AE994C-93AD-4DBB-A231-7511C1D3F52E}" destId="{F2256F88-EC57-4D57-A560-B0417E711852}" srcOrd="0" destOrd="0" presId="urn:microsoft.com/office/officeart/2005/8/layout/vList2"/>
    <dgm:cxn modelId="{CD6F8AF7-6B6F-4D8B-B965-5FD266312834}" srcId="{7AD647CA-695D-41EE-B1F2-55CE950C72C1}" destId="{71AE994C-93AD-4DBB-A231-7511C1D3F52E}" srcOrd="1" destOrd="0" parTransId="{A8CE31DE-2518-4BDA-AFE9-1CBF7B28C6FF}" sibTransId="{9E146D3D-7640-4DAE-85F3-15D0E47C7227}"/>
    <dgm:cxn modelId="{4F71B388-6806-458A-A315-C1E090692CF2}" type="presParOf" srcId="{9D437B46-3D8E-460C-A0EF-1EB2D67911CC}" destId="{3589AB56-3234-4071-85BE-3B9BB5740161}" srcOrd="0" destOrd="0" presId="urn:microsoft.com/office/officeart/2005/8/layout/vList2"/>
    <dgm:cxn modelId="{B603F260-FF19-4B92-9D4C-443E1B3F08D6}" type="presParOf" srcId="{9D437B46-3D8E-460C-A0EF-1EB2D67911CC}" destId="{55B1F957-AC17-457B-837B-F7613904263C}" srcOrd="1" destOrd="0" presId="urn:microsoft.com/office/officeart/2005/8/layout/vList2"/>
    <dgm:cxn modelId="{9097AB26-84B2-4F67-8B8B-31F527FEAB1D}" type="presParOf" srcId="{9D437B46-3D8E-460C-A0EF-1EB2D67911CC}" destId="{F2256F88-EC57-4D57-A560-B0417E711852}" srcOrd="2" destOrd="0" presId="urn:microsoft.com/office/officeart/2005/8/layout/vList2"/>
    <dgm:cxn modelId="{9D548C10-2987-4BEA-BC04-E1771B9D5A2A}" type="presParOf" srcId="{9D437B46-3D8E-460C-A0EF-1EB2D67911CC}" destId="{1EE8F64D-9110-44A2-ACA1-3162E963E673}" srcOrd="3" destOrd="0" presId="urn:microsoft.com/office/officeart/2005/8/layout/vList2"/>
    <dgm:cxn modelId="{11C8CB33-F49D-4C62-BBE5-E0BF46F92FF8}" type="presParOf" srcId="{9D437B46-3D8E-460C-A0EF-1EB2D67911CC}" destId="{C34B3CBE-0D75-4789-93DE-F8C4710F8C2E}" srcOrd="4" destOrd="0" presId="urn:microsoft.com/office/officeart/2005/8/layout/vList2"/>
    <dgm:cxn modelId="{CFE9EBD0-B0CF-4524-B40B-F1BC0C13039D}" type="presParOf" srcId="{9D437B46-3D8E-460C-A0EF-1EB2D67911CC}" destId="{F2493F64-1CD9-4AED-88F0-E3D7B2E36757}" srcOrd="5" destOrd="0" presId="urn:microsoft.com/office/officeart/2005/8/layout/vList2"/>
    <dgm:cxn modelId="{74B73A65-1739-4A03-B494-0DC5B801B38E}" type="presParOf" srcId="{9D437B46-3D8E-460C-A0EF-1EB2D67911CC}" destId="{9DE70D16-2F63-4977-983F-D03C8CE58A2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5F5E045-3327-45D7-B677-8719E50D3F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9F2B2C-9445-4B59-AC31-1C006462820D}">
      <dgm:prSet custT="1"/>
      <dgm:spPr>
        <a:solidFill>
          <a:srgbClr val="D8EAEC"/>
        </a:solidFill>
      </dgm:spPr>
      <dgm:t>
        <a:bodyPr/>
        <a:lstStyle/>
        <a:p>
          <a:r>
            <a:rPr lang="en-US" sz="1600" b="1" dirty="0">
              <a:solidFill>
                <a:srgbClr val="625E59"/>
              </a:solidFill>
            </a:rPr>
            <a:t>40 participants: </a:t>
          </a:r>
          <a:r>
            <a:rPr lang="en-US" sz="1600" dirty="0">
              <a:solidFill>
                <a:srgbClr val="625E59"/>
              </a:solidFill>
            </a:rPr>
            <a:t>18 staffers, 17 civil society, 5 hosted experts </a:t>
          </a:r>
        </a:p>
      </dgm:t>
    </dgm:pt>
    <dgm:pt modelId="{9F773621-DA57-4A5C-9CCC-1A61AC391EE5}" type="parTrans" cxnId="{FD6C68AB-E1E3-4755-B375-681B23858D67}">
      <dgm:prSet/>
      <dgm:spPr/>
      <dgm:t>
        <a:bodyPr/>
        <a:lstStyle/>
        <a:p>
          <a:endParaRPr lang="en-US"/>
        </a:p>
      </dgm:t>
    </dgm:pt>
    <dgm:pt modelId="{C80E0C35-AB75-4A66-A7E1-993E76CE689E}" type="sibTrans" cxnId="{FD6C68AB-E1E3-4755-B375-681B23858D67}">
      <dgm:prSet/>
      <dgm:spPr/>
      <dgm:t>
        <a:bodyPr/>
        <a:lstStyle/>
        <a:p>
          <a:endParaRPr lang="en-US"/>
        </a:p>
      </dgm:t>
    </dgm:pt>
    <dgm:pt modelId="{4F62EE70-1BC5-4F9C-B765-644F46B45962}">
      <dgm:prSet custT="1"/>
      <dgm:spPr>
        <a:solidFill>
          <a:srgbClr val="D8EAEC"/>
        </a:solidFill>
      </dgm:spPr>
      <dgm:t>
        <a:bodyPr/>
        <a:lstStyle/>
        <a:p>
          <a:r>
            <a:rPr lang="en-US" sz="1600" dirty="0">
              <a:solidFill>
                <a:srgbClr val="625E59"/>
              </a:solidFill>
            </a:rPr>
            <a:t>12 </a:t>
          </a:r>
          <a:r>
            <a:rPr lang="en-US" sz="1600" dirty="0" err="1">
              <a:solidFill>
                <a:srgbClr val="625E59"/>
              </a:solidFill>
            </a:rPr>
            <a:t>Tahawor</a:t>
          </a:r>
          <a:r>
            <a:rPr lang="en-US" sz="1600" dirty="0">
              <a:solidFill>
                <a:srgbClr val="625E59"/>
              </a:solidFill>
            </a:rPr>
            <a:t> Sessions </a:t>
          </a:r>
        </a:p>
      </dgm:t>
    </dgm:pt>
    <dgm:pt modelId="{96BBAA66-EE7E-446E-9D86-C73CA941F548}" type="parTrans" cxnId="{F9C9DA42-0B35-4A08-9F2A-AF1DFBEB49AF}">
      <dgm:prSet/>
      <dgm:spPr/>
      <dgm:t>
        <a:bodyPr/>
        <a:lstStyle/>
        <a:p>
          <a:endParaRPr lang="en-US"/>
        </a:p>
      </dgm:t>
    </dgm:pt>
    <dgm:pt modelId="{2845FECF-CD57-4E44-B82E-218C08C2ADB6}" type="sibTrans" cxnId="{F9C9DA42-0B35-4A08-9F2A-AF1DFBEB49AF}">
      <dgm:prSet/>
      <dgm:spPr/>
      <dgm:t>
        <a:bodyPr/>
        <a:lstStyle/>
        <a:p>
          <a:endParaRPr lang="en-US"/>
        </a:p>
      </dgm:t>
    </dgm:pt>
    <dgm:pt modelId="{7B1C49CB-2620-4DBF-8D0F-F5F99E3FF8AA}">
      <dgm:prSet custT="1"/>
      <dgm:spPr>
        <a:solidFill>
          <a:srgbClr val="D8EAEC"/>
        </a:solidFill>
      </dgm:spPr>
      <dgm:t>
        <a:bodyPr/>
        <a:lstStyle/>
        <a:p>
          <a:r>
            <a:rPr lang="en-US" sz="1600" dirty="0">
              <a:solidFill>
                <a:srgbClr val="625E59"/>
              </a:solidFill>
            </a:rPr>
            <a:t>1 law amendment suggestion and  2 draft laws</a:t>
          </a:r>
        </a:p>
      </dgm:t>
    </dgm:pt>
    <dgm:pt modelId="{24E36B03-3CCA-4E7B-999F-4FCCF1D63238}" type="parTrans" cxnId="{7E6FA167-6080-4E5F-9C31-83E5FD58465D}">
      <dgm:prSet/>
      <dgm:spPr/>
      <dgm:t>
        <a:bodyPr/>
        <a:lstStyle/>
        <a:p>
          <a:endParaRPr lang="en-US"/>
        </a:p>
      </dgm:t>
    </dgm:pt>
    <dgm:pt modelId="{945AF211-0005-4511-B18C-FD987EEB13A8}" type="sibTrans" cxnId="{7E6FA167-6080-4E5F-9C31-83E5FD58465D}">
      <dgm:prSet/>
      <dgm:spPr/>
      <dgm:t>
        <a:bodyPr/>
        <a:lstStyle/>
        <a:p>
          <a:endParaRPr lang="en-US"/>
        </a:p>
      </dgm:t>
    </dgm:pt>
    <dgm:pt modelId="{54D46442-E20F-4941-916B-61840A504495}">
      <dgm:prSet custT="1"/>
      <dgm:spPr>
        <a:solidFill>
          <a:srgbClr val="D8EAEC"/>
        </a:solidFill>
      </dgm:spPr>
      <dgm:t>
        <a:bodyPr/>
        <a:lstStyle/>
        <a:p>
          <a:r>
            <a:rPr lang="en-US" sz="1600" b="1" dirty="0">
              <a:solidFill>
                <a:srgbClr val="625E59"/>
              </a:solidFill>
            </a:rPr>
            <a:t>Supported by </a:t>
          </a:r>
          <a:r>
            <a:rPr lang="en-US" sz="1600" dirty="0">
              <a:solidFill>
                <a:srgbClr val="625E59"/>
              </a:solidFill>
            </a:rPr>
            <a:t>Rachad Center for Cultural Governance - Adyan Foundation</a:t>
          </a:r>
        </a:p>
      </dgm:t>
    </dgm:pt>
    <dgm:pt modelId="{6E472845-E2A5-4C44-9D82-F0EA40CCEC5B}" type="parTrans" cxnId="{08864163-989C-4C24-9580-94AFE8168FC7}">
      <dgm:prSet/>
      <dgm:spPr/>
      <dgm:t>
        <a:bodyPr/>
        <a:lstStyle/>
        <a:p>
          <a:endParaRPr lang="en-US"/>
        </a:p>
      </dgm:t>
    </dgm:pt>
    <dgm:pt modelId="{7066D632-0063-4792-BE23-E16CAF79DCF1}" type="sibTrans" cxnId="{08864163-989C-4C24-9580-94AFE8168FC7}">
      <dgm:prSet/>
      <dgm:spPr/>
      <dgm:t>
        <a:bodyPr/>
        <a:lstStyle/>
        <a:p>
          <a:endParaRPr lang="en-US"/>
        </a:p>
      </dgm:t>
    </dgm:pt>
    <dgm:pt modelId="{E13F8B53-A8FE-41A3-9039-DE6B00E73A80}" type="pres">
      <dgm:prSet presAssocID="{55F5E045-3327-45D7-B677-8719E50D3F7D}" presName="linear" presStyleCnt="0">
        <dgm:presLayoutVars>
          <dgm:animLvl val="lvl"/>
          <dgm:resizeHandles val="exact"/>
        </dgm:presLayoutVars>
      </dgm:prSet>
      <dgm:spPr/>
    </dgm:pt>
    <dgm:pt modelId="{A7C6416E-3202-4CF0-918A-6B384892AB02}" type="pres">
      <dgm:prSet presAssocID="{6F9F2B2C-9445-4B59-AC31-1C006462820D}" presName="parentText" presStyleLbl="node1" presStyleIdx="0" presStyleCnt="4">
        <dgm:presLayoutVars>
          <dgm:chMax val="0"/>
          <dgm:bulletEnabled val="1"/>
        </dgm:presLayoutVars>
      </dgm:prSet>
      <dgm:spPr/>
    </dgm:pt>
    <dgm:pt modelId="{53E3DDF0-A9C8-46BF-9C2F-F3878153ECC6}" type="pres">
      <dgm:prSet presAssocID="{C80E0C35-AB75-4A66-A7E1-993E76CE689E}" presName="spacer" presStyleCnt="0"/>
      <dgm:spPr/>
    </dgm:pt>
    <dgm:pt modelId="{E3552607-BED7-417C-94D3-2657CFAACC67}" type="pres">
      <dgm:prSet presAssocID="{4F62EE70-1BC5-4F9C-B765-644F46B45962}" presName="parentText" presStyleLbl="node1" presStyleIdx="1" presStyleCnt="4">
        <dgm:presLayoutVars>
          <dgm:chMax val="0"/>
          <dgm:bulletEnabled val="1"/>
        </dgm:presLayoutVars>
      </dgm:prSet>
      <dgm:spPr/>
    </dgm:pt>
    <dgm:pt modelId="{1B47CBE0-1023-4E24-A8C9-4747C46296C0}" type="pres">
      <dgm:prSet presAssocID="{2845FECF-CD57-4E44-B82E-218C08C2ADB6}" presName="spacer" presStyleCnt="0"/>
      <dgm:spPr/>
    </dgm:pt>
    <dgm:pt modelId="{60ADBEDA-2EAF-42D2-B8D7-01A36AA1BAD8}" type="pres">
      <dgm:prSet presAssocID="{7B1C49CB-2620-4DBF-8D0F-F5F99E3FF8AA}" presName="parentText" presStyleLbl="node1" presStyleIdx="2" presStyleCnt="4">
        <dgm:presLayoutVars>
          <dgm:chMax val="0"/>
          <dgm:bulletEnabled val="1"/>
        </dgm:presLayoutVars>
      </dgm:prSet>
      <dgm:spPr/>
    </dgm:pt>
    <dgm:pt modelId="{9749B722-E10A-47C7-8EC3-D2A8FDECBE6E}" type="pres">
      <dgm:prSet presAssocID="{945AF211-0005-4511-B18C-FD987EEB13A8}" presName="spacer" presStyleCnt="0"/>
      <dgm:spPr/>
    </dgm:pt>
    <dgm:pt modelId="{0FCA6FEC-56A6-4F48-9F0A-E818CB5BCBD4}" type="pres">
      <dgm:prSet presAssocID="{54D46442-E20F-4941-916B-61840A504495}" presName="parentText" presStyleLbl="node1" presStyleIdx="3" presStyleCnt="4">
        <dgm:presLayoutVars>
          <dgm:chMax val="0"/>
          <dgm:bulletEnabled val="1"/>
        </dgm:presLayoutVars>
      </dgm:prSet>
      <dgm:spPr/>
    </dgm:pt>
  </dgm:ptLst>
  <dgm:cxnLst>
    <dgm:cxn modelId="{96DF1407-3516-4A00-B773-6055C0065EDA}" type="presOf" srcId="{54D46442-E20F-4941-916B-61840A504495}" destId="{0FCA6FEC-56A6-4F48-9F0A-E818CB5BCBD4}" srcOrd="0" destOrd="0" presId="urn:microsoft.com/office/officeart/2005/8/layout/vList2"/>
    <dgm:cxn modelId="{F9C9DA42-0B35-4A08-9F2A-AF1DFBEB49AF}" srcId="{55F5E045-3327-45D7-B677-8719E50D3F7D}" destId="{4F62EE70-1BC5-4F9C-B765-644F46B45962}" srcOrd="1" destOrd="0" parTransId="{96BBAA66-EE7E-446E-9D86-C73CA941F548}" sibTransId="{2845FECF-CD57-4E44-B82E-218C08C2ADB6}"/>
    <dgm:cxn modelId="{08864163-989C-4C24-9580-94AFE8168FC7}" srcId="{55F5E045-3327-45D7-B677-8719E50D3F7D}" destId="{54D46442-E20F-4941-916B-61840A504495}" srcOrd="3" destOrd="0" parTransId="{6E472845-E2A5-4C44-9D82-F0EA40CCEC5B}" sibTransId="{7066D632-0063-4792-BE23-E16CAF79DCF1}"/>
    <dgm:cxn modelId="{B823B843-2090-48A1-8B13-E898F2C272E8}" type="presOf" srcId="{55F5E045-3327-45D7-B677-8719E50D3F7D}" destId="{E13F8B53-A8FE-41A3-9039-DE6B00E73A80}" srcOrd="0" destOrd="0" presId="urn:microsoft.com/office/officeart/2005/8/layout/vList2"/>
    <dgm:cxn modelId="{10F3A446-4C9D-4A98-A7BE-A4A8FC7FF74F}" type="presOf" srcId="{7B1C49CB-2620-4DBF-8D0F-F5F99E3FF8AA}" destId="{60ADBEDA-2EAF-42D2-B8D7-01A36AA1BAD8}" srcOrd="0" destOrd="0" presId="urn:microsoft.com/office/officeart/2005/8/layout/vList2"/>
    <dgm:cxn modelId="{7E6FA167-6080-4E5F-9C31-83E5FD58465D}" srcId="{55F5E045-3327-45D7-B677-8719E50D3F7D}" destId="{7B1C49CB-2620-4DBF-8D0F-F5F99E3FF8AA}" srcOrd="2" destOrd="0" parTransId="{24E36B03-3CCA-4E7B-999F-4FCCF1D63238}" sibTransId="{945AF211-0005-4511-B18C-FD987EEB13A8}"/>
    <dgm:cxn modelId="{74859071-48F6-4EF6-A5F5-C0E20FB40E0D}" type="presOf" srcId="{6F9F2B2C-9445-4B59-AC31-1C006462820D}" destId="{A7C6416E-3202-4CF0-918A-6B384892AB02}" srcOrd="0" destOrd="0" presId="urn:microsoft.com/office/officeart/2005/8/layout/vList2"/>
    <dgm:cxn modelId="{BD36F571-012C-4063-A8A7-C62C7C293C08}" type="presOf" srcId="{4F62EE70-1BC5-4F9C-B765-644F46B45962}" destId="{E3552607-BED7-417C-94D3-2657CFAACC67}" srcOrd="0" destOrd="0" presId="urn:microsoft.com/office/officeart/2005/8/layout/vList2"/>
    <dgm:cxn modelId="{FD6C68AB-E1E3-4755-B375-681B23858D67}" srcId="{55F5E045-3327-45D7-B677-8719E50D3F7D}" destId="{6F9F2B2C-9445-4B59-AC31-1C006462820D}" srcOrd="0" destOrd="0" parTransId="{9F773621-DA57-4A5C-9CCC-1A61AC391EE5}" sibTransId="{C80E0C35-AB75-4A66-A7E1-993E76CE689E}"/>
    <dgm:cxn modelId="{D55F76F1-DE74-47D1-89D9-E71B502DB914}" type="presParOf" srcId="{E13F8B53-A8FE-41A3-9039-DE6B00E73A80}" destId="{A7C6416E-3202-4CF0-918A-6B384892AB02}" srcOrd="0" destOrd="0" presId="urn:microsoft.com/office/officeart/2005/8/layout/vList2"/>
    <dgm:cxn modelId="{321B217F-238E-475B-ACB4-89A939DAF78E}" type="presParOf" srcId="{E13F8B53-A8FE-41A3-9039-DE6B00E73A80}" destId="{53E3DDF0-A9C8-46BF-9C2F-F3878153ECC6}" srcOrd="1" destOrd="0" presId="urn:microsoft.com/office/officeart/2005/8/layout/vList2"/>
    <dgm:cxn modelId="{A352FBAD-6674-44B8-901F-A09012DA2A0C}" type="presParOf" srcId="{E13F8B53-A8FE-41A3-9039-DE6B00E73A80}" destId="{E3552607-BED7-417C-94D3-2657CFAACC67}" srcOrd="2" destOrd="0" presId="urn:microsoft.com/office/officeart/2005/8/layout/vList2"/>
    <dgm:cxn modelId="{1D4496A1-1063-4590-B96F-AFDAB0546A5E}" type="presParOf" srcId="{E13F8B53-A8FE-41A3-9039-DE6B00E73A80}" destId="{1B47CBE0-1023-4E24-A8C9-4747C46296C0}" srcOrd="3" destOrd="0" presId="urn:microsoft.com/office/officeart/2005/8/layout/vList2"/>
    <dgm:cxn modelId="{93618552-F92C-4D2D-AE5F-69E329D134FC}" type="presParOf" srcId="{E13F8B53-A8FE-41A3-9039-DE6B00E73A80}" destId="{60ADBEDA-2EAF-42D2-B8D7-01A36AA1BAD8}" srcOrd="4" destOrd="0" presId="urn:microsoft.com/office/officeart/2005/8/layout/vList2"/>
    <dgm:cxn modelId="{7A4E36AB-3D54-4D07-8E13-E02F4238150B}" type="presParOf" srcId="{E13F8B53-A8FE-41A3-9039-DE6B00E73A80}" destId="{9749B722-E10A-47C7-8EC3-D2A8FDECBE6E}" srcOrd="5" destOrd="0" presId="urn:microsoft.com/office/officeart/2005/8/layout/vList2"/>
    <dgm:cxn modelId="{3F382D02-A759-4224-ABEF-33B543A8E6E0}" type="presParOf" srcId="{E13F8B53-A8FE-41A3-9039-DE6B00E73A80}" destId="{0FCA6FEC-56A6-4F48-9F0A-E818CB5BCBD4}"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D49E85-A47D-490F-A22B-1ABCE62AD32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D37C4E-156F-4ECD-98F2-DAA16A8425BE}">
      <dgm:prSet custT="1"/>
      <dgm:spPr>
        <a:solidFill>
          <a:srgbClr val="FFE9D5"/>
        </a:solidFill>
      </dgm:spPr>
      <dgm:t>
        <a:bodyPr/>
        <a:lstStyle/>
        <a:p>
          <a:r>
            <a:rPr lang="en-US" sz="1600" b="1" dirty="0">
              <a:solidFill>
                <a:srgbClr val="E87000"/>
              </a:solidFill>
            </a:rPr>
            <a:t>Beneficiaries = </a:t>
          </a:r>
          <a:r>
            <a:rPr lang="en-US" sz="1600" dirty="0">
              <a:solidFill>
                <a:srgbClr val="625E59"/>
              </a:solidFill>
            </a:rPr>
            <a:t>69</a:t>
          </a:r>
        </a:p>
      </dgm:t>
    </dgm:pt>
    <dgm:pt modelId="{3CCC3DAE-705C-4437-BD91-8C064C35482F}" type="parTrans" cxnId="{3EF3EA14-04AA-45D5-8B37-101A52657940}">
      <dgm:prSet/>
      <dgm:spPr/>
      <dgm:t>
        <a:bodyPr/>
        <a:lstStyle/>
        <a:p>
          <a:endParaRPr lang="en-US"/>
        </a:p>
      </dgm:t>
    </dgm:pt>
    <dgm:pt modelId="{31F3A7A5-8DBC-4859-9379-2D6E24BFBB3D}" type="sibTrans" cxnId="{3EF3EA14-04AA-45D5-8B37-101A52657940}">
      <dgm:prSet/>
      <dgm:spPr/>
      <dgm:t>
        <a:bodyPr/>
        <a:lstStyle/>
        <a:p>
          <a:endParaRPr lang="en-US"/>
        </a:p>
      </dgm:t>
    </dgm:pt>
    <dgm:pt modelId="{7CC06E92-A989-4C47-B1C6-C50C3E20538D}">
      <dgm:prSet custT="1"/>
      <dgm:spPr>
        <a:solidFill>
          <a:srgbClr val="FFE9D5"/>
        </a:solidFill>
      </dgm:spPr>
      <dgm:t>
        <a:bodyPr/>
        <a:lstStyle/>
        <a:p>
          <a:r>
            <a:rPr lang="en-US" sz="1600" b="1" dirty="0">
              <a:solidFill>
                <a:srgbClr val="E87000"/>
              </a:solidFill>
            </a:rPr>
            <a:t>Teachers = </a:t>
          </a:r>
          <a:r>
            <a:rPr lang="en-US" sz="1600" dirty="0">
              <a:solidFill>
                <a:srgbClr val="625E59"/>
              </a:solidFill>
            </a:rPr>
            <a:t>3</a:t>
          </a:r>
        </a:p>
      </dgm:t>
    </dgm:pt>
    <dgm:pt modelId="{FA7E2A6B-0F16-48C8-B391-6B84C5F6FB87}" type="parTrans" cxnId="{BB1A09F1-3BF7-456B-869D-841E95ECCBC5}">
      <dgm:prSet/>
      <dgm:spPr/>
      <dgm:t>
        <a:bodyPr/>
        <a:lstStyle/>
        <a:p>
          <a:endParaRPr lang="en-US"/>
        </a:p>
      </dgm:t>
    </dgm:pt>
    <dgm:pt modelId="{DEFF8F25-96DC-4D6E-AC81-A7A9F3AD8C01}" type="sibTrans" cxnId="{BB1A09F1-3BF7-456B-869D-841E95ECCBC5}">
      <dgm:prSet/>
      <dgm:spPr/>
      <dgm:t>
        <a:bodyPr/>
        <a:lstStyle/>
        <a:p>
          <a:endParaRPr lang="en-US"/>
        </a:p>
      </dgm:t>
    </dgm:pt>
    <dgm:pt modelId="{B62F4335-0F39-4233-B366-217FCFC52640}">
      <dgm:prSet custT="1"/>
      <dgm:spPr>
        <a:solidFill>
          <a:srgbClr val="FFE9D5"/>
        </a:solidFill>
      </dgm:spPr>
      <dgm:t>
        <a:bodyPr/>
        <a:lstStyle/>
        <a:p>
          <a:r>
            <a:rPr lang="en-US" sz="1600" b="1" dirty="0">
              <a:solidFill>
                <a:srgbClr val="E87000"/>
              </a:solidFill>
            </a:rPr>
            <a:t>Students = </a:t>
          </a:r>
          <a:r>
            <a:rPr lang="en-US" sz="1600" dirty="0">
              <a:solidFill>
                <a:srgbClr val="625E59"/>
              </a:solidFill>
            </a:rPr>
            <a:t>66 (Grade 2 and 3) </a:t>
          </a:r>
        </a:p>
      </dgm:t>
    </dgm:pt>
    <dgm:pt modelId="{06EBA657-9D5E-497F-BF55-9D83DBEF6AE7}" type="parTrans" cxnId="{8FA72F00-678E-4C78-B9C9-2E6B713DEEB9}">
      <dgm:prSet/>
      <dgm:spPr/>
      <dgm:t>
        <a:bodyPr/>
        <a:lstStyle/>
        <a:p>
          <a:endParaRPr lang="en-US"/>
        </a:p>
      </dgm:t>
    </dgm:pt>
    <dgm:pt modelId="{E4515543-8206-43B1-B5B0-10A7E330D7F3}" type="sibTrans" cxnId="{8FA72F00-678E-4C78-B9C9-2E6B713DEEB9}">
      <dgm:prSet/>
      <dgm:spPr/>
      <dgm:t>
        <a:bodyPr/>
        <a:lstStyle/>
        <a:p>
          <a:endParaRPr lang="en-US"/>
        </a:p>
      </dgm:t>
    </dgm:pt>
    <dgm:pt modelId="{50056C3A-3C59-4831-B0F4-B04422F12E77}">
      <dgm:prSet custT="1"/>
      <dgm:spPr>
        <a:solidFill>
          <a:srgbClr val="FFE9D5"/>
        </a:solidFill>
      </dgm:spPr>
      <dgm:t>
        <a:bodyPr/>
        <a:lstStyle/>
        <a:p>
          <a:r>
            <a:rPr lang="en-US" sz="1600" b="1" dirty="0">
              <a:solidFill>
                <a:srgbClr val="E87000"/>
              </a:solidFill>
            </a:rPr>
            <a:t>Supported by </a:t>
          </a:r>
          <a:r>
            <a:rPr lang="en-US" sz="1600" dirty="0">
              <a:solidFill>
                <a:srgbClr val="625E59"/>
              </a:solidFill>
            </a:rPr>
            <a:t>Dalia and Ramzi Rishani Charitable Fund </a:t>
          </a:r>
        </a:p>
      </dgm:t>
    </dgm:pt>
    <dgm:pt modelId="{4021286F-8D1C-490F-9D86-3D09A826CC01}" type="parTrans" cxnId="{795F3A3F-1348-45B8-9AAF-830C946C73F4}">
      <dgm:prSet/>
      <dgm:spPr/>
      <dgm:t>
        <a:bodyPr/>
        <a:lstStyle/>
        <a:p>
          <a:endParaRPr lang="en-US"/>
        </a:p>
      </dgm:t>
    </dgm:pt>
    <dgm:pt modelId="{5A333C09-8934-4DFD-8CE2-45B94E38C9BA}" type="sibTrans" cxnId="{795F3A3F-1348-45B8-9AAF-830C946C73F4}">
      <dgm:prSet/>
      <dgm:spPr/>
      <dgm:t>
        <a:bodyPr/>
        <a:lstStyle/>
        <a:p>
          <a:endParaRPr lang="en-US"/>
        </a:p>
      </dgm:t>
    </dgm:pt>
    <dgm:pt modelId="{58EB6EA9-346C-4B15-805D-09AFE14422A7}" type="pres">
      <dgm:prSet presAssocID="{2CD49E85-A47D-490F-A22B-1ABCE62AD324}" presName="linear" presStyleCnt="0">
        <dgm:presLayoutVars>
          <dgm:animLvl val="lvl"/>
          <dgm:resizeHandles val="exact"/>
        </dgm:presLayoutVars>
      </dgm:prSet>
      <dgm:spPr/>
    </dgm:pt>
    <dgm:pt modelId="{F2BCD6A9-C420-4C3C-952D-7CDFE0A983F7}" type="pres">
      <dgm:prSet presAssocID="{E1D37C4E-156F-4ECD-98F2-DAA16A8425BE}" presName="parentText" presStyleLbl="node1" presStyleIdx="0" presStyleCnt="4">
        <dgm:presLayoutVars>
          <dgm:chMax val="0"/>
          <dgm:bulletEnabled val="1"/>
        </dgm:presLayoutVars>
      </dgm:prSet>
      <dgm:spPr/>
    </dgm:pt>
    <dgm:pt modelId="{E5DD91CF-A085-4BD4-8C2C-8C48E645EF64}" type="pres">
      <dgm:prSet presAssocID="{31F3A7A5-8DBC-4859-9379-2D6E24BFBB3D}" presName="spacer" presStyleCnt="0"/>
      <dgm:spPr/>
    </dgm:pt>
    <dgm:pt modelId="{FA2F1207-A957-4DAD-87C9-41A33D7C03E8}" type="pres">
      <dgm:prSet presAssocID="{7CC06E92-A989-4C47-B1C6-C50C3E20538D}" presName="parentText" presStyleLbl="node1" presStyleIdx="1" presStyleCnt="4">
        <dgm:presLayoutVars>
          <dgm:chMax val="0"/>
          <dgm:bulletEnabled val="1"/>
        </dgm:presLayoutVars>
      </dgm:prSet>
      <dgm:spPr/>
    </dgm:pt>
    <dgm:pt modelId="{31266056-6C82-4852-9F19-08516C47D207}" type="pres">
      <dgm:prSet presAssocID="{DEFF8F25-96DC-4D6E-AC81-A7A9F3AD8C01}" presName="spacer" presStyleCnt="0"/>
      <dgm:spPr/>
    </dgm:pt>
    <dgm:pt modelId="{DC40750B-9752-42FF-A900-1DFF20D56E79}" type="pres">
      <dgm:prSet presAssocID="{B62F4335-0F39-4233-B366-217FCFC52640}" presName="parentText" presStyleLbl="node1" presStyleIdx="2" presStyleCnt="4">
        <dgm:presLayoutVars>
          <dgm:chMax val="0"/>
          <dgm:bulletEnabled val="1"/>
        </dgm:presLayoutVars>
      </dgm:prSet>
      <dgm:spPr/>
    </dgm:pt>
    <dgm:pt modelId="{E34D18CB-CB72-4945-8468-1E700763537E}" type="pres">
      <dgm:prSet presAssocID="{E4515543-8206-43B1-B5B0-10A7E330D7F3}" presName="spacer" presStyleCnt="0"/>
      <dgm:spPr/>
    </dgm:pt>
    <dgm:pt modelId="{2234459A-DC63-418F-9F9D-717B250F7D96}" type="pres">
      <dgm:prSet presAssocID="{50056C3A-3C59-4831-B0F4-B04422F12E77}" presName="parentText" presStyleLbl="node1" presStyleIdx="3" presStyleCnt="4">
        <dgm:presLayoutVars>
          <dgm:chMax val="0"/>
          <dgm:bulletEnabled val="1"/>
        </dgm:presLayoutVars>
      </dgm:prSet>
      <dgm:spPr/>
    </dgm:pt>
  </dgm:ptLst>
  <dgm:cxnLst>
    <dgm:cxn modelId="{8FA72F00-678E-4C78-B9C9-2E6B713DEEB9}" srcId="{2CD49E85-A47D-490F-A22B-1ABCE62AD324}" destId="{B62F4335-0F39-4233-B366-217FCFC52640}" srcOrd="2" destOrd="0" parTransId="{06EBA657-9D5E-497F-BF55-9D83DBEF6AE7}" sibTransId="{E4515543-8206-43B1-B5B0-10A7E330D7F3}"/>
    <dgm:cxn modelId="{EC857C0D-159A-4A75-89A9-65526CC7AC91}" type="presOf" srcId="{E1D37C4E-156F-4ECD-98F2-DAA16A8425BE}" destId="{F2BCD6A9-C420-4C3C-952D-7CDFE0A983F7}" srcOrd="0" destOrd="0" presId="urn:microsoft.com/office/officeart/2005/8/layout/vList2"/>
    <dgm:cxn modelId="{3EF3EA14-04AA-45D5-8B37-101A52657940}" srcId="{2CD49E85-A47D-490F-A22B-1ABCE62AD324}" destId="{E1D37C4E-156F-4ECD-98F2-DAA16A8425BE}" srcOrd="0" destOrd="0" parTransId="{3CCC3DAE-705C-4437-BD91-8C064C35482F}" sibTransId="{31F3A7A5-8DBC-4859-9379-2D6E24BFBB3D}"/>
    <dgm:cxn modelId="{795F3A3F-1348-45B8-9AAF-830C946C73F4}" srcId="{2CD49E85-A47D-490F-A22B-1ABCE62AD324}" destId="{50056C3A-3C59-4831-B0F4-B04422F12E77}" srcOrd="3" destOrd="0" parTransId="{4021286F-8D1C-490F-9D86-3D09A826CC01}" sibTransId="{5A333C09-8934-4DFD-8CE2-45B94E38C9BA}"/>
    <dgm:cxn modelId="{FA5E5F88-C2EC-4130-B494-DBE7867F1626}" type="presOf" srcId="{2CD49E85-A47D-490F-A22B-1ABCE62AD324}" destId="{58EB6EA9-346C-4B15-805D-09AFE14422A7}" srcOrd="0" destOrd="0" presId="urn:microsoft.com/office/officeart/2005/8/layout/vList2"/>
    <dgm:cxn modelId="{ACE289A5-5C5B-473E-9F0A-16E18970B695}" type="presOf" srcId="{B62F4335-0F39-4233-B366-217FCFC52640}" destId="{DC40750B-9752-42FF-A900-1DFF20D56E79}" srcOrd="0" destOrd="0" presId="urn:microsoft.com/office/officeart/2005/8/layout/vList2"/>
    <dgm:cxn modelId="{28B50EDF-8B0A-48D5-9A31-AB3641EBF09B}" type="presOf" srcId="{7CC06E92-A989-4C47-B1C6-C50C3E20538D}" destId="{FA2F1207-A957-4DAD-87C9-41A33D7C03E8}" srcOrd="0" destOrd="0" presId="urn:microsoft.com/office/officeart/2005/8/layout/vList2"/>
    <dgm:cxn modelId="{CA1262E1-6217-4D34-8D51-23F9732D4F51}" type="presOf" srcId="{50056C3A-3C59-4831-B0F4-B04422F12E77}" destId="{2234459A-DC63-418F-9F9D-717B250F7D96}" srcOrd="0" destOrd="0" presId="urn:microsoft.com/office/officeart/2005/8/layout/vList2"/>
    <dgm:cxn modelId="{BB1A09F1-3BF7-456B-869D-841E95ECCBC5}" srcId="{2CD49E85-A47D-490F-A22B-1ABCE62AD324}" destId="{7CC06E92-A989-4C47-B1C6-C50C3E20538D}" srcOrd="1" destOrd="0" parTransId="{FA7E2A6B-0F16-48C8-B391-6B84C5F6FB87}" sibTransId="{DEFF8F25-96DC-4D6E-AC81-A7A9F3AD8C01}"/>
    <dgm:cxn modelId="{8FA820DF-9625-4FB2-B5B8-EADC53F58F72}" type="presParOf" srcId="{58EB6EA9-346C-4B15-805D-09AFE14422A7}" destId="{F2BCD6A9-C420-4C3C-952D-7CDFE0A983F7}" srcOrd="0" destOrd="0" presId="urn:microsoft.com/office/officeart/2005/8/layout/vList2"/>
    <dgm:cxn modelId="{D7165EE5-35B5-41A0-89DD-E8FAEC95B5B8}" type="presParOf" srcId="{58EB6EA9-346C-4B15-805D-09AFE14422A7}" destId="{E5DD91CF-A085-4BD4-8C2C-8C48E645EF64}" srcOrd="1" destOrd="0" presId="urn:microsoft.com/office/officeart/2005/8/layout/vList2"/>
    <dgm:cxn modelId="{F682A293-0321-4B7D-8B71-F93A71B35D37}" type="presParOf" srcId="{58EB6EA9-346C-4B15-805D-09AFE14422A7}" destId="{FA2F1207-A957-4DAD-87C9-41A33D7C03E8}" srcOrd="2" destOrd="0" presId="urn:microsoft.com/office/officeart/2005/8/layout/vList2"/>
    <dgm:cxn modelId="{435A2A2D-914E-4116-8A9C-E50403F1FC21}" type="presParOf" srcId="{58EB6EA9-346C-4B15-805D-09AFE14422A7}" destId="{31266056-6C82-4852-9F19-08516C47D207}" srcOrd="3" destOrd="0" presId="urn:microsoft.com/office/officeart/2005/8/layout/vList2"/>
    <dgm:cxn modelId="{D3C7471F-F775-49BA-A25E-7A82EC4159A9}" type="presParOf" srcId="{58EB6EA9-346C-4B15-805D-09AFE14422A7}" destId="{DC40750B-9752-42FF-A900-1DFF20D56E79}" srcOrd="4" destOrd="0" presId="urn:microsoft.com/office/officeart/2005/8/layout/vList2"/>
    <dgm:cxn modelId="{75231889-DF8E-4BD4-9D0B-1459E9BC5877}" type="presParOf" srcId="{58EB6EA9-346C-4B15-805D-09AFE14422A7}" destId="{E34D18CB-CB72-4945-8468-1E700763537E}" srcOrd="5" destOrd="0" presId="urn:microsoft.com/office/officeart/2005/8/layout/vList2"/>
    <dgm:cxn modelId="{B9CFFF68-DCFC-4B58-B96C-206773C7811A}" type="presParOf" srcId="{58EB6EA9-346C-4B15-805D-09AFE14422A7}" destId="{2234459A-DC63-418F-9F9D-717B250F7D9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F991FEE4-9BDF-4B20-B0AF-E001DA6E7C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E6F89A-5664-4A76-B137-BCC3B1991854}">
      <dgm:prSet/>
      <dgm:spPr>
        <a:solidFill>
          <a:srgbClr val="D8EAEC"/>
        </a:solidFill>
      </dgm:spPr>
      <dgm:t>
        <a:bodyPr/>
        <a:lstStyle/>
        <a:p>
          <a:r>
            <a:rPr lang="en-US" b="1" dirty="0">
              <a:solidFill>
                <a:srgbClr val="625E59"/>
              </a:solidFill>
            </a:rPr>
            <a:t>Units Published: 60</a:t>
          </a:r>
          <a:endParaRPr lang="en-US" dirty="0">
            <a:solidFill>
              <a:srgbClr val="625E59"/>
            </a:solidFill>
          </a:endParaRPr>
        </a:p>
      </dgm:t>
    </dgm:pt>
    <dgm:pt modelId="{C397EEA5-80A0-4E10-9B83-C4B92A85D981}" type="parTrans" cxnId="{A83F9EE7-9C68-4685-8946-F1D9C92C3AF9}">
      <dgm:prSet/>
      <dgm:spPr/>
      <dgm:t>
        <a:bodyPr/>
        <a:lstStyle/>
        <a:p>
          <a:endParaRPr lang="en-US">
            <a:solidFill>
              <a:srgbClr val="625E59"/>
            </a:solidFill>
          </a:endParaRPr>
        </a:p>
      </dgm:t>
    </dgm:pt>
    <dgm:pt modelId="{78D0F4CF-4B9C-4BF7-BD8C-2C78AE3BFCEF}" type="sibTrans" cxnId="{A83F9EE7-9C68-4685-8946-F1D9C92C3AF9}">
      <dgm:prSet/>
      <dgm:spPr/>
      <dgm:t>
        <a:bodyPr/>
        <a:lstStyle/>
        <a:p>
          <a:endParaRPr lang="en-US">
            <a:solidFill>
              <a:srgbClr val="625E59"/>
            </a:solidFill>
          </a:endParaRPr>
        </a:p>
      </dgm:t>
    </dgm:pt>
    <dgm:pt modelId="{4B17B1E3-E98F-429E-B16A-72D95969F441}">
      <dgm:prSet/>
      <dgm:spPr>
        <a:solidFill>
          <a:srgbClr val="D8EAEC"/>
        </a:solidFill>
      </dgm:spPr>
      <dgm:t>
        <a:bodyPr/>
        <a:lstStyle/>
        <a:p>
          <a:r>
            <a:rPr lang="en-US" b="1" dirty="0">
              <a:solidFill>
                <a:srgbClr val="625E59"/>
              </a:solidFill>
            </a:rPr>
            <a:t>School Reached: 8</a:t>
          </a:r>
          <a:endParaRPr lang="en-US" dirty="0">
            <a:solidFill>
              <a:srgbClr val="625E59"/>
            </a:solidFill>
          </a:endParaRPr>
        </a:p>
      </dgm:t>
    </dgm:pt>
    <dgm:pt modelId="{86F50431-C1B1-41A8-B9AB-AD2E9D28781D}" type="parTrans" cxnId="{523C7766-AA66-4DD8-8A07-36E37819584A}">
      <dgm:prSet/>
      <dgm:spPr/>
      <dgm:t>
        <a:bodyPr/>
        <a:lstStyle/>
        <a:p>
          <a:endParaRPr lang="en-US">
            <a:solidFill>
              <a:srgbClr val="625E59"/>
            </a:solidFill>
          </a:endParaRPr>
        </a:p>
      </dgm:t>
    </dgm:pt>
    <dgm:pt modelId="{AD68E5FE-D9F6-4BF9-A138-F8F7F2CC75C2}" type="sibTrans" cxnId="{523C7766-AA66-4DD8-8A07-36E37819584A}">
      <dgm:prSet/>
      <dgm:spPr/>
      <dgm:t>
        <a:bodyPr/>
        <a:lstStyle/>
        <a:p>
          <a:endParaRPr lang="en-US">
            <a:solidFill>
              <a:srgbClr val="625E59"/>
            </a:solidFill>
          </a:endParaRPr>
        </a:p>
      </dgm:t>
    </dgm:pt>
    <dgm:pt modelId="{7C0E6D26-41A8-4807-8AF1-2176C118A47F}">
      <dgm:prSet/>
      <dgm:spPr>
        <a:solidFill>
          <a:srgbClr val="D8EAEC"/>
        </a:solidFill>
      </dgm:spPr>
      <dgm:t>
        <a:bodyPr/>
        <a:lstStyle/>
        <a:p>
          <a:r>
            <a:rPr lang="en-US" b="1" dirty="0">
              <a:solidFill>
                <a:srgbClr val="625E59"/>
              </a:solidFill>
            </a:rPr>
            <a:t>Students Reached: 1610</a:t>
          </a:r>
          <a:endParaRPr lang="en-US" dirty="0">
            <a:solidFill>
              <a:srgbClr val="625E59"/>
            </a:solidFill>
          </a:endParaRPr>
        </a:p>
      </dgm:t>
    </dgm:pt>
    <dgm:pt modelId="{FBDDB156-3238-47AC-899A-25F02DB963A4}" type="parTrans" cxnId="{9EC80CE8-E63F-4D9F-81F4-44E86D46AAAA}">
      <dgm:prSet/>
      <dgm:spPr/>
      <dgm:t>
        <a:bodyPr/>
        <a:lstStyle/>
        <a:p>
          <a:endParaRPr lang="en-US">
            <a:solidFill>
              <a:srgbClr val="625E59"/>
            </a:solidFill>
          </a:endParaRPr>
        </a:p>
      </dgm:t>
    </dgm:pt>
    <dgm:pt modelId="{7FE29CA8-6880-4F84-A422-01C63D8F23F8}" type="sibTrans" cxnId="{9EC80CE8-E63F-4D9F-81F4-44E86D46AAAA}">
      <dgm:prSet/>
      <dgm:spPr/>
      <dgm:t>
        <a:bodyPr/>
        <a:lstStyle/>
        <a:p>
          <a:endParaRPr lang="en-US">
            <a:solidFill>
              <a:srgbClr val="625E59"/>
            </a:solidFill>
          </a:endParaRPr>
        </a:p>
      </dgm:t>
    </dgm:pt>
    <dgm:pt modelId="{B19C0B41-B889-4237-8390-F4636719A652}">
      <dgm:prSet/>
      <dgm:spPr>
        <a:solidFill>
          <a:srgbClr val="D8EAEC"/>
        </a:solidFill>
      </dgm:spPr>
      <dgm:t>
        <a:bodyPr/>
        <a:lstStyle/>
        <a:p>
          <a:r>
            <a:rPr lang="en-US" b="1" dirty="0">
              <a:solidFill>
                <a:srgbClr val="625E59"/>
              </a:solidFill>
            </a:rPr>
            <a:t>Teachers Reached: 90</a:t>
          </a:r>
          <a:endParaRPr lang="en-US" dirty="0">
            <a:solidFill>
              <a:srgbClr val="625E59"/>
            </a:solidFill>
          </a:endParaRPr>
        </a:p>
      </dgm:t>
    </dgm:pt>
    <dgm:pt modelId="{1832006B-4A5B-4F72-B6DF-E52D42B77E2A}" type="parTrans" cxnId="{6206B180-E0B6-4D9F-A0D4-8C49B7B041FD}">
      <dgm:prSet/>
      <dgm:spPr/>
      <dgm:t>
        <a:bodyPr/>
        <a:lstStyle/>
        <a:p>
          <a:endParaRPr lang="en-US">
            <a:solidFill>
              <a:srgbClr val="625E59"/>
            </a:solidFill>
          </a:endParaRPr>
        </a:p>
      </dgm:t>
    </dgm:pt>
    <dgm:pt modelId="{815065E9-9B09-418B-9830-23CED730522D}" type="sibTrans" cxnId="{6206B180-E0B6-4D9F-A0D4-8C49B7B041FD}">
      <dgm:prSet/>
      <dgm:spPr/>
      <dgm:t>
        <a:bodyPr/>
        <a:lstStyle/>
        <a:p>
          <a:endParaRPr lang="en-US">
            <a:solidFill>
              <a:srgbClr val="625E59"/>
            </a:solidFill>
          </a:endParaRPr>
        </a:p>
      </dgm:t>
    </dgm:pt>
    <dgm:pt modelId="{7FE0F733-D0BA-4728-B868-495098847C32}" type="pres">
      <dgm:prSet presAssocID="{F991FEE4-9BDF-4B20-B0AF-E001DA6E7C86}" presName="linear" presStyleCnt="0">
        <dgm:presLayoutVars>
          <dgm:animLvl val="lvl"/>
          <dgm:resizeHandles val="exact"/>
        </dgm:presLayoutVars>
      </dgm:prSet>
      <dgm:spPr/>
    </dgm:pt>
    <dgm:pt modelId="{21F06F94-5652-4E16-BE8E-18CA14226B70}" type="pres">
      <dgm:prSet presAssocID="{9BE6F89A-5664-4A76-B137-BCC3B1991854}" presName="parentText" presStyleLbl="node1" presStyleIdx="0" presStyleCnt="4">
        <dgm:presLayoutVars>
          <dgm:chMax val="0"/>
          <dgm:bulletEnabled val="1"/>
        </dgm:presLayoutVars>
      </dgm:prSet>
      <dgm:spPr/>
    </dgm:pt>
    <dgm:pt modelId="{DDBAE977-80B4-4A59-A02A-FEA9F4EC34CD}" type="pres">
      <dgm:prSet presAssocID="{78D0F4CF-4B9C-4BF7-BD8C-2C78AE3BFCEF}" presName="spacer" presStyleCnt="0"/>
      <dgm:spPr/>
    </dgm:pt>
    <dgm:pt modelId="{4244406C-AF53-4644-B782-CB6B07FDF771}" type="pres">
      <dgm:prSet presAssocID="{4B17B1E3-E98F-429E-B16A-72D95969F441}" presName="parentText" presStyleLbl="node1" presStyleIdx="1" presStyleCnt="4">
        <dgm:presLayoutVars>
          <dgm:chMax val="0"/>
          <dgm:bulletEnabled val="1"/>
        </dgm:presLayoutVars>
      </dgm:prSet>
      <dgm:spPr/>
    </dgm:pt>
    <dgm:pt modelId="{745E6DA5-BE4D-4DCA-B57E-F2C45F5BA3D8}" type="pres">
      <dgm:prSet presAssocID="{AD68E5FE-D9F6-4BF9-A138-F8F7F2CC75C2}" presName="spacer" presStyleCnt="0"/>
      <dgm:spPr/>
    </dgm:pt>
    <dgm:pt modelId="{3BFB1B89-CA2D-408D-902F-DAF8EEC3431F}" type="pres">
      <dgm:prSet presAssocID="{7C0E6D26-41A8-4807-8AF1-2176C118A47F}" presName="parentText" presStyleLbl="node1" presStyleIdx="2" presStyleCnt="4">
        <dgm:presLayoutVars>
          <dgm:chMax val="0"/>
          <dgm:bulletEnabled val="1"/>
        </dgm:presLayoutVars>
      </dgm:prSet>
      <dgm:spPr/>
    </dgm:pt>
    <dgm:pt modelId="{C0A069D2-3227-4DC8-8ABD-93BB1E1D3B95}" type="pres">
      <dgm:prSet presAssocID="{7FE29CA8-6880-4F84-A422-01C63D8F23F8}" presName="spacer" presStyleCnt="0"/>
      <dgm:spPr/>
    </dgm:pt>
    <dgm:pt modelId="{525CC2B5-EAC1-4487-891B-107F1E023846}" type="pres">
      <dgm:prSet presAssocID="{B19C0B41-B889-4237-8390-F4636719A652}" presName="parentText" presStyleLbl="node1" presStyleIdx="3" presStyleCnt="4">
        <dgm:presLayoutVars>
          <dgm:chMax val="0"/>
          <dgm:bulletEnabled val="1"/>
        </dgm:presLayoutVars>
      </dgm:prSet>
      <dgm:spPr/>
    </dgm:pt>
  </dgm:ptLst>
  <dgm:cxnLst>
    <dgm:cxn modelId="{8C1D3C2D-98FC-4310-8C47-329A70F41FA6}" type="presOf" srcId="{4B17B1E3-E98F-429E-B16A-72D95969F441}" destId="{4244406C-AF53-4644-B782-CB6B07FDF771}" srcOrd="0" destOrd="0" presId="urn:microsoft.com/office/officeart/2005/8/layout/vList2"/>
    <dgm:cxn modelId="{B7A31261-6F28-456D-9610-4502EABCD8E2}" type="presOf" srcId="{B19C0B41-B889-4237-8390-F4636719A652}" destId="{525CC2B5-EAC1-4487-891B-107F1E023846}" srcOrd="0" destOrd="0" presId="urn:microsoft.com/office/officeart/2005/8/layout/vList2"/>
    <dgm:cxn modelId="{523C7766-AA66-4DD8-8A07-36E37819584A}" srcId="{F991FEE4-9BDF-4B20-B0AF-E001DA6E7C86}" destId="{4B17B1E3-E98F-429E-B16A-72D95969F441}" srcOrd="1" destOrd="0" parTransId="{86F50431-C1B1-41A8-B9AB-AD2E9D28781D}" sibTransId="{AD68E5FE-D9F6-4BF9-A138-F8F7F2CC75C2}"/>
    <dgm:cxn modelId="{9ECB2C74-00BC-4354-8759-538CD10432C6}" type="presOf" srcId="{F991FEE4-9BDF-4B20-B0AF-E001DA6E7C86}" destId="{7FE0F733-D0BA-4728-B868-495098847C32}" srcOrd="0" destOrd="0" presId="urn:microsoft.com/office/officeart/2005/8/layout/vList2"/>
    <dgm:cxn modelId="{6206B180-E0B6-4D9F-A0D4-8C49B7B041FD}" srcId="{F991FEE4-9BDF-4B20-B0AF-E001DA6E7C86}" destId="{B19C0B41-B889-4237-8390-F4636719A652}" srcOrd="3" destOrd="0" parTransId="{1832006B-4A5B-4F72-B6DF-E52D42B77E2A}" sibTransId="{815065E9-9B09-418B-9830-23CED730522D}"/>
    <dgm:cxn modelId="{6CBF9FAB-FB6B-4B79-AD4A-6472D7F53640}" type="presOf" srcId="{7C0E6D26-41A8-4807-8AF1-2176C118A47F}" destId="{3BFB1B89-CA2D-408D-902F-DAF8EEC3431F}" srcOrd="0" destOrd="0" presId="urn:microsoft.com/office/officeart/2005/8/layout/vList2"/>
    <dgm:cxn modelId="{C0A444C2-8527-493F-8CE5-855B43D1A6F5}" type="presOf" srcId="{9BE6F89A-5664-4A76-B137-BCC3B1991854}" destId="{21F06F94-5652-4E16-BE8E-18CA14226B70}" srcOrd="0" destOrd="0" presId="urn:microsoft.com/office/officeart/2005/8/layout/vList2"/>
    <dgm:cxn modelId="{A83F9EE7-9C68-4685-8946-F1D9C92C3AF9}" srcId="{F991FEE4-9BDF-4B20-B0AF-E001DA6E7C86}" destId="{9BE6F89A-5664-4A76-B137-BCC3B1991854}" srcOrd="0" destOrd="0" parTransId="{C397EEA5-80A0-4E10-9B83-C4B92A85D981}" sibTransId="{78D0F4CF-4B9C-4BF7-BD8C-2C78AE3BFCEF}"/>
    <dgm:cxn modelId="{9EC80CE8-E63F-4D9F-81F4-44E86D46AAAA}" srcId="{F991FEE4-9BDF-4B20-B0AF-E001DA6E7C86}" destId="{7C0E6D26-41A8-4807-8AF1-2176C118A47F}" srcOrd="2" destOrd="0" parTransId="{FBDDB156-3238-47AC-899A-25F02DB963A4}" sibTransId="{7FE29CA8-6880-4F84-A422-01C63D8F23F8}"/>
    <dgm:cxn modelId="{53994ED6-C9AC-4B77-BE33-7E6376C7F69E}" type="presParOf" srcId="{7FE0F733-D0BA-4728-B868-495098847C32}" destId="{21F06F94-5652-4E16-BE8E-18CA14226B70}" srcOrd="0" destOrd="0" presId="urn:microsoft.com/office/officeart/2005/8/layout/vList2"/>
    <dgm:cxn modelId="{9D011223-E208-4DB2-9980-DB8DB15CE8A6}" type="presParOf" srcId="{7FE0F733-D0BA-4728-B868-495098847C32}" destId="{DDBAE977-80B4-4A59-A02A-FEA9F4EC34CD}" srcOrd="1" destOrd="0" presId="urn:microsoft.com/office/officeart/2005/8/layout/vList2"/>
    <dgm:cxn modelId="{D8BE9B83-8809-4F7F-91F8-152331BFB8B2}" type="presParOf" srcId="{7FE0F733-D0BA-4728-B868-495098847C32}" destId="{4244406C-AF53-4644-B782-CB6B07FDF771}" srcOrd="2" destOrd="0" presId="urn:microsoft.com/office/officeart/2005/8/layout/vList2"/>
    <dgm:cxn modelId="{25C1F374-1E77-456D-8683-84C97B3F5714}" type="presParOf" srcId="{7FE0F733-D0BA-4728-B868-495098847C32}" destId="{745E6DA5-BE4D-4DCA-B57E-F2C45F5BA3D8}" srcOrd="3" destOrd="0" presId="urn:microsoft.com/office/officeart/2005/8/layout/vList2"/>
    <dgm:cxn modelId="{D2F8181C-322C-4167-99AC-9AABC6C5C86F}" type="presParOf" srcId="{7FE0F733-D0BA-4728-B868-495098847C32}" destId="{3BFB1B89-CA2D-408D-902F-DAF8EEC3431F}" srcOrd="4" destOrd="0" presId="urn:microsoft.com/office/officeart/2005/8/layout/vList2"/>
    <dgm:cxn modelId="{40C60E8B-A6B9-41EF-93E8-C45B2FF7D97A}" type="presParOf" srcId="{7FE0F733-D0BA-4728-B868-495098847C32}" destId="{C0A069D2-3227-4DC8-8ABD-93BB1E1D3B95}" srcOrd="5" destOrd="0" presId="urn:microsoft.com/office/officeart/2005/8/layout/vList2"/>
    <dgm:cxn modelId="{D8103CC2-3D19-4765-83D8-3EF86E052B1D}" type="presParOf" srcId="{7FE0F733-D0BA-4728-B868-495098847C32}" destId="{525CC2B5-EAC1-4487-891B-107F1E02384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AB56-3234-4071-85BE-3B9BB5740161}">
      <dsp:nvSpPr>
        <dsp:cNvPr id="0" name=""/>
        <dsp:cNvSpPr/>
      </dsp:nvSpPr>
      <dsp:spPr>
        <a:xfrm>
          <a:off x="0" y="31232"/>
          <a:ext cx="3966210" cy="500543"/>
        </a:xfrm>
        <a:prstGeom prst="roundRect">
          <a:avLst/>
        </a:prstGeom>
        <a:solidFill>
          <a:srgbClr val="FFE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E87000"/>
              </a:solidFill>
              <a:latin typeface="+mn-lt"/>
            </a:rPr>
            <a:t>Target age groups</a:t>
          </a:r>
          <a:r>
            <a:rPr lang="en-US" sz="1600" kern="1200" dirty="0">
              <a:solidFill>
                <a:srgbClr val="E87000"/>
              </a:solidFill>
              <a:latin typeface="+mn-lt"/>
            </a:rPr>
            <a:t>: </a:t>
          </a:r>
          <a:r>
            <a:rPr lang="en-US" sz="1600" kern="1200" dirty="0">
              <a:solidFill>
                <a:srgbClr val="625E59"/>
              </a:solidFill>
              <a:latin typeface="+mn-lt"/>
            </a:rPr>
            <a:t>3 to 6 years old</a:t>
          </a:r>
        </a:p>
      </dsp:txBody>
      <dsp:txXfrm>
        <a:off x="24434" y="55666"/>
        <a:ext cx="3917342" cy="451675"/>
      </dsp:txXfrm>
    </dsp:sp>
    <dsp:sp modelId="{F2256F88-EC57-4D57-A560-B0417E711852}">
      <dsp:nvSpPr>
        <dsp:cNvPr id="0" name=""/>
        <dsp:cNvSpPr/>
      </dsp:nvSpPr>
      <dsp:spPr>
        <a:xfrm>
          <a:off x="0" y="588052"/>
          <a:ext cx="3966210" cy="916998"/>
        </a:xfrm>
        <a:prstGeom prst="roundRect">
          <a:avLst/>
        </a:prstGeom>
        <a:solidFill>
          <a:srgbClr val="FFE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rgbClr val="E87000"/>
              </a:solidFill>
              <a:latin typeface="+mn-lt"/>
            </a:rPr>
            <a:t>Program reach</a:t>
          </a:r>
          <a:r>
            <a:rPr lang="en-US" sz="1600" kern="1200" dirty="0">
              <a:solidFill>
                <a:srgbClr val="E87000"/>
              </a:solidFill>
              <a:latin typeface="+mn-lt"/>
            </a:rPr>
            <a:t>: </a:t>
          </a:r>
          <a:r>
            <a:rPr lang="en-US" sz="1600" kern="1200" dirty="0">
              <a:solidFill>
                <a:srgbClr val="625E59"/>
              </a:solidFill>
              <a:latin typeface="+mn-lt"/>
            </a:rPr>
            <a:t>48 partner schools; 266 educators ; 2,552 learners</a:t>
          </a:r>
        </a:p>
      </dsp:txBody>
      <dsp:txXfrm>
        <a:off x="44764" y="632816"/>
        <a:ext cx="3876682" cy="827470"/>
      </dsp:txXfrm>
    </dsp:sp>
    <dsp:sp modelId="{C34B3CBE-0D75-4789-93DE-F8C4710F8C2E}">
      <dsp:nvSpPr>
        <dsp:cNvPr id="0" name=""/>
        <dsp:cNvSpPr/>
      </dsp:nvSpPr>
      <dsp:spPr>
        <a:xfrm>
          <a:off x="0" y="1579573"/>
          <a:ext cx="3966210" cy="509602"/>
        </a:xfrm>
        <a:prstGeom prst="roundRect">
          <a:avLst/>
        </a:prstGeom>
        <a:solidFill>
          <a:srgbClr val="FFE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E87000"/>
              </a:solidFill>
              <a:latin typeface="+mn-lt"/>
            </a:rPr>
            <a:t>Supported by</a:t>
          </a:r>
          <a:r>
            <a:rPr lang="en-US" sz="1600" kern="1200" dirty="0">
              <a:solidFill>
                <a:srgbClr val="E87000"/>
              </a:solidFill>
              <a:latin typeface="+mn-lt"/>
            </a:rPr>
            <a:t> </a:t>
          </a:r>
          <a:r>
            <a:rPr lang="en-US" sz="1600" kern="1200" dirty="0">
              <a:solidFill>
                <a:srgbClr val="625E59"/>
              </a:solidFill>
              <a:latin typeface="+mn-lt"/>
            </a:rPr>
            <a:t>Their World</a:t>
          </a:r>
        </a:p>
      </dsp:txBody>
      <dsp:txXfrm>
        <a:off x="24877" y="1604450"/>
        <a:ext cx="3916456" cy="459848"/>
      </dsp:txXfrm>
    </dsp:sp>
    <dsp:sp modelId="{9DE70D16-2F63-4977-983F-D03C8CE58A2F}">
      <dsp:nvSpPr>
        <dsp:cNvPr id="0" name=""/>
        <dsp:cNvSpPr/>
      </dsp:nvSpPr>
      <dsp:spPr>
        <a:xfrm>
          <a:off x="0" y="2165378"/>
          <a:ext cx="3966210" cy="861120"/>
        </a:xfrm>
        <a:prstGeom prst="roundRect">
          <a:avLst/>
        </a:prstGeom>
        <a:solidFill>
          <a:srgbClr val="FFE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rgbClr val="E87000"/>
              </a:solidFill>
              <a:latin typeface="+mn-lt"/>
            </a:rPr>
            <a:t>In partnership with</a:t>
          </a:r>
          <a:r>
            <a:rPr lang="en-US" sz="1600" kern="1200" dirty="0">
              <a:solidFill>
                <a:srgbClr val="E87000"/>
              </a:solidFill>
              <a:latin typeface="+mn-lt"/>
            </a:rPr>
            <a:t> </a:t>
          </a:r>
          <a:r>
            <a:rPr lang="en-US" sz="1600" u="sng" kern="1200" dirty="0">
              <a:solidFill>
                <a:schemeClr val="dk1"/>
              </a:solidFill>
              <a:latin typeface="+mn-lt"/>
              <a:ea typeface="Arial"/>
              <a:cs typeface="Arial"/>
              <a:sym typeface="Arial"/>
              <a:hlinkClick xmlns:r="http://schemas.openxmlformats.org/officeDocument/2006/relationships" r:id="rId1">
                <a:extLst>
                  <a:ext uri="{A12FA001-AC4F-418D-AE19-62706E023703}">
                    <ahyp:hlinkClr xmlns:ahyp="http://schemas.microsoft.com/office/drawing/2018/hyperlinkcolor" val="tx"/>
                  </a:ext>
                </a:extLst>
              </a:hlinkClick>
            </a:rPr>
            <a:t>Ana </a:t>
          </a:r>
          <a:r>
            <a:rPr lang="en-US" sz="1600" u="sng" kern="1200" dirty="0" err="1">
              <a:solidFill>
                <a:schemeClr val="dk1"/>
              </a:solidFill>
              <a:latin typeface="+mn-lt"/>
              <a:ea typeface="Arial"/>
              <a:cs typeface="Arial"/>
              <a:sym typeface="Arial"/>
              <a:hlinkClick xmlns:r="http://schemas.openxmlformats.org/officeDocument/2006/relationships" r:id="rId1">
                <a:extLst>
                  <a:ext uri="{A12FA001-AC4F-418D-AE19-62706E023703}">
                    <ahyp:hlinkClr xmlns:ahyp="http://schemas.microsoft.com/office/drawing/2018/hyperlinkcolor" val="tx"/>
                  </a:ext>
                </a:extLst>
              </a:hlinkClick>
            </a:rPr>
            <a:t>Aqra</a:t>
          </a:r>
          <a:r>
            <a:rPr lang="en-US" sz="1600" kern="1200" dirty="0">
              <a:solidFill>
                <a:schemeClr val="dk1"/>
              </a:solidFill>
              <a:latin typeface="+mn-lt"/>
              <a:ea typeface="Arial"/>
              <a:cs typeface="Arial"/>
              <a:sym typeface="Arial"/>
            </a:rPr>
            <a:t>, </a:t>
          </a:r>
          <a:r>
            <a:rPr lang="en-US" sz="1600" u="sng" kern="1200" dirty="0">
              <a:solidFill>
                <a:schemeClr val="dk1"/>
              </a:solidFill>
              <a:latin typeface="+mn-lt"/>
              <a:ea typeface="Arial"/>
              <a:cs typeface="Arial"/>
              <a:sym typeface="Arial"/>
              <a:hlinkClick xmlns:r="http://schemas.openxmlformats.org/officeDocument/2006/relationships" r:id="rId2">
                <a:extLst>
                  <a:ext uri="{A12FA001-AC4F-418D-AE19-62706E023703}">
                    <ahyp:hlinkClr xmlns:ahyp="http://schemas.microsoft.com/office/drawing/2018/hyperlinkcolor" val="tx"/>
                  </a:ext>
                </a:extLst>
              </a:hlinkClick>
            </a:rPr>
            <a:t>Skild</a:t>
          </a:r>
          <a:r>
            <a:rPr lang="en-US" sz="1600" kern="1200" dirty="0">
              <a:solidFill>
                <a:schemeClr val="dk1"/>
              </a:solidFill>
              <a:latin typeface="+mn-lt"/>
              <a:ea typeface="Arial"/>
              <a:cs typeface="Arial"/>
              <a:sym typeface="Arial"/>
            </a:rPr>
            <a:t> and </a:t>
          </a:r>
          <a:r>
            <a:rPr lang="en-US" sz="1600" u="sng" kern="1200" dirty="0">
              <a:solidFill>
                <a:schemeClr val="dk1"/>
              </a:solidFill>
              <a:latin typeface="+mn-lt"/>
              <a:ea typeface="Arial"/>
              <a:cs typeface="Arial"/>
              <a:sym typeface="Arial"/>
              <a:hlinkClick xmlns:r="http://schemas.openxmlformats.org/officeDocument/2006/relationships" r:id="rId3">
                <a:extLst>
                  <a:ext uri="{A12FA001-AC4F-418D-AE19-62706E023703}">
                    <ahyp:hlinkClr xmlns:ahyp="http://schemas.microsoft.com/office/drawing/2018/hyperlinkcolor" val="tx"/>
                  </a:ext>
                </a:extLst>
              </a:hlinkClick>
            </a:rPr>
            <a:t>CRDP</a:t>
          </a:r>
          <a:endParaRPr lang="en-US" sz="1600" b="0" i="0" u="none" kern="1200" dirty="0">
            <a:solidFill>
              <a:srgbClr val="625E59"/>
            </a:solidFill>
            <a:latin typeface="+mn-lt"/>
          </a:endParaRPr>
        </a:p>
      </dsp:txBody>
      <dsp:txXfrm>
        <a:off x="42036" y="2207414"/>
        <a:ext cx="3882138" cy="77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AB56-3234-4071-85BE-3B9BB5740161}">
      <dsp:nvSpPr>
        <dsp:cNvPr id="0" name=""/>
        <dsp:cNvSpPr/>
      </dsp:nvSpPr>
      <dsp:spPr>
        <a:xfrm>
          <a:off x="0" y="176370"/>
          <a:ext cx="4076701" cy="559971"/>
        </a:xfrm>
        <a:prstGeom prst="roundRect">
          <a:avLst/>
        </a:prstGeom>
        <a:solidFill>
          <a:srgbClr val="EFE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4100AA"/>
              </a:solidFill>
            </a:rPr>
            <a:t>Target age groups</a:t>
          </a:r>
          <a:r>
            <a:rPr lang="en-US" sz="1600" kern="1200" dirty="0">
              <a:solidFill>
                <a:srgbClr val="4100AA"/>
              </a:solidFill>
            </a:rPr>
            <a:t>: </a:t>
          </a:r>
          <a:r>
            <a:rPr lang="en-US" sz="1600" kern="1200" dirty="0">
              <a:solidFill>
                <a:srgbClr val="625E59"/>
              </a:solidFill>
            </a:rPr>
            <a:t>15 to 18 years old</a:t>
          </a:r>
        </a:p>
      </dsp:txBody>
      <dsp:txXfrm>
        <a:off x="27336" y="203706"/>
        <a:ext cx="4022029" cy="505299"/>
      </dsp:txXfrm>
    </dsp:sp>
    <dsp:sp modelId="{F2256F88-EC57-4D57-A560-B0417E711852}">
      <dsp:nvSpPr>
        <dsp:cNvPr id="0" name=""/>
        <dsp:cNvSpPr/>
      </dsp:nvSpPr>
      <dsp:spPr>
        <a:xfrm>
          <a:off x="0" y="832566"/>
          <a:ext cx="4076701" cy="500530"/>
        </a:xfrm>
        <a:prstGeom prst="roundRect">
          <a:avLst/>
        </a:prstGeom>
        <a:solidFill>
          <a:srgbClr val="EFE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rgbClr val="4100AA"/>
              </a:solidFill>
            </a:rPr>
            <a:t>Pilot reach</a:t>
          </a:r>
          <a:r>
            <a:rPr lang="en-US" sz="1600" kern="1200" dirty="0">
              <a:solidFill>
                <a:srgbClr val="4100AA"/>
              </a:solidFill>
            </a:rPr>
            <a:t>: </a:t>
          </a:r>
          <a:r>
            <a:rPr lang="en-US" sz="1600" kern="1200" dirty="0">
              <a:solidFill>
                <a:srgbClr val="625E59"/>
              </a:solidFill>
            </a:rPr>
            <a:t>17 educators; 322 learners</a:t>
          </a:r>
        </a:p>
      </dsp:txBody>
      <dsp:txXfrm>
        <a:off x="24434" y="857000"/>
        <a:ext cx="4027833" cy="451662"/>
      </dsp:txXfrm>
    </dsp:sp>
    <dsp:sp modelId="{C34B3CBE-0D75-4789-93DE-F8C4710F8C2E}">
      <dsp:nvSpPr>
        <dsp:cNvPr id="0" name=""/>
        <dsp:cNvSpPr/>
      </dsp:nvSpPr>
      <dsp:spPr>
        <a:xfrm>
          <a:off x="0" y="1420920"/>
          <a:ext cx="4076701" cy="539833"/>
        </a:xfrm>
        <a:prstGeom prst="roundRect">
          <a:avLst/>
        </a:prstGeom>
        <a:solidFill>
          <a:srgbClr val="EFE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4100AA"/>
              </a:solidFill>
            </a:rPr>
            <a:t>Supported by</a:t>
          </a:r>
          <a:r>
            <a:rPr lang="en-US" sz="1600" kern="1200" dirty="0">
              <a:solidFill>
                <a:srgbClr val="4100AA"/>
              </a:solidFill>
            </a:rPr>
            <a:t> </a:t>
          </a:r>
          <a:r>
            <a:rPr lang="en-US" sz="1600" kern="1200" dirty="0">
              <a:solidFill>
                <a:srgbClr val="625E59"/>
              </a:solidFill>
            </a:rPr>
            <a:t>Drosos Foundation</a:t>
          </a:r>
        </a:p>
      </dsp:txBody>
      <dsp:txXfrm>
        <a:off x="26352" y="1447272"/>
        <a:ext cx="4023997" cy="487129"/>
      </dsp:txXfrm>
    </dsp:sp>
    <dsp:sp modelId="{9DE70D16-2F63-4977-983F-D03C8CE58A2F}">
      <dsp:nvSpPr>
        <dsp:cNvPr id="0" name=""/>
        <dsp:cNvSpPr/>
      </dsp:nvSpPr>
      <dsp:spPr>
        <a:xfrm>
          <a:off x="0" y="2056219"/>
          <a:ext cx="4076701" cy="574950"/>
        </a:xfrm>
        <a:prstGeom prst="roundRect">
          <a:avLst/>
        </a:prstGeom>
        <a:solidFill>
          <a:srgbClr val="EFE5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4100AA"/>
              </a:solidFill>
            </a:rPr>
            <a:t>In partnership with</a:t>
          </a:r>
          <a:r>
            <a:rPr lang="en-US" sz="1600" kern="1200" dirty="0">
              <a:solidFill>
                <a:srgbClr val="4100AA"/>
              </a:solidFill>
            </a:rPr>
            <a:t> </a:t>
          </a:r>
          <a:r>
            <a:rPr lang="en-US" sz="1600" u="sng" kern="1200" dirty="0">
              <a:solidFill>
                <a:schemeClr val="dk1"/>
              </a:solidFill>
              <a:hlinkClick xmlns:r="http://schemas.openxmlformats.org/officeDocument/2006/relationships" r:id="rId1">
                <a:extLst>
                  <a:ext uri="{A12FA001-AC4F-418D-AE19-62706E023703}">
                    <ahyp:hlinkClr xmlns:ahyp="http://schemas.microsoft.com/office/drawing/2018/hyperlinkcolor" val="tx"/>
                  </a:ext>
                </a:extLst>
              </a:hlinkClick>
            </a:rPr>
            <a:t>CRDP</a:t>
          </a:r>
          <a:endParaRPr lang="en-US" sz="1600" u="none" kern="1200" dirty="0">
            <a:solidFill>
              <a:srgbClr val="625E59"/>
            </a:solidFill>
          </a:endParaRPr>
        </a:p>
      </dsp:txBody>
      <dsp:txXfrm>
        <a:off x="28067" y="2084286"/>
        <a:ext cx="4020567" cy="518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9AB56-3234-4071-85BE-3B9BB5740161}">
      <dsp:nvSpPr>
        <dsp:cNvPr id="0" name=""/>
        <dsp:cNvSpPr/>
      </dsp:nvSpPr>
      <dsp:spPr>
        <a:xfrm>
          <a:off x="0" y="24002"/>
          <a:ext cx="3996690" cy="655200"/>
        </a:xfrm>
        <a:prstGeom prst="roundRect">
          <a:avLst/>
        </a:prstGeom>
        <a:solidFill>
          <a:srgbClr val="D5F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9E8C"/>
              </a:solidFill>
            </a:rPr>
            <a:t>Target age groups: </a:t>
          </a:r>
          <a:r>
            <a:rPr lang="en-US" sz="1600" kern="1200" dirty="0">
              <a:solidFill>
                <a:srgbClr val="625E59"/>
              </a:solidFill>
            </a:rPr>
            <a:t>6 to 18 years old</a:t>
          </a:r>
        </a:p>
      </dsp:txBody>
      <dsp:txXfrm>
        <a:off x="31984" y="55986"/>
        <a:ext cx="3932722" cy="591232"/>
      </dsp:txXfrm>
    </dsp:sp>
    <dsp:sp modelId="{F2256F88-EC57-4D57-A560-B0417E711852}">
      <dsp:nvSpPr>
        <dsp:cNvPr id="0" name=""/>
        <dsp:cNvSpPr/>
      </dsp:nvSpPr>
      <dsp:spPr>
        <a:xfrm>
          <a:off x="0" y="780002"/>
          <a:ext cx="3996690" cy="697715"/>
        </a:xfrm>
        <a:prstGeom prst="roundRect">
          <a:avLst/>
        </a:prstGeom>
        <a:solidFill>
          <a:srgbClr val="D5F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rgbClr val="009E8C"/>
              </a:solidFill>
            </a:rPr>
            <a:t>Program reach: </a:t>
          </a:r>
          <a:r>
            <a:rPr lang="en-US" sz="1600" kern="1200" dirty="0">
              <a:solidFill>
                <a:srgbClr val="625E59"/>
              </a:solidFill>
              <a:latin typeface="Arial" panose="020B0604020202020204"/>
              <a:ea typeface="+mn-ea"/>
              <a:cs typeface="+mn-cs"/>
            </a:rPr>
            <a:t>12 spaces; 145 educators; 4,622 learners</a:t>
          </a:r>
        </a:p>
      </dsp:txBody>
      <dsp:txXfrm>
        <a:off x="34060" y="814062"/>
        <a:ext cx="3928570" cy="629595"/>
      </dsp:txXfrm>
    </dsp:sp>
    <dsp:sp modelId="{C34B3CBE-0D75-4789-93DE-F8C4710F8C2E}">
      <dsp:nvSpPr>
        <dsp:cNvPr id="0" name=""/>
        <dsp:cNvSpPr/>
      </dsp:nvSpPr>
      <dsp:spPr>
        <a:xfrm>
          <a:off x="0" y="1578518"/>
          <a:ext cx="3996690" cy="655200"/>
        </a:xfrm>
        <a:prstGeom prst="roundRect">
          <a:avLst/>
        </a:prstGeom>
        <a:solidFill>
          <a:srgbClr val="D5F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9E8C"/>
              </a:solidFill>
            </a:rPr>
            <a:t>Supported by</a:t>
          </a:r>
          <a:r>
            <a:rPr lang="en-US" sz="1600" kern="1200" dirty="0">
              <a:solidFill>
                <a:srgbClr val="009E8C"/>
              </a:solidFill>
            </a:rPr>
            <a:t> </a:t>
          </a:r>
          <a:r>
            <a:rPr lang="en-US" sz="1600" kern="1200" dirty="0">
              <a:solidFill>
                <a:srgbClr val="625E59"/>
              </a:solidFill>
              <a:latin typeface="Arial" panose="020B0604020202020204"/>
              <a:ea typeface="+mn-ea"/>
              <a:cs typeface="+mn-cs"/>
            </a:rPr>
            <a:t>Expertise France, Education Above All and </a:t>
          </a:r>
          <a:r>
            <a:rPr lang="en-US" sz="1600" kern="1200" dirty="0" err="1">
              <a:solidFill>
                <a:srgbClr val="625E59"/>
              </a:solidFill>
              <a:latin typeface="Arial" panose="020B0604020202020204"/>
              <a:ea typeface="+mn-ea"/>
              <a:cs typeface="+mn-cs"/>
            </a:rPr>
            <a:t>Theirworld</a:t>
          </a:r>
          <a:endParaRPr lang="en-US" sz="1600" kern="1200" dirty="0">
            <a:solidFill>
              <a:srgbClr val="625E59"/>
            </a:solidFill>
            <a:latin typeface="Arial" panose="020B0604020202020204"/>
            <a:ea typeface="+mn-ea"/>
            <a:cs typeface="+mn-cs"/>
          </a:endParaRPr>
        </a:p>
      </dsp:txBody>
      <dsp:txXfrm>
        <a:off x="31984" y="1610502"/>
        <a:ext cx="3932722" cy="591232"/>
      </dsp:txXfrm>
    </dsp:sp>
    <dsp:sp modelId="{9DE70D16-2F63-4977-983F-D03C8CE58A2F}">
      <dsp:nvSpPr>
        <dsp:cNvPr id="0" name=""/>
        <dsp:cNvSpPr/>
      </dsp:nvSpPr>
      <dsp:spPr>
        <a:xfrm>
          <a:off x="0" y="2334518"/>
          <a:ext cx="3996690" cy="655200"/>
        </a:xfrm>
        <a:prstGeom prst="roundRect">
          <a:avLst/>
        </a:prstGeom>
        <a:solidFill>
          <a:srgbClr val="D5F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9E8C"/>
              </a:solidFill>
            </a:rPr>
            <a:t>In partnership with</a:t>
          </a:r>
          <a:r>
            <a:rPr lang="en-US" sz="1600" kern="1200" dirty="0">
              <a:solidFill>
                <a:srgbClr val="009E8C"/>
              </a:solidFill>
            </a:rPr>
            <a:t> </a:t>
          </a:r>
          <a:r>
            <a:rPr lang="en-US" sz="1600" u="sng" kern="1200" dirty="0" err="1">
              <a:solidFill>
                <a:schemeClr val="hlink"/>
              </a:solidFill>
              <a:hlinkClick xmlns:r="http://schemas.openxmlformats.org/officeDocument/2006/relationships" r:id="rId1"/>
            </a:rPr>
            <a:t>Thaki</a:t>
          </a:r>
          <a:r>
            <a:rPr lang="en-US" sz="1600" kern="1200" dirty="0">
              <a:solidFill>
                <a:schemeClr val="dk1"/>
              </a:solidFill>
            </a:rPr>
            <a:t>,  </a:t>
          </a:r>
          <a:r>
            <a:rPr lang="en-US" sz="1600" u="sng" kern="1200" dirty="0">
              <a:solidFill>
                <a:schemeClr val="hlink"/>
              </a:solidFill>
              <a:hlinkClick xmlns:r="http://schemas.openxmlformats.org/officeDocument/2006/relationships" r:id="rId2"/>
            </a:rPr>
            <a:t>Tree House</a:t>
          </a:r>
          <a:r>
            <a:rPr lang="en-US" sz="1600" kern="1200" dirty="0">
              <a:solidFill>
                <a:schemeClr val="dk1"/>
              </a:solidFill>
            </a:rPr>
            <a:t>, </a:t>
          </a:r>
          <a:r>
            <a:rPr lang="en-US" sz="1600" u="sng" kern="1200" dirty="0" err="1">
              <a:solidFill>
                <a:schemeClr val="hlink"/>
              </a:solidFill>
              <a:hlinkClick xmlns:r="http://schemas.openxmlformats.org/officeDocument/2006/relationships" r:id="rId3"/>
            </a:rPr>
            <a:t>nafda</a:t>
          </a:r>
          <a:endParaRPr lang="en-US" sz="1600" u="none" kern="1200" dirty="0">
            <a:solidFill>
              <a:srgbClr val="625E59"/>
            </a:solidFill>
          </a:endParaRPr>
        </a:p>
      </dsp:txBody>
      <dsp:txXfrm>
        <a:off x="31984" y="2366502"/>
        <a:ext cx="3932722" cy="591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6416E-3202-4CF0-918A-6B384892AB02}">
      <dsp:nvSpPr>
        <dsp:cNvPr id="0" name=""/>
        <dsp:cNvSpPr/>
      </dsp:nvSpPr>
      <dsp:spPr>
        <a:xfrm>
          <a:off x="0" y="1130"/>
          <a:ext cx="2495550" cy="908778"/>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625E59"/>
              </a:solidFill>
            </a:rPr>
            <a:t>40 participants: </a:t>
          </a:r>
          <a:r>
            <a:rPr lang="en-US" sz="1600" kern="1200" dirty="0">
              <a:solidFill>
                <a:srgbClr val="625E59"/>
              </a:solidFill>
            </a:rPr>
            <a:t>18 staffers, 17 civil society, 5 hosted experts </a:t>
          </a:r>
        </a:p>
      </dsp:txBody>
      <dsp:txXfrm>
        <a:off x="44363" y="45493"/>
        <a:ext cx="2406824" cy="820052"/>
      </dsp:txXfrm>
    </dsp:sp>
    <dsp:sp modelId="{E3552607-BED7-417C-94D3-2657CFAACC67}">
      <dsp:nvSpPr>
        <dsp:cNvPr id="0" name=""/>
        <dsp:cNvSpPr/>
      </dsp:nvSpPr>
      <dsp:spPr>
        <a:xfrm>
          <a:off x="0" y="924111"/>
          <a:ext cx="2495550" cy="908778"/>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625E59"/>
              </a:solidFill>
            </a:rPr>
            <a:t>12 </a:t>
          </a:r>
          <a:r>
            <a:rPr lang="en-US" sz="1600" kern="1200" dirty="0" err="1">
              <a:solidFill>
                <a:srgbClr val="625E59"/>
              </a:solidFill>
            </a:rPr>
            <a:t>Tahawor</a:t>
          </a:r>
          <a:r>
            <a:rPr lang="en-US" sz="1600" kern="1200" dirty="0">
              <a:solidFill>
                <a:srgbClr val="625E59"/>
              </a:solidFill>
            </a:rPr>
            <a:t> Sessions </a:t>
          </a:r>
        </a:p>
      </dsp:txBody>
      <dsp:txXfrm>
        <a:off x="44363" y="968474"/>
        <a:ext cx="2406824" cy="820052"/>
      </dsp:txXfrm>
    </dsp:sp>
    <dsp:sp modelId="{60ADBEDA-2EAF-42D2-B8D7-01A36AA1BAD8}">
      <dsp:nvSpPr>
        <dsp:cNvPr id="0" name=""/>
        <dsp:cNvSpPr/>
      </dsp:nvSpPr>
      <dsp:spPr>
        <a:xfrm>
          <a:off x="0" y="1847092"/>
          <a:ext cx="2495550" cy="908778"/>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625E59"/>
              </a:solidFill>
            </a:rPr>
            <a:t>1 law amendment suggestion and  2 draft laws</a:t>
          </a:r>
        </a:p>
      </dsp:txBody>
      <dsp:txXfrm>
        <a:off x="44363" y="1891455"/>
        <a:ext cx="2406824" cy="820052"/>
      </dsp:txXfrm>
    </dsp:sp>
    <dsp:sp modelId="{0FCA6FEC-56A6-4F48-9F0A-E818CB5BCBD4}">
      <dsp:nvSpPr>
        <dsp:cNvPr id="0" name=""/>
        <dsp:cNvSpPr/>
      </dsp:nvSpPr>
      <dsp:spPr>
        <a:xfrm>
          <a:off x="0" y="2770073"/>
          <a:ext cx="2495550" cy="908778"/>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625E59"/>
              </a:solidFill>
            </a:rPr>
            <a:t>Supported by </a:t>
          </a:r>
          <a:r>
            <a:rPr lang="en-US" sz="1600" kern="1200" dirty="0">
              <a:solidFill>
                <a:srgbClr val="625E59"/>
              </a:solidFill>
            </a:rPr>
            <a:t>Rachad Center for Cultural Governance - Adyan Foundation</a:t>
          </a:r>
        </a:p>
      </dsp:txBody>
      <dsp:txXfrm>
        <a:off x="44363" y="2814436"/>
        <a:ext cx="2406824" cy="8200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CD6A9-C420-4C3C-952D-7CDFE0A983F7}">
      <dsp:nvSpPr>
        <dsp:cNvPr id="0" name=""/>
        <dsp:cNvSpPr/>
      </dsp:nvSpPr>
      <dsp:spPr>
        <a:xfrm>
          <a:off x="0" y="803"/>
          <a:ext cx="2752725" cy="721286"/>
        </a:xfrm>
        <a:prstGeom prst="roundRect">
          <a:avLst/>
        </a:prstGeom>
        <a:solidFill>
          <a:srgbClr val="FFE9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E87000"/>
              </a:solidFill>
            </a:rPr>
            <a:t>Beneficiaries = </a:t>
          </a:r>
          <a:r>
            <a:rPr lang="en-US" sz="1600" kern="1200" dirty="0">
              <a:solidFill>
                <a:srgbClr val="625E59"/>
              </a:solidFill>
            </a:rPr>
            <a:t>69</a:t>
          </a:r>
        </a:p>
      </dsp:txBody>
      <dsp:txXfrm>
        <a:off x="35210" y="36013"/>
        <a:ext cx="2682305" cy="650866"/>
      </dsp:txXfrm>
    </dsp:sp>
    <dsp:sp modelId="{FA2F1207-A957-4DAD-87C9-41A33D7C03E8}">
      <dsp:nvSpPr>
        <dsp:cNvPr id="0" name=""/>
        <dsp:cNvSpPr/>
      </dsp:nvSpPr>
      <dsp:spPr>
        <a:xfrm>
          <a:off x="0" y="734464"/>
          <a:ext cx="2752725" cy="721286"/>
        </a:xfrm>
        <a:prstGeom prst="roundRect">
          <a:avLst/>
        </a:prstGeom>
        <a:solidFill>
          <a:srgbClr val="FFE9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E87000"/>
              </a:solidFill>
            </a:rPr>
            <a:t>Teachers = </a:t>
          </a:r>
          <a:r>
            <a:rPr lang="en-US" sz="1600" kern="1200" dirty="0">
              <a:solidFill>
                <a:srgbClr val="625E59"/>
              </a:solidFill>
            </a:rPr>
            <a:t>3</a:t>
          </a:r>
        </a:p>
      </dsp:txBody>
      <dsp:txXfrm>
        <a:off x="35210" y="769674"/>
        <a:ext cx="2682305" cy="650866"/>
      </dsp:txXfrm>
    </dsp:sp>
    <dsp:sp modelId="{DC40750B-9752-42FF-A900-1DFF20D56E79}">
      <dsp:nvSpPr>
        <dsp:cNvPr id="0" name=""/>
        <dsp:cNvSpPr/>
      </dsp:nvSpPr>
      <dsp:spPr>
        <a:xfrm>
          <a:off x="0" y="1468126"/>
          <a:ext cx="2752725" cy="721286"/>
        </a:xfrm>
        <a:prstGeom prst="roundRect">
          <a:avLst/>
        </a:prstGeom>
        <a:solidFill>
          <a:srgbClr val="FFE9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E87000"/>
              </a:solidFill>
            </a:rPr>
            <a:t>Students = </a:t>
          </a:r>
          <a:r>
            <a:rPr lang="en-US" sz="1600" kern="1200" dirty="0">
              <a:solidFill>
                <a:srgbClr val="625E59"/>
              </a:solidFill>
            </a:rPr>
            <a:t>66 (Grade 2 and 3) </a:t>
          </a:r>
        </a:p>
      </dsp:txBody>
      <dsp:txXfrm>
        <a:off x="35210" y="1503336"/>
        <a:ext cx="2682305" cy="650866"/>
      </dsp:txXfrm>
    </dsp:sp>
    <dsp:sp modelId="{2234459A-DC63-418F-9F9D-717B250F7D96}">
      <dsp:nvSpPr>
        <dsp:cNvPr id="0" name=""/>
        <dsp:cNvSpPr/>
      </dsp:nvSpPr>
      <dsp:spPr>
        <a:xfrm>
          <a:off x="0" y="2201787"/>
          <a:ext cx="2752725" cy="721286"/>
        </a:xfrm>
        <a:prstGeom prst="roundRect">
          <a:avLst/>
        </a:prstGeom>
        <a:solidFill>
          <a:srgbClr val="FFE9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E87000"/>
              </a:solidFill>
            </a:rPr>
            <a:t>Supported by </a:t>
          </a:r>
          <a:r>
            <a:rPr lang="en-US" sz="1600" kern="1200" dirty="0">
              <a:solidFill>
                <a:srgbClr val="625E59"/>
              </a:solidFill>
            </a:rPr>
            <a:t>Dalia and Ramzi Rishani Charitable Fund </a:t>
          </a:r>
        </a:p>
      </dsp:txBody>
      <dsp:txXfrm>
        <a:off x="35210" y="2236997"/>
        <a:ext cx="2682305" cy="650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06F94-5652-4E16-BE8E-18CA14226B70}">
      <dsp:nvSpPr>
        <dsp:cNvPr id="0" name=""/>
        <dsp:cNvSpPr/>
      </dsp:nvSpPr>
      <dsp:spPr>
        <a:xfrm>
          <a:off x="0" y="38900"/>
          <a:ext cx="2828927" cy="397800"/>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625E59"/>
              </a:solidFill>
            </a:rPr>
            <a:t>Units Published: 60</a:t>
          </a:r>
          <a:endParaRPr lang="en-US" sz="1700" kern="1200" dirty="0">
            <a:solidFill>
              <a:srgbClr val="625E59"/>
            </a:solidFill>
          </a:endParaRPr>
        </a:p>
      </dsp:txBody>
      <dsp:txXfrm>
        <a:off x="19419" y="58319"/>
        <a:ext cx="2790089" cy="358962"/>
      </dsp:txXfrm>
    </dsp:sp>
    <dsp:sp modelId="{4244406C-AF53-4644-B782-CB6B07FDF771}">
      <dsp:nvSpPr>
        <dsp:cNvPr id="0" name=""/>
        <dsp:cNvSpPr/>
      </dsp:nvSpPr>
      <dsp:spPr>
        <a:xfrm>
          <a:off x="0" y="485661"/>
          <a:ext cx="2828927" cy="397800"/>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625E59"/>
              </a:solidFill>
            </a:rPr>
            <a:t>School Reached: 8</a:t>
          </a:r>
          <a:endParaRPr lang="en-US" sz="1700" kern="1200" dirty="0">
            <a:solidFill>
              <a:srgbClr val="625E59"/>
            </a:solidFill>
          </a:endParaRPr>
        </a:p>
      </dsp:txBody>
      <dsp:txXfrm>
        <a:off x="19419" y="505080"/>
        <a:ext cx="2790089" cy="358962"/>
      </dsp:txXfrm>
    </dsp:sp>
    <dsp:sp modelId="{3BFB1B89-CA2D-408D-902F-DAF8EEC3431F}">
      <dsp:nvSpPr>
        <dsp:cNvPr id="0" name=""/>
        <dsp:cNvSpPr/>
      </dsp:nvSpPr>
      <dsp:spPr>
        <a:xfrm>
          <a:off x="0" y="932421"/>
          <a:ext cx="2828927" cy="397800"/>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625E59"/>
              </a:solidFill>
            </a:rPr>
            <a:t>Students Reached: 1610</a:t>
          </a:r>
          <a:endParaRPr lang="en-US" sz="1700" kern="1200" dirty="0">
            <a:solidFill>
              <a:srgbClr val="625E59"/>
            </a:solidFill>
          </a:endParaRPr>
        </a:p>
      </dsp:txBody>
      <dsp:txXfrm>
        <a:off x="19419" y="951840"/>
        <a:ext cx="2790089" cy="358962"/>
      </dsp:txXfrm>
    </dsp:sp>
    <dsp:sp modelId="{525CC2B5-EAC1-4487-891B-107F1E023846}">
      <dsp:nvSpPr>
        <dsp:cNvPr id="0" name=""/>
        <dsp:cNvSpPr/>
      </dsp:nvSpPr>
      <dsp:spPr>
        <a:xfrm>
          <a:off x="0" y="1379181"/>
          <a:ext cx="2828927" cy="397800"/>
        </a:xfrm>
        <a:prstGeom prst="roundRect">
          <a:avLst/>
        </a:prstGeom>
        <a:solidFill>
          <a:srgbClr val="D8EA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625E59"/>
              </a:solidFill>
            </a:rPr>
            <a:t>Teachers Reached: 90</a:t>
          </a:r>
          <a:endParaRPr lang="en-US" sz="1700" kern="1200" dirty="0">
            <a:solidFill>
              <a:srgbClr val="625E59"/>
            </a:solidFill>
          </a:endParaRPr>
        </a:p>
      </dsp:txBody>
      <dsp:txXfrm>
        <a:off x="19419" y="1398600"/>
        <a:ext cx="2790089" cy="3589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F35BD-04BD-45FC-BB80-B49A2D228187}"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EAC89-F0CD-42F4-8FE7-24BD0F38C18B}" type="slidenum">
              <a:rPr lang="en-US" smtClean="0"/>
              <a:t>‹#›</a:t>
            </a:fld>
            <a:endParaRPr lang="en-US"/>
          </a:p>
        </p:txBody>
      </p:sp>
    </p:spTree>
    <p:extLst>
      <p:ext uri="{BB962C8B-B14F-4D97-AF65-F5344CB8AC3E}">
        <p14:creationId xmlns:p14="http://schemas.microsoft.com/office/powerpoint/2010/main" val="421388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D074890-1615-BDB5-5C92-5D99B7FC2CAF}"/>
            </a:ext>
          </a:extLst>
        </p:cNvPr>
        <p:cNvGrpSpPr/>
        <p:nvPr/>
      </p:nvGrpSpPr>
      <p:grpSpPr>
        <a:xfrm>
          <a:off x="0" y="0"/>
          <a:ext cx="0" cy="0"/>
          <a:chOff x="0" y="0"/>
          <a:chExt cx="0" cy="0"/>
        </a:xfrm>
      </p:grpSpPr>
      <p:sp>
        <p:nvSpPr>
          <p:cNvPr id="102" name="Google Shape;102;p1:notes">
            <a:extLst>
              <a:ext uri="{FF2B5EF4-FFF2-40B4-BE49-F238E27FC236}">
                <a16:creationId xmlns:a16="http://schemas.microsoft.com/office/drawing/2014/main" id="{18F8510F-5CD6-CE03-4314-F25668D8399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a:extLst>
              <a:ext uri="{FF2B5EF4-FFF2-40B4-BE49-F238E27FC236}">
                <a16:creationId xmlns:a16="http://schemas.microsoft.com/office/drawing/2014/main" id="{96601860-D9D7-8225-5AF9-7225976E95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61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c8373e61aa_15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3c8373e61aa_15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0" name="Google Shape;40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B1EF8B6-D6BE-BB86-E4E2-C75EA4129F34}"/>
              </a:ext>
            </a:extLst>
          </p:cNvPr>
          <p:cNvGrpSpPr/>
          <p:nvPr userDrawn="1"/>
        </p:nvGrpSpPr>
        <p:grpSpPr>
          <a:xfrm>
            <a:off x="0" y="3879669"/>
            <a:ext cx="12192000" cy="2978331"/>
            <a:chOff x="0" y="3884151"/>
            <a:chExt cx="12192000" cy="2978331"/>
          </a:xfrm>
        </p:grpSpPr>
        <p:sp>
          <p:nvSpPr>
            <p:cNvPr id="9" name="Google Shape;90;p1">
              <a:extLst>
                <a:ext uri="{FF2B5EF4-FFF2-40B4-BE49-F238E27FC236}">
                  <a16:creationId xmlns:a16="http://schemas.microsoft.com/office/drawing/2014/main" id="{6DDFB56E-50FA-7C72-35A7-BD3A43BD117B}"/>
                </a:ext>
              </a:extLst>
            </p:cNvPr>
            <p:cNvSpPr/>
            <p:nvPr/>
          </p:nvSpPr>
          <p:spPr>
            <a:xfrm>
              <a:off x="0" y="4043082"/>
              <a:ext cx="12192000" cy="2819400"/>
            </a:xfrm>
            <a:prstGeom prst="rect">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Isosceles Triangle 9">
              <a:extLst>
                <a:ext uri="{FF2B5EF4-FFF2-40B4-BE49-F238E27FC236}">
                  <a16:creationId xmlns:a16="http://schemas.microsoft.com/office/drawing/2014/main" id="{C09BAD44-7946-564F-10DE-88E096306FDD}"/>
                </a:ext>
              </a:extLst>
            </p:cNvPr>
            <p:cNvSpPr/>
            <p:nvPr/>
          </p:nvSpPr>
          <p:spPr>
            <a:xfrm rot="10800000">
              <a:off x="5682024" y="3884151"/>
              <a:ext cx="827954" cy="50073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 name="Text Placeholder 2">
            <a:extLst>
              <a:ext uri="{FF2B5EF4-FFF2-40B4-BE49-F238E27FC236}">
                <a16:creationId xmlns:a16="http://schemas.microsoft.com/office/drawing/2014/main" id="{DD654EB5-EBD9-2611-1167-586D0CDF6D63}"/>
              </a:ext>
            </a:extLst>
          </p:cNvPr>
          <p:cNvSpPr>
            <a:spLocks noGrp="1"/>
          </p:cNvSpPr>
          <p:nvPr>
            <p:ph type="body" idx="1"/>
          </p:nvPr>
        </p:nvSpPr>
        <p:spPr>
          <a:xfrm>
            <a:off x="838200" y="4468211"/>
            <a:ext cx="10515600" cy="1500187"/>
          </a:xfrm>
        </p:spPr>
        <p:txBody>
          <a:bodyPr>
            <a:normAutofit/>
          </a:bodyPr>
          <a:lstStyle>
            <a:lvl1pPr marL="0" indent="0" algn="ctr">
              <a:buNone/>
              <a:defRPr sz="4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5" name="Picture 4">
            <a:extLst>
              <a:ext uri="{FF2B5EF4-FFF2-40B4-BE49-F238E27FC236}">
                <a16:creationId xmlns:a16="http://schemas.microsoft.com/office/drawing/2014/main" id="{6E4182AF-090F-92C6-7E8D-AC8FF162B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233" y="1600200"/>
            <a:ext cx="4907535" cy="996403"/>
          </a:xfrm>
          <a:prstGeom prst="rect">
            <a:avLst/>
          </a:prstGeom>
        </p:spPr>
      </p:pic>
    </p:spTree>
    <p:extLst>
      <p:ext uri="{BB962C8B-B14F-4D97-AF65-F5344CB8AC3E}">
        <p14:creationId xmlns:p14="http://schemas.microsoft.com/office/powerpoint/2010/main" val="321419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9090" y="279677"/>
            <a:ext cx="4585047" cy="774503"/>
            <a:chOff x="-157330" y="399433"/>
            <a:chExt cx="3719951" cy="774503"/>
          </a:xfrm>
          <a:solidFill>
            <a:srgbClr val="9ECBD0"/>
          </a:solidFill>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76200" y="399433"/>
              <a:ext cx="3486421" cy="774503"/>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FDC61675-99BA-57F2-9C9A-9437DD2FB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354773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279677"/>
            <a:ext cx="5423246" cy="774503"/>
            <a:chOff x="-157330" y="399433"/>
            <a:chExt cx="3719951" cy="774503"/>
          </a:xfrm>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solidFill>
              <a:srgbClr val="E87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76200" y="399433"/>
              <a:ext cx="3486421" cy="774503"/>
            </a:xfrm>
            <a:prstGeom prst="roundRect">
              <a:avLst>
                <a:gd name="adj" fmla="val 50000"/>
              </a:avLst>
            </a:prstGeom>
            <a:solidFill>
              <a:srgbClr val="E87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CF66043F-E6E5-65A2-EEC5-4E60DE7AB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404376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279677"/>
            <a:ext cx="7530899" cy="774503"/>
            <a:chOff x="-157330" y="399433"/>
            <a:chExt cx="5165648" cy="774503"/>
          </a:xfrm>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solidFill>
              <a:srgbClr val="E87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1521897" y="399433"/>
              <a:ext cx="3486421" cy="774503"/>
            </a:xfrm>
            <a:prstGeom prst="roundRect">
              <a:avLst>
                <a:gd name="adj" fmla="val 50000"/>
              </a:avLst>
            </a:prstGeom>
            <a:solidFill>
              <a:srgbClr val="E87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CF66043F-E6E5-65A2-EEC5-4E60DE7AB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584234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0" y="279677"/>
            <a:ext cx="6638834" cy="774503"/>
            <a:chOff x="-1485408" y="399433"/>
            <a:chExt cx="3943572" cy="774503"/>
          </a:xfrm>
        </p:grpSpPr>
        <p:sp>
          <p:nvSpPr>
            <p:cNvPr id="17" name="Google Shape;110;p2">
              <a:extLst>
                <a:ext uri="{FF2B5EF4-FFF2-40B4-BE49-F238E27FC236}">
                  <a16:creationId xmlns:a16="http://schemas.microsoft.com/office/drawing/2014/main" id="{FDBECFB1-2BE2-CF3E-1A41-A39346FA66F0}"/>
                </a:ext>
              </a:extLst>
            </p:cNvPr>
            <p:cNvSpPr/>
            <p:nvPr/>
          </p:nvSpPr>
          <p:spPr>
            <a:xfrm>
              <a:off x="-1485408" y="399433"/>
              <a:ext cx="1987153" cy="774503"/>
            </a:xfrm>
            <a:prstGeom prst="roundRect">
              <a:avLst>
                <a:gd name="adj" fmla="val 0"/>
              </a:avLst>
            </a:prstGeom>
            <a:solidFill>
              <a:srgbClr val="4100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267822" y="399433"/>
              <a:ext cx="2725986" cy="774503"/>
            </a:xfrm>
            <a:prstGeom prst="roundRect">
              <a:avLst>
                <a:gd name="adj" fmla="val 50000"/>
              </a:avLst>
            </a:prstGeom>
            <a:solidFill>
              <a:srgbClr val="4100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82D3F9C1-B466-D839-1524-CEC8F4B57867}"/>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D79464F0-3341-64F0-AFE1-D1E5C5398264}"/>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3" name="Picture 2">
            <a:extLst>
              <a:ext uri="{FF2B5EF4-FFF2-40B4-BE49-F238E27FC236}">
                <a16:creationId xmlns:a16="http://schemas.microsoft.com/office/drawing/2014/main" id="{26CF2844-9322-89D8-3C51-1FD1EB5CF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1669623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0" y="279677"/>
            <a:ext cx="8706995" cy="774503"/>
            <a:chOff x="-1485408" y="399433"/>
            <a:chExt cx="5172091" cy="774503"/>
          </a:xfrm>
        </p:grpSpPr>
        <p:sp>
          <p:nvSpPr>
            <p:cNvPr id="17" name="Google Shape;110;p2">
              <a:extLst>
                <a:ext uri="{FF2B5EF4-FFF2-40B4-BE49-F238E27FC236}">
                  <a16:creationId xmlns:a16="http://schemas.microsoft.com/office/drawing/2014/main" id="{FDBECFB1-2BE2-CF3E-1A41-A39346FA66F0}"/>
                </a:ext>
              </a:extLst>
            </p:cNvPr>
            <p:cNvSpPr/>
            <p:nvPr/>
          </p:nvSpPr>
          <p:spPr>
            <a:xfrm>
              <a:off x="-1485408" y="399433"/>
              <a:ext cx="2817683" cy="774503"/>
            </a:xfrm>
            <a:prstGeom prst="roundRect">
              <a:avLst>
                <a:gd name="adj" fmla="val 0"/>
              </a:avLst>
            </a:prstGeom>
            <a:solidFill>
              <a:srgbClr val="009E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960697" y="399433"/>
              <a:ext cx="2725986" cy="774503"/>
            </a:xfrm>
            <a:prstGeom prst="roundRect">
              <a:avLst>
                <a:gd name="adj" fmla="val 50000"/>
              </a:avLst>
            </a:prstGeom>
            <a:solidFill>
              <a:srgbClr val="009E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9E65B7E-F86D-1221-D188-EA41AB9E44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
        <p:nvSpPr>
          <p:cNvPr id="2" name="Content Placeholder 2">
            <a:extLst>
              <a:ext uri="{FF2B5EF4-FFF2-40B4-BE49-F238E27FC236}">
                <a16:creationId xmlns:a16="http://schemas.microsoft.com/office/drawing/2014/main" id="{82D3F9C1-B466-D839-1524-CEC8F4B57867}"/>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D79464F0-3341-64F0-AFE1-D1E5C5398264}"/>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spTree>
    <p:extLst>
      <p:ext uri="{BB962C8B-B14F-4D97-AF65-F5344CB8AC3E}">
        <p14:creationId xmlns:p14="http://schemas.microsoft.com/office/powerpoint/2010/main" val="250518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41C7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DB242A-D75E-67D6-3033-09ED1E4DD59B}"/>
              </a:ext>
            </a:extLst>
          </p:cNvPr>
          <p:cNvSpPr/>
          <p:nvPr userDrawn="1"/>
        </p:nvSpPr>
        <p:spPr>
          <a:xfrm>
            <a:off x="0" y="6248680"/>
            <a:ext cx="12192000" cy="609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796E0411-EBDD-ED73-93B1-32CE718C042D}"/>
              </a:ext>
            </a:extLst>
          </p:cNvPr>
          <p:cNvSpPr>
            <a:spLocks noGrp="1"/>
          </p:cNvSpPr>
          <p:nvPr>
            <p:ph idx="1"/>
          </p:nvPr>
        </p:nvSpPr>
        <p:spPr>
          <a:xfrm>
            <a:off x="838200" y="1202773"/>
            <a:ext cx="10515600" cy="4351338"/>
          </a:xfrm>
        </p:spPr>
        <p:txBody>
          <a:bodyPr>
            <a:normAutofit/>
          </a:bodyPr>
          <a:lstStyle>
            <a:lvl1pPr marL="0" indent="0" algn="ctr">
              <a:buFontTx/>
              <a:buNone/>
              <a:defRPr sz="2800" b="1">
                <a:solidFill>
                  <a:schemeClr val="bg1"/>
                </a:solidFill>
                <a:latin typeface="+mj-lt"/>
                <a:cs typeface="Arial" panose="020B0604020202020204" pitchFamily="34" charset="0"/>
              </a:defRPr>
            </a:lvl1pPr>
            <a:lvl2pPr marL="4572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2pPr>
            <a:lvl3pPr marL="9144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3pPr>
            <a:lvl4pPr marL="13716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4pPr>
            <a:lvl5pPr marL="18288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B9E233-A7FA-812B-B9F7-7712166AC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506652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9ECBD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DB242A-D75E-67D6-3033-09ED1E4DD59B}"/>
              </a:ext>
            </a:extLst>
          </p:cNvPr>
          <p:cNvSpPr/>
          <p:nvPr userDrawn="1"/>
        </p:nvSpPr>
        <p:spPr>
          <a:xfrm>
            <a:off x="0" y="6248680"/>
            <a:ext cx="12192000" cy="609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796E0411-EBDD-ED73-93B1-32CE718C042D}"/>
              </a:ext>
            </a:extLst>
          </p:cNvPr>
          <p:cNvSpPr>
            <a:spLocks noGrp="1"/>
          </p:cNvSpPr>
          <p:nvPr>
            <p:ph idx="1"/>
          </p:nvPr>
        </p:nvSpPr>
        <p:spPr>
          <a:xfrm>
            <a:off x="838200" y="1202773"/>
            <a:ext cx="10515600" cy="4351338"/>
          </a:xfrm>
        </p:spPr>
        <p:txBody>
          <a:bodyPr>
            <a:normAutofit/>
          </a:bodyPr>
          <a:lstStyle>
            <a:lvl1pPr marL="0" indent="0" algn="ctr">
              <a:buFontTx/>
              <a:buNone/>
              <a:defRPr sz="2800" b="1">
                <a:solidFill>
                  <a:schemeClr val="bg1"/>
                </a:solidFill>
                <a:latin typeface="+mj-lt"/>
                <a:cs typeface="Arial" panose="020B0604020202020204" pitchFamily="34" charset="0"/>
              </a:defRPr>
            </a:lvl1pPr>
            <a:lvl2pPr marL="4572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2pPr>
            <a:lvl3pPr marL="9144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3pPr>
            <a:lvl4pPr marL="13716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4pPr>
            <a:lvl5pPr marL="1828800" indent="0">
              <a:buFontTx/>
              <a:buNone/>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2E6F777-EE60-59D3-2487-31F9BA7B3F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3810254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0" y="506180"/>
            <a:ext cx="10345069" cy="774503"/>
            <a:chOff x="-157330" y="399433"/>
            <a:chExt cx="3719951" cy="774503"/>
          </a:xfrm>
          <a:solidFill>
            <a:srgbClr val="9ECBD0"/>
          </a:solidFill>
        </p:grpSpPr>
        <p:sp>
          <p:nvSpPr>
            <p:cNvPr id="17" name="Google Shape;110;p2">
              <a:extLst>
                <a:ext uri="{FF2B5EF4-FFF2-40B4-BE49-F238E27FC236}">
                  <a16:creationId xmlns:a16="http://schemas.microsoft.com/office/drawing/2014/main" id="{FDBECFB1-2BE2-CF3E-1A41-A39346FA66F0}"/>
                </a:ext>
              </a:extLst>
            </p:cNvPr>
            <p:cNvSpPr/>
            <p:nvPr/>
          </p:nvSpPr>
          <p:spPr>
            <a:xfrm>
              <a:off x="-157330" y="399433"/>
              <a:ext cx="2822710" cy="774503"/>
            </a:xfrm>
            <a:prstGeom prst="roundRect">
              <a:avLst>
                <a:gd name="adj"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76200" y="399433"/>
              <a:ext cx="3486421" cy="774503"/>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1B8157-2FDC-8899-0A22-F30EBA7470FB}"/>
              </a:ext>
            </a:extLst>
          </p:cNvPr>
          <p:cNvSpPr>
            <a:spLocks noGrp="1"/>
          </p:cNvSpPr>
          <p:nvPr>
            <p:ph idx="1"/>
          </p:nvPr>
        </p:nvSpPr>
        <p:spPr>
          <a:xfrm>
            <a:off x="838200" y="1474711"/>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5" name="Title 1">
            <a:extLst>
              <a:ext uri="{FF2B5EF4-FFF2-40B4-BE49-F238E27FC236}">
                <a16:creationId xmlns:a16="http://schemas.microsoft.com/office/drawing/2014/main" id="{05366D9D-FC51-9288-DADE-95CF1A96C14F}"/>
              </a:ext>
            </a:extLst>
          </p:cNvPr>
          <p:cNvSpPr>
            <a:spLocks noGrp="1"/>
          </p:cNvSpPr>
          <p:nvPr>
            <p:ph type="title" hasCustomPrompt="1"/>
          </p:nvPr>
        </p:nvSpPr>
        <p:spPr>
          <a:xfrm>
            <a:off x="838200" y="531580"/>
            <a:ext cx="10515600" cy="774504"/>
          </a:xfrm>
        </p:spPr>
        <p:txBody>
          <a:bodyPr>
            <a:normAutofit/>
          </a:bodyPr>
          <a:lstStyle>
            <a:lvl1pPr>
              <a:defRPr sz="3200" b="1">
                <a:solidFill>
                  <a:schemeClr val="bg1"/>
                </a:solidFill>
              </a:defRPr>
            </a:lvl1pPr>
          </a:lstStyle>
          <a:p>
            <a:r>
              <a:rPr lang="en-US" dirty="0"/>
              <a:t>TITLE</a:t>
            </a:r>
          </a:p>
        </p:txBody>
      </p:sp>
      <p:pic>
        <p:nvPicPr>
          <p:cNvPr id="4" name="Picture 3">
            <a:extLst>
              <a:ext uri="{FF2B5EF4-FFF2-40B4-BE49-F238E27FC236}">
                <a16:creationId xmlns:a16="http://schemas.microsoft.com/office/drawing/2014/main" id="{C8428908-5637-E1D7-3E1B-B0F84042B0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622385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0" y="506180"/>
            <a:ext cx="8498139" cy="774503"/>
            <a:chOff x="-157330" y="399433"/>
            <a:chExt cx="3719951" cy="774503"/>
          </a:xfrm>
          <a:solidFill>
            <a:srgbClr val="9ECBD0"/>
          </a:solidFill>
        </p:grpSpPr>
        <p:sp>
          <p:nvSpPr>
            <p:cNvPr id="17" name="Google Shape;110;p2">
              <a:extLst>
                <a:ext uri="{FF2B5EF4-FFF2-40B4-BE49-F238E27FC236}">
                  <a16:creationId xmlns:a16="http://schemas.microsoft.com/office/drawing/2014/main" id="{FDBECFB1-2BE2-CF3E-1A41-A39346FA66F0}"/>
                </a:ext>
              </a:extLst>
            </p:cNvPr>
            <p:cNvSpPr/>
            <p:nvPr/>
          </p:nvSpPr>
          <p:spPr>
            <a:xfrm>
              <a:off x="-157330" y="399433"/>
              <a:ext cx="2822710" cy="774503"/>
            </a:xfrm>
            <a:prstGeom prst="roundRect">
              <a:avLst>
                <a:gd name="adj"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76200" y="399433"/>
              <a:ext cx="3486421" cy="774503"/>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EE21A5B8-8134-47CB-6E6E-7E851D135F9F}"/>
              </a:ext>
            </a:extLst>
          </p:cNvPr>
          <p:cNvSpPr>
            <a:spLocks noGrp="1"/>
          </p:cNvSpPr>
          <p:nvPr>
            <p:ph idx="1"/>
          </p:nvPr>
        </p:nvSpPr>
        <p:spPr>
          <a:xfrm>
            <a:off x="838200" y="1474711"/>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15E48D23-96A1-029B-9025-B9807EDEF553}"/>
              </a:ext>
            </a:extLst>
          </p:cNvPr>
          <p:cNvSpPr>
            <a:spLocks noGrp="1"/>
          </p:cNvSpPr>
          <p:nvPr>
            <p:ph type="title" hasCustomPrompt="1"/>
          </p:nvPr>
        </p:nvSpPr>
        <p:spPr>
          <a:xfrm>
            <a:off x="838200" y="531580"/>
            <a:ext cx="10515600" cy="774504"/>
          </a:xfrm>
        </p:spPr>
        <p:txBody>
          <a:bodyPr>
            <a:normAutofit/>
          </a:bodyPr>
          <a:lstStyle>
            <a:lvl1pPr>
              <a:defRPr sz="3200" b="1">
                <a:solidFill>
                  <a:schemeClr val="bg1"/>
                </a:solidFill>
              </a:defRPr>
            </a:lvl1pPr>
          </a:lstStyle>
          <a:p>
            <a:r>
              <a:rPr lang="en-US" dirty="0"/>
              <a:t>TITLE</a:t>
            </a:r>
          </a:p>
        </p:txBody>
      </p:sp>
      <p:pic>
        <p:nvPicPr>
          <p:cNvPr id="3" name="Picture 2">
            <a:extLst>
              <a:ext uri="{FF2B5EF4-FFF2-40B4-BE49-F238E27FC236}">
                <a16:creationId xmlns:a16="http://schemas.microsoft.com/office/drawing/2014/main" id="{E40D8081-730D-F903-6DE0-C3C0D81107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351128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506180"/>
            <a:ext cx="5423246" cy="774503"/>
            <a:chOff x="-157330" y="399433"/>
            <a:chExt cx="3719951" cy="774503"/>
          </a:xfrm>
          <a:solidFill>
            <a:srgbClr val="9ECBD0"/>
          </a:solidFill>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76200" y="399433"/>
              <a:ext cx="3486421" cy="774503"/>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9F6FF0D2-B044-8E60-96AA-8B11BC3DF0B9}"/>
              </a:ext>
            </a:extLst>
          </p:cNvPr>
          <p:cNvSpPr>
            <a:spLocks noGrp="1"/>
          </p:cNvSpPr>
          <p:nvPr>
            <p:ph idx="1"/>
          </p:nvPr>
        </p:nvSpPr>
        <p:spPr>
          <a:xfrm>
            <a:off x="838200" y="1474711"/>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0FA97395-8168-C9B0-B2FF-E112D79E0815}"/>
              </a:ext>
            </a:extLst>
          </p:cNvPr>
          <p:cNvSpPr>
            <a:spLocks noGrp="1"/>
          </p:cNvSpPr>
          <p:nvPr>
            <p:ph type="title" hasCustomPrompt="1"/>
          </p:nvPr>
        </p:nvSpPr>
        <p:spPr>
          <a:xfrm>
            <a:off x="838200" y="531580"/>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E75EDAC4-B138-E0A2-B616-F6517E88C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419875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0" y="279677"/>
            <a:ext cx="8498139" cy="774503"/>
            <a:chOff x="-157330" y="399433"/>
            <a:chExt cx="3719951" cy="774503"/>
          </a:xfrm>
        </p:grpSpPr>
        <p:sp>
          <p:nvSpPr>
            <p:cNvPr id="17" name="Google Shape;110;p2">
              <a:extLst>
                <a:ext uri="{FF2B5EF4-FFF2-40B4-BE49-F238E27FC236}">
                  <a16:creationId xmlns:a16="http://schemas.microsoft.com/office/drawing/2014/main" id="{FDBECFB1-2BE2-CF3E-1A41-A39346FA66F0}"/>
                </a:ext>
              </a:extLst>
            </p:cNvPr>
            <p:cNvSpPr/>
            <p:nvPr/>
          </p:nvSpPr>
          <p:spPr>
            <a:xfrm>
              <a:off x="-157330" y="399433"/>
              <a:ext cx="2822710" cy="774503"/>
            </a:xfrm>
            <a:prstGeom prst="roundRect">
              <a:avLst>
                <a:gd name="adj" fmla="val 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76200" y="399433"/>
              <a:ext cx="3486421" cy="774503"/>
            </a:xfrm>
            <a:prstGeom prst="roundRect">
              <a:avLst>
                <a:gd name="adj" fmla="val 5000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82D3F9C1-B466-D839-1524-CEC8F4B57867}"/>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D79464F0-3341-64F0-AFE1-D1E5C5398264}"/>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3" name="Picture 2">
            <a:extLst>
              <a:ext uri="{FF2B5EF4-FFF2-40B4-BE49-F238E27FC236}">
                <a16:creationId xmlns:a16="http://schemas.microsoft.com/office/drawing/2014/main" id="{B9EE50AE-0B73-4058-49B9-93ECE007D1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1178408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506180"/>
            <a:ext cx="6299546" cy="774503"/>
            <a:chOff x="-157330" y="399433"/>
            <a:chExt cx="4321029" cy="774503"/>
          </a:xfrm>
          <a:solidFill>
            <a:srgbClr val="9ECBD0"/>
          </a:solidFill>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677278" y="399433"/>
              <a:ext cx="3486421" cy="774503"/>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9F6FF0D2-B044-8E60-96AA-8B11BC3DF0B9}"/>
              </a:ext>
            </a:extLst>
          </p:cNvPr>
          <p:cNvSpPr>
            <a:spLocks noGrp="1"/>
          </p:cNvSpPr>
          <p:nvPr>
            <p:ph idx="1"/>
          </p:nvPr>
        </p:nvSpPr>
        <p:spPr>
          <a:xfrm>
            <a:off x="838200" y="1474711"/>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0FA97395-8168-C9B0-B2FF-E112D79E0815}"/>
              </a:ext>
            </a:extLst>
          </p:cNvPr>
          <p:cNvSpPr>
            <a:spLocks noGrp="1"/>
          </p:cNvSpPr>
          <p:nvPr>
            <p:ph type="title" hasCustomPrompt="1"/>
          </p:nvPr>
        </p:nvSpPr>
        <p:spPr>
          <a:xfrm>
            <a:off x="838200" y="531580"/>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E75EDAC4-B138-E0A2-B616-F6517E88C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300452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8DDFC0F-2DF3-5057-C36D-3DBA0DE512E9}"/>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D22693-D80D-5E5A-0549-32105A75A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2814800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6F6F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968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884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267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4435-59D3-F1ED-D3DF-F2FD4F6E5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BB39B-BE6C-3755-25E1-C3883B16F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A9D427-AB7F-8F1C-EE72-0081F23FBC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1AD2F8-39E3-14F2-1285-E84CBF9DC13E}"/>
              </a:ext>
            </a:extLst>
          </p:cNvPr>
          <p:cNvSpPr>
            <a:spLocks noGrp="1"/>
          </p:cNvSpPr>
          <p:nvPr>
            <p:ph type="dt" sz="half" idx="10"/>
          </p:nvPr>
        </p:nvSpPr>
        <p:spPr/>
        <p:txBody>
          <a:bodyPr/>
          <a:lstStyle/>
          <a:p>
            <a:fld id="{3D099E43-E8FE-4DC0-95B6-C827CFBB6CBD}" type="datetimeFigureOut">
              <a:rPr lang="en-US" smtClean="0"/>
              <a:t>3/25/2026</a:t>
            </a:fld>
            <a:endParaRPr lang="en-US"/>
          </a:p>
        </p:txBody>
      </p:sp>
      <p:sp>
        <p:nvSpPr>
          <p:cNvPr id="6" name="Footer Placeholder 5">
            <a:extLst>
              <a:ext uri="{FF2B5EF4-FFF2-40B4-BE49-F238E27FC236}">
                <a16:creationId xmlns:a16="http://schemas.microsoft.com/office/drawing/2014/main" id="{8F16AB52-016D-6831-C869-C4C40EE6F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5F09E-6791-C4A9-CC74-5380DA591DB1}"/>
              </a:ext>
            </a:extLst>
          </p:cNvPr>
          <p:cNvSpPr>
            <a:spLocks noGrp="1"/>
          </p:cNvSpPr>
          <p:nvPr>
            <p:ph type="sldNum" sz="quarter" idx="12"/>
          </p:nvPr>
        </p:nvSpPr>
        <p:spPr/>
        <p:txBody>
          <a:bodyPr/>
          <a:lstStyle/>
          <a:p>
            <a:fld id="{C6AAF28E-0314-408D-B3CF-23D2720925C2}" type="slidenum">
              <a:rPr lang="en-US" smtClean="0"/>
              <a:t>‹#›</a:t>
            </a:fld>
            <a:endParaRPr lang="en-US"/>
          </a:p>
        </p:txBody>
      </p:sp>
    </p:spTree>
    <p:extLst>
      <p:ext uri="{BB962C8B-B14F-4D97-AF65-F5344CB8AC3E}">
        <p14:creationId xmlns:p14="http://schemas.microsoft.com/office/powerpoint/2010/main" val="1575042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8ECFC-322B-A4F7-BE7B-EA02AA13EF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C4ADDD-A5C2-4655-1F45-0FCACEA6B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5C7AD-7532-65D5-37EC-41E407C0BC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9BB51-1F77-9E4E-F71D-9EC3298A0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55678-3AC6-4F77-BF96-EB5E3E26DC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53D4B3-93DC-ADD7-9373-3261FEB86A35}"/>
              </a:ext>
            </a:extLst>
          </p:cNvPr>
          <p:cNvSpPr>
            <a:spLocks noGrp="1"/>
          </p:cNvSpPr>
          <p:nvPr>
            <p:ph type="dt" sz="half" idx="10"/>
          </p:nvPr>
        </p:nvSpPr>
        <p:spPr/>
        <p:txBody>
          <a:bodyPr/>
          <a:lstStyle/>
          <a:p>
            <a:fld id="{3D099E43-E8FE-4DC0-95B6-C827CFBB6CBD}" type="datetimeFigureOut">
              <a:rPr lang="en-US" smtClean="0"/>
              <a:t>3/25/2026</a:t>
            </a:fld>
            <a:endParaRPr lang="en-US"/>
          </a:p>
        </p:txBody>
      </p:sp>
      <p:sp>
        <p:nvSpPr>
          <p:cNvPr id="8" name="Footer Placeholder 7">
            <a:extLst>
              <a:ext uri="{FF2B5EF4-FFF2-40B4-BE49-F238E27FC236}">
                <a16:creationId xmlns:a16="http://schemas.microsoft.com/office/drawing/2014/main" id="{C7FB2EFC-C31C-0C51-4FD4-351D9E540B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431CC-BDDA-774A-8065-1D37485BAA61}"/>
              </a:ext>
            </a:extLst>
          </p:cNvPr>
          <p:cNvSpPr>
            <a:spLocks noGrp="1"/>
          </p:cNvSpPr>
          <p:nvPr>
            <p:ph type="sldNum" sz="quarter" idx="12"/>
          </p:nvPr>
        </p:nvSpPr>
        <p:spPr/>
        <p:txBody>
          <a:bodyPr/>
          <a:lstStyle/>
          <a:p>
            <a:fld id="{C6AAF28E-0314-408D-B3CF-23D2720925C2}" type="slidenum">
              <a:rPr lang="en-US" smtClean="0"/>
              <a:t>‹#›</a:t>
            </a:fld>
            <a:endParaRPr lang="en-US"/>
          </a:p>
        </p:txBody>
      </p:sp>
    </p:spTree>
    <p:extLst>
      <p:ext uri="{BB962C8B-B14F-4D97-AF65-F5344CB8AC3E}">
        <p14:creationId xmlns:p14="http://schemas.microsoft.com/office/powerpoint/2010/main" val="671499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2BD6-C81F-B29E-A30E-5BCEB97D8B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BAE24-F9F7-DFCC-8EF7-E4DABC03B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308CBA-96A3-4C9E-EE48-A4159ED010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DD6FA-832C-FC16-AA36-D53AFAB8E637}"/>
              </a:ext>
            </a:extLst>
          </p:cNvPr>
          <p:cNvSpPr>
            <a:spLocks noGrp="1"/>
          </p:cNvSpPr>
          <p:nvPr>
            <p:ph type="dt" sz="half" idx="10"/>
          </p:nvPr>
        </p:nvSpPr>
        <p:spPr/>
        <p:txBody>
          <a:bodyPr/>
          <a:lstStyle/>
          <a:p>
            <a:fld id="{3D099E43-E8FE-4DC0-95B6-C827CFBB6CBD}" type="datetimeFigureOut">
              <a:rPr lang="en-US" smtClean="0"/>
              <a:t>3/25/2026</a:t>
            </a:fld>
            <a:endParaRPr lang="en-US"/>
          </a:p>
        </p:txBody>
      </p:sp>
      <p:sp>
        <p:nvSpPr>
          <p:cNvPr id="6" name="Footer Placeholder 5">
            <a:extLst>
              <a:ext uri="{FF2B5EF4-FFF2-40B4-BE49-F238E27FC236}">
                <a16:creationId xmlns:a16="http://schemas.microsoft.com/office/drawing/2014/main" id="{D852B8FD-6F50-DE83-4DDE-56DD55D7F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CBAA7-17E7-5D06-269F-927952419513}"/>
              </a:ext>
            </a:extLst>
          </p:cNvPr>
          <p:cNvSpPr>
            <a:spLocks noGrp="1"/>
          </p:cNvSpPr>
          <p:nvPr>
            <p:ph type="sldNum" sz="quarter" idx="12"/>
          </p:nvPr>
        </p:nvSpPr>
        <p:spPr/>
        <p:txBody>
          <a:bodyPr/>
          <a:lstStyle/>
          <a:p>
            <a:fld id="{C6AAF28E-0314-408D-B3CF-23D2720925C2}" type="slidenum">
              <a:rPr lang="en-US" smtClean="0"/>
              <a:t>‹#›</a:t>
            </a:fld>
            <a:endParaRPr lang="en-US"/>
          </a:p>
        </p:txBody>
      </p:sp>
    </p:spTree>
    <p:extLst>
      <p:ext uri="{BB962C8B-B14F-4D97-AF65-F5344CB8AC3E}">
        <p14:creationId xmlns:p14="http://schemas.microsoft.com/office/powerpoint/2010/main" val="728509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A694-8FF1-C508-5861-500898FA6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B60A27-A17A-55B6-9BCD-32DADF4E0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BBDCA6-68DB-82B1-0131-8E60CC52C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39DF6F-B08F-B584-61A9-4B3AF83684FB}"/>
              </a:ext>
            </a:extLst>
          </p:cNvPr>
          <p:cNvSpPr>
            <a:spLocks noGrp="1"/>
          </p:cNvSpPr>
          <p:nvPr>
            <p:ph type="dt" sz="half" idx="10"/>
          </p:nvPr>
        </p:nvSpPr>
        <p:spPr/>
        <p:txBody>
          <a:bodyPr/>
          <a:lstStyle/>
          <a:p>
            <a:fld id="{3D099E43-E8FE-4DC0-95B6-C827CFBB6CBD}" type="datetimeFigureOut">
              <a:rPr lang="en-US" smtClean="0"/>
              <a:t>3/25/2026</a:t>
            </a:fld>
            <a:endParaRPr lang="en-US"/>
          </a:p>
        </p:txBody>
      </p:sp>
      <p:sp>
        <p:nvSpPr>
          <p:cNvPr id="6" name="Footer Placeholder 5">
            <a:extLst>
              <a:ext uri="{FF2B5EF4-FFF2-40B4-BE49-F238E27FC236}">
                <a16:creationId xmlns:a16="http://schemas.microsoft.com/office/drawing/2014/main" id="{E5ACB383-D553-5645-7962-D289B749F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CC815-15B1-681D-F940-02878919149F}"/>
              </a:ext>
            </a:extLst>
          </p:cNvPr>
          <p:cNvSpPr>
            <a:spLocks noGrp="1"/>
          </p:cNvSpPr>
          <p:nvPr>
            <p:ph type="sldNum" sz="quarter" idx="12"/>
          </p:nvPr>
        </p:nvSpPr>
        <p:spPr/>
        <p:txBody>
          <a:bodyPr/>
          <a:lstStyle/>
          <a:p>
            <a:fld id="{C6AAF28E-0314-408D-B3CF-23D2720925C2}" type="slidenum">
              <a:rPr lang="en-US" smtClean="0"/>
              <a:t>‹#›</a:t>
            </a:fld>
            <a:endParaRPr lang="en-US"/>
          </a:p>
        </p:txBody>
      </p:sp>
    </p:spTree>
    <p:extLst>
      <p:ext uri="{BB962C8B-B14F-4D97-AF65-F5344CB8AC3E}">
        <p14:creationId xmlns:p14="http://schemas.microsoft.com/office/powerpoint/2010/main" val="918529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9D47-203D-0AB7-7EB5-A295AF7B6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0D37F-3F5A-F087-5F17-106278613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17199-22B2-A66F-B4B7-8A3A59858996}"/>
              </a:ext>
            </a:extLst>
          </p:cNvPr>
          <p:cNvSpPr>
            <a:spLocks noGrp="1"/>
          </p:cNvSpPr>
          <p:nvPr>
            <p:ph type="dt" sz="half" idx="10"/>
          </p:nvPr>
        </p:nvSpPr>
        <p:spPr/>
        <p:txBody>
          <a:bodyPr/>
          <a:lstStyle/>
          <a:p>
            <a:fld id="{3D099E43-E8FE-4DC0-95B6-C827CFBB6CBD}" type="datetimeFigureOut">
              <a:rPr lang="en-US" smtClean="0"/>
              <a:t>3/25/2026</a:t>
            </a:fld>
            <a:endParaRPr lang="en-US"/>
          </a:p>
        </p:txBody>
      </p:sp>
      <p:sp>
        <p:nvSpPr>
          <p:cNvPr id="5" name="Footer Placeholder 4">
            <a:extLst>
              <a:ext uri="{FF2B5EF4-FFF2-40B4-BE49-F238E27FC236}">
                <a16:creationId xmlns:a16="http://schemas.microsoft.com/office/drawing/2014/main" id="{EAE92103-5165-D388-A6FF-6DF25A878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943FC-C0D3-DF40-D4FC-DEE0364EC9F5}"/>
              </a:ext>
            </a:extLst>
          </p:cNvPr>
          <p:cNvSpPr>
            <a:spLocks noGrp="1"/>
          </p:cNvSpPr>
          <p:nvPr>
            <p:ph type="sldNum" sz="quarter" idx="12"/>
          </p:nvPr>
        </p:nvSpPr>
        <p:spPr/>
        <p:txBody>
          <a:bodyPr/>
          <a:lstStyle/>
          <a:p>
            <a:fld id="{C6AAF28E-0314-408D-B3CF-23D2720925C2}" type="slidenum">
              <a:rPr lang="en-US" smtClean="0"/>
              <a:t>‹#›</a:t>
            </a:fld>
            <a:endParaRPr lang="en-US"/>
          </a:p>
        </p:txBody>
      </p:sp>
    </p:spTree>
    <p:extLst>
      <p:ext uri="{BB962C8B-B14F-4D97-AF65-F5344CB8AC3E}">
        <p14:creationId xmlns:p14="http://schemas.microsoft.com/office/powerpoint/2010/main" val="244448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0" y="279677"/>
            <a:ext cx="7993316" cy="774503"/>
            <a:chOff x="-157330" y="399433"/>
            <a:chExt cx="3498970" cy="774503"/>
          </a:xfrm>
        </p:grpSpPr>
        <p:sp>
          <p:nvSpPr>
            <p:cNvPr id="17" name="Google Shape;110;p2">
              <a:extLst>
                <a:ext uri="{FF2B5EF4-FFF2-40B4-BE49-F238E27FC236}">
                  <a16:creationId xmlns:a16="http://schemas.microsoft.com/office/drawing/2014/main" id="{FDBECFB1-2BE2-CF3E-1A41-A39346FA66F0}"/>
                </a:ext>
              </a:extLst>
            </p:cNvPr>
            <p:cNvSpPr/>
            <p:nvPr/>
          </p:nvSpPr>
          <p:spPr>
            <a:xfrm>
              <a:off x="-157330" y="399433"/>
              <a:ext cx="2822710" cy="774503"/>
            </a:xfrm>
            <a:prstGeom prst="roundRect">
              <a:avLst>
                <a:gd name="adj" fmla="val 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144781" y="399433"/>
              <a:ext cx="3486421" cy="774503"/>
            </a:xfrm>
            <a:prstGeom prst="roundRect">
              <a:avLst>
                <a:gd name="adj" fmla="val 5000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82D3F9C1-B466-D839-1524-CEC8F4B57867}"/>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D79464F0-3341-64F0-AFE1-D1E5C5398264}"/>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3" name="Picture 2">
            <a:extLst>
              <a:ext uri="{FF2B5EF4-FFF2-40B4-BE49-F238E27FC236}">
                <a16:creationId xmlns:a16="http://schemas.microsoft.com/office/drawing/2014/main" id="{B9EE50AE-0B73-4058-49B9-93ECE007D1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1427922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0714B-7E72-CE87-4853-B67EA1C8DE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6BE4FA-70C0-8520-59BE-F3950CDED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D56D9-4704-68D8-33DD-3D3C60BFEA30}"/>
              </a:ext>
            </a:extLst>
          </p:cNvPr>
          <p:cNvSpPr>
            <a:spLocks noGrp="1"/>
          </p:cNvSpPr>
          <p:nvPr>
            <p:ph type="dt" sz="half" idx="10"/>
          </p:nvPr>
        </p:nvSpPr>
        <p:spPr/>
        <p:txBody>
          <a:bodyPr/>
          <a:lstStyle/>
          <a:p>
            <a:fld id="{3D099E43-E8FE-4DC0-95B6-C827CFBB6CBD}" type="datetimeFigureOut">
              <a:rPr lang="en-US" smtClean="0"/>
              <a:t>3/25/2026</a:t>
            </a:fld>
            <a:endParaRPr lang="en-US"/>
          </a:p>
        </p:txBody>
      </p:sp>
      <p:sp>
        <p:nvSpPr>
          <p:cNvPr id="5" name="Footer Placeholder 4">
            <a:extLst>
              <a:ext uri="{FF2B5EF4-FFF2-40B4-BE49-F238E27FC236}">
                <a16:creationId xmlns:a16="http://schemas.microsoft.com/office/drawing/2014/main" id="{29444CF7-1EED-4B1D-73D8-2B0F77C60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AA6AB-3FA2-6164-07DF-84B8C5B3C9B6}"/>
              </a:ext>
            </a:extLst>
          </p:cNvPr>
          <p:cNvSpPr>
            <a:spLocks noGrp="1"/>
          </p:cNvSpPr>
          <p:nvPr>
            <p:ph type="sldNum" sz="quarter" idx="12"/>
          </p:nvPr>
        </p:nvSpPr>
        <p:spPr/>
        <p:txBody>
          <a:bodyPr/>
          <a:lstStyle/>
          <a:p>
            <a:fld id="{C6AAF28E-0314-408D-B3CF-23D2720925C2}" type="slidenum">
              <a:rPr lang="en-US" smtClean="0"/>
              <a:t>‹#›</a:t>
            </a:fld>
            <a:endParaRPr lang="en-US"/>
          </a:p>
        </p:txBody>
      </p:sp>
    </p:spTree>
    <p:extLst>
      <p:ext uri="{BB962C8B-B14F-4D97-AF65-F5344CB8AC3E}">
        <p14:creationId xmlns:p14="http://schemas.microsoft.com/office/powerpoint/2010/main" val="344474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1" y="279677"/>
            <a:ext cx="10721222" cy="774503"/>
            <a:chOff x="-1130456" y="399433"/>
            <a:chExt cx="4693077" cy="774503"/>
          </a:xfrm>
        </p:grpSpPr>
        <p:sp>
          <p:nvSpPr>
            <p:cNvPr id="17" name="Google Shape;110;p2">
              <a:extLst>
                <a:ext uri="{FF2B5EF4-FFF2-40B4-BE49-F238E27FC236}">
                  <a16:creationId xmlns:a16="http://schemas.microsoft.com/office/drawing/2014/main" id="{FDBECFB1-2BE2-CF3E-1A41-A39346FA66F0}"/>
                </a:ext>
              </a:extLst>
            </p:cNvPr>
            <p:cNvSpPr/>
            <p:nvPr/>
          </p:nvSpPr>
          <p:spPr>
            <a:xfrm>
              <a:off x="-1130456" y="399433"/>
              <a:ext cx="3795835" cy="774503"/>
            </a:xfrm>
            <a:prstGeom prst="roundRect">
              <a:avLst>
                <a:gd name="adj" fmla="val 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76200" y="399433"/>
              <a:ext cx="3486421" cy="774503"/>
            </a:xfrm>
            <a:prstGeom prst="roundRect">
              <a:avLst>
                <a:gd name="adj" fmla="val 5000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82D3F9C1-B466-D839-1524-CEC8F4B57867}"/>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D79464F0-3341-64F0-AFE1-D1E5C5398264}"/>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3" name="Picture 2">
            <a:extLst>
              <a:ext uri="{FF2B5EF4-FFF2-40B4-BE49-F238E27FC236}">
                <a16:creationId xmlns:a16="http://schemas.microsoft.com/office/drawing/2014/main" id="{5867AB08-2795-A256-9AE8-0790EADAF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72950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16" name="Google Shape;109;p2">
            <a:extLst>
              <a:ext uri="{FF2B5EF4-FFF2-40B4-BE49-F238E27FC236}">
                <a16:creationId xmlns:a16="http://schemas.microsoft.com/office/drawing/2014/main" id="{962839E7-6D70-AF92-0865-5D26F4DF6FAF}"/>
              </a:ext>
            </a:extLst>
          </p:cNvPr>
          <p:cNvGrpSpPr/>
          <p:nvPr userDrawn="1"/>
        </p:nvGrpSpPr>
        <p:grpSpPr>
          <a:xfrm>
            <a:off x="-1" y="279677"/>
            <a:ext cx="11626098" cy="774503"/>
            <a:chOff x="-1130456" y="399433"/>
            <a:chExt cx="5089175" cy="774503"/>
          </a:xfrm>
        </p:grpSpPr>
        <p:sp>
          <p:nvSpPr>
            <p:cNvPr id="17" name="Google Shape;110;p2">
              <a:extLst>
                <a:ext uri="{FF2B5EF4-FFF2-40B4-BE49-F238E27FC236}">
                  <a16:creationId xmlns:a16="http://schemas.microsoft.com/office/drawing/2014/main" id="{FDBECFB1-2BE2-CF3E-1A41-A39346FA66F0}"/>
                </a:ext>
              </a:extLst>
            </p:cNvPr>
            <p:cNvSpPr/>
            <p:nvPr/>
          </p:nvSpPr>
          <p:spPr>
            <a:xfrm>
              <a:off x="-1130456" y="399433"/>
              <a:ext cx="3795835" cy="774503"/>
            </a:xfrm>
            <a:prstGeom prst="roundRect">
              <a:avLst>
                <a:gd name="adj" fmla="val 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111;p2">
              <a:extLst>
                <a:ext uri="{FF2B5EF4-FFF2-40B4-BE49-F238E27FC236}">
                  <a16:creationId xmlns:a16="http://schemas.microsoft.com/office/drawing/2014/main" id="{E758723C-E154-7B57-CFA1-4341ED1215B3}"/>
                </a:ext>
              </a:extLst>
            </p:cNvPr>
            <p:cNvSpPr/>
            <p:nvPr/>
          </p:nvSpPr>
          <p:spPr>
            <a:xfrm>
              <a:off x="472298" y="399433"/>
              <a:ext cx="3486421" cy="774503"/>
            </a:xfrm>
            <a:prstGeom prst="roundRect">
              <a:avLst>
                <a:gd name="adj" fmla="val 50000"/>
              </a:avLst>
            </a:prstGeom>
            <a:solidFill>
              <a:schemeClr val="bg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23A2647B-03C3-CB17-95A3-774A9347B150}"/>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82D3F9C1-B466-D839-1524-CEC8F4B57867}"/>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Title 1">
            <a:extLst>
              <a:ext uri="{FF2B5EF4-FFF2-40B4-BE49-F238E27FC236}">
                <a16:creationId xmlns:a16="http://schemas.microsoft.com/office/drawing/2014/main" id="{D79464F0-3341-64F0-AFE1-D1E5C5398264}"/>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3" name="Picture 2">
            <a:extLst>
              <a:ext uri="{FF2B5EF4-FFF2-40B4-BE49-F238E27FC236}">
                <a16:creationId xmlns:a16="http://schemas.microsoft.com/office/drawing/2014/main" id="{5867AB08-2795-A256-9AE8-0790EADAF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444975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279677"/>
            <a:ext cx="5423246" cy="774503"/>
            <a:chOff x="-157330" y="399433"/>
            <a:chExt cx="3719951" cy="774503"/>
          </a:xfrm>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76200" y="399433"/>
              <a:ext cx="3486421" cy="774503"/>
            </a:xfrm>
            <a:prstGeom prst="roundRect">
              <a:avLst>
                <a:gd name="adj" fmla="val 5000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D3719871-DFCA-EDE8-2F37-77BCB64A1F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120484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279677"/>
            <a:ext cx="6185245" cy="774503"/>
            <a:chOff x="-157330" y="399433"/>
            <a:chExt cx="4242627" cy="774503"/>
          </a:xfrm>
          <a:solidFill>
            <a:srgbClr val="3A5063"/>
          </a:solidFill>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598876" y="399433"/>
              <a:ext cx="3486421" cy="774503"/>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marL="0" indent="0">
              <a:lnSpc>
                <a:spcPct val="100000"/>
              </a:lnSpc>
              <a:spcBef>
                <a:spcPts val="0"/>
              </a:spcBef>
              <a:spcAft>
                <a:spcPts val="600"/>
              </a:spcAft>
              <a:buFontTx/>
              <a:buNone/>
              <a:defRPr sz="16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D3719871-DFCA-EDE8-2F37-77BCB64A1F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243570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1" y="279677"/>
            <a:ext cx="5920985" cy="774503"/>
            <a:chOff x="-157330" y="399433"/>
            <a:chExt cx="4061364" cy="774503"/>
          </a:xfrm>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solidFill>
              <a:srgbClr val="547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417613" y="399433"/>
              <a:ext cx="3486421" cy="774503"/>
            </a:xfrm>
            <a:prstGeom prst="roundRect">
              <a:avLst>
                <a:gd name="adj" fmla="val 50000"/>
              </a:avLst>
            </a:prstGeom>
            <a:solidFill>
              <a:srgbClr val="5473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55406597-7A7C-BAD5-0C8F-4E94DC27E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3814058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109;p2">
            <a:extLst>
              <a:ext uri="{FF2B5EF4-FFF2-40B4-BE49-F238E27FC236}">
                <a16:creationId xmlns:a16="http://schemas.microsoft.com/office/drawing/2014/main" id="{60237A3A-210C-7F44-6EB4-C19786FA3695}"/>
              </a:ext>
            </a:extLst>
          </p:cNvPr>
          <p:cNvGrpSpPr/>
          <p:nvPr userDrawn="1"/>
        </p:nvGrpSpPr>
        <p:grpSpPr>
          <a:xfrm>
            <a:off x="-9090" y="279677"/>
            <a:ext cx="4585047" cy="774503"/>
            <a:chOff x="-157330" y="399433"/>
            <a:chExt cx="3719951" cy="774503"/>
          </a:xfrm>
        </p:grpSpPr>
        <p:sp>
          <p:nvSpPr>
            <p:cNvPr id="8" name="Google Shape;110;p2">
              <a:extLst>
                <a:ext uri="{FF2B5EF4-FFF2-40B4-BE49-F238E27FC236}">
                  <a16:creationId xmlns:a16="http://schemas.microsoft.com/office/drawing/2014/main" id="{8B9AA6D1-B780-52A2-5E70-2A31D8659138}"/>
                </a:ext>
              </a:extLst>
            </p:cNvPr>
            <p:cNvSpPr/>
            <p:nvPr/>
          </p:nvSpPr>
          <p:spPr>
            <a:xfrm>
              <a:off x="-157330" y="399433"/>
              <a:ext cx="2822710" cy="774503"/>
            </a:xfrm>
            <a:prstGeom prst="roundRect">
              <a:avLst>
                <a:gd name="adj" fmla="val 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111;p2">
              <a:extLst>
                <a:ext uri="{FF2B5EF4-FFF2-40B4-BE49-F238E27FC236}">
                  <a16:creationId xmlns:a16="http://schemas.microsoft.com/office/drawing/2014/main" id="{CFAA7A78-7D31-DCEF-2479-B56F4CACA538}"/>
                </a:ext>
              </a:extLst>
            </p:cNvPr>
            <p:cNvSpPr/>
            <p:nvPr/>
          </p:nvSpPr>
          <p:spPr>
            <a:xfrm>
              <a:off x="76200" y="399433"/>
              <a:ext cx="3486421" cy="774503"/>
            </a:xfrm>
            <a:prstGeom prst="roundRect">
              <a:avLst>
                <a:gd name="adj" fmla="val 50000"/>
              </a:avLst>
            </a:prstGeom>
            <a:solidFill>
              <a:srgbClr val="C41C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 name="Straight Connector 3">
            <a:extLst>
              <a:ext uri="{FF2B5EF4-FFF2-40B4-BE49-F238E27FC236}">
                <a16:creationId xmlns:a16="http://schemas.microsoft.com/office/drawing/2014/main" id="{E9170F93-3302-EB41-5F94-6A4954A51292}"/>
              </a:ext>
            </a:extLst>
          </p:cNvPr>
          <p:cNvCxnSpPr>
            <a:cxnSpLocks/>
          </p:cNvCxnSpPr>
          <p:nvPr/>
        </p:nvCxnSpPr>
        <p:spPr>
          <a:xfrm>
            <a:off x="0" y="6248680"/>
            <a:ext cx="12192000" cy="0"/>
          </a:xfrm>
          <a:prstGeom prst="line">
            <a:avLst/>
          </a:prstGeom>
          <a:ln w="19050">
            <a:solidFill>
              <a:srgbClr val="C41C7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146A5804-BAE0-09DA-9277-45AD497F87F3}"/>
              </a:ext>
            </a:extLst>
          </p:cNvPr>
          <p:cNvSpPr>
            <a:spLocks noGrp="1"/>
          </p:cNvSpPr>
          <p:nvPr>
            <p:ph idx="1"/>
          </p:nvPr>
        </p:nvSpPr>
        <p:spPr>
          <a:xfrm>
            <a:off x="838200" y="1248208"/>
            <a:ext cx="10515600" cy="4569223"/>
          </a:xfrm>
        </p:spPr>
        <p:txBody>
          <a:bodyPr>
            <a:normAutofit/>
          </a:bodyPr>
          <a:lstStyle>
            <a:lvl1pPr>
              <a:buFontTx/>
              <a:buNone/>
              <a:defRPr sz="1800">
                <a:solidFill>
                  <a:schemeClr val="tx1">
                    <a:lumMod val="65000"/>
                    <a:lumOff val="35000"/>
                  </a:schemeClr>
                </a:solidFill>
                <a:latin typeface="+mn-lt"/>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 name="Title 1">
            <a:extLst>
              <a:ext uri="{FF2B5EF4-FFF2-40B4-BE49-F238E27FC236}">
                <a16:creationId xmlns:a16="http://schemas.microsoft.com/office/drawing/2014/main" id="{A84F7912-C3A7-5C04-F825-E739EF2CA272}"/>
              </a:ext>
            </a:extLst>
          </p:cNvPr>
          <p:cNvSpPr>
            <a:spLocks noGrp="1"/>
          </p:cNvSpPr>
          <p:nvPr>
            <p:ph type="title" hasCustomPrompt="1"/>
          </p:nvPr>
        </p:nvSpPr>
        <p:spPr>
          <a:xfrm>
            <a:off x="838200" y="296688"/>
            <a:ext cx="10515600" cy="774504"/>
          </a:xfrm>
        </p:spPr>
        <p:txBody>
          <a:bodyPr>
            <a:normAutofit/>
          </a:bodyPr>
          <a:lstStyle>
            <a:lvl1pPr>
              <a:defRPr sz="3200" b="1">
                <a:solidFill>
                  <a:schemeClr val="bg1"/>
                </a:solidFill>
              </a:defRPr>
            </a:lvl1pPr>
          </a:lstStyle>
          <a:p>
            <a:r>
              <a:rPr lang="en-US" dirty="0"/>
              <a:t>TITLE</a:t>
            </a:r>
          </a:p>
        </p:txBody>
      </p:sp>
      <p:pic>
        <p:nvPicPr>
          <p:cNvPr id="6" name="Picture 5">
            <a:extLst>
              <a:ext uri="{FF2B5EF4-FFF2-40B4-BE49-F238E27FC236}">
                <a16:creationId xmlns:a16="http://schemas.microsoft.com/office/drawing/2014/main" id="{FDC61675-99BA-57F2-9C9A-9437DD2FB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225" y="6351820"/>
            <a:ext cx="2019300" cy="409989"/>
          </a:xfrm>
          <a:prstGeom prst="rect">
            <a:avLst/>
          </a:prstGeom>
        </p:spPr>
      </p:pic>
    </p:spTree>
    <p:extLst>
      <p:ext uri="{BB962C8B-B14F-4D97-AF65-F5344CB8AC3E}">
        <p14:creationId xmlns:p14="http://schemas.microsoft.com/office/powerpoint/2010/main" val="93857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E6B45-4C54-9081-149E-016D013AD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00E2B-7CB5-D591-5F0F-B6757CB9B7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293F2-55FA-F1E3-7357-043840A1BA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99E43-E8FE-4DC0-95B6-C827CFBB6CBD}" type="datetimeFigureOut">
              <a:rPr lang="en-US" smtClean="0"/>
              <a:t>3/25/2026</a:t>
            </a:fld>
            <a:endParaRPr lang="en-US"/>
          </a:p>
        </p:txBody>
      </p:sp>
      <p:sp>
        <p:nvSpPr>
          <p:cNvPr id="5" name="Footer Placeholder 4">
            <a:extLst>
              <a:ext uri="{FF2B5EF4-FFF2-40B4-BE49-F238E27FC236}">
                <a16:creationId xmlns:a16="http://schemas.microsoft.com/office/drawing/2014/main" id="{33626393-49B9-A706-D781-B37A7BE9BD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2ED29C-1345-AF80-9C61-79E0C7B10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AF28E-0314-408D-B3CF-23D2720925C2}" type="slidenum">
              <a:rPr lang="en-US" smtClean="0"/>
              <a:t>‹#›</a:t>
            </a:fld>
            <a:endParaRPr lang="en-US"/>
          </a:p>
        </p:txBody>
      </p:sp>
    </p:spTree>
    <p:extLst>
      <p:ext uri="{BB962C8B-B14F-4D97-AF65-F5344CB8AC3E}">
        <p14:creationId xmlns:p14="http://schemas.microsoft.com/office/powerpoint/2010/main" val="368848807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77" r:id="rId3"/>
    <p:sldLayoutId id="2147483669" r:id="rId4"/>
    <p:sldLayoutId id="2147483680" r:id="rId5"/>
    <p:sldLayoutId id="2147483661" r:id="rId6"/>
    <p:sldLayoutId id="2147483681" r:id="rId7"/>
    <p:sldLayoutId id="2147483674" r:id="rId8"/>
    <p:sldLayoutId id="2147483670" r:id="rId9"/>
    <p:sldLayoutId id="2147483675" r:id="rId10"/>
    <p:sldLayoutId id="2147483671" r:id="rId11"/>
    <p:sldLayoutId id="2147483676" r:id="rId12"/>
    <p:sldLayoutId id="2147483672" r:id="rId13"/>
    <p:sldLayoutId id="2147483673" r:id="rId14"/>
    <p:sldLayoutId id="2147483662" r:id="rId15"/>
    <p:sldLayoutId id="2147483665" r:id="rId16"/>
    <p:sldLayoutId id="2147483668" r:id="rId17"/>
    <p:sldLayoutId id="2147483667" r:id="rId18"/>
    <p:sldLayoutId id="2147483666" r:id="rId19"/>
    <p:sldLayoutId id="2147483678" r:id="rId20"/>
    <p:sldLayoutId id="2147483660" r:id="rId21"/>
    <p:sldLayoutId id="2147483663" r:id="rId22"/>
    <p:sldLayoutId id="2147483664" r:id="rId23"/>
    <p:sldLayoutId id="2147483649" r:id="rId24"/>
    <p:sldLayoutId id="2147483652" r:id="rId25"/>
    <p:sldLayoutId id="2147483653" r:id="rId26"/>
    <p:sldLayoutId id="2147483656" r:id="rId27"/>
    <p:sldLayoutId id="2147483657" r:id="rId28"/>
    <p:sldLayoutId id="2147483658" r:id="rId29"/>
    <p:sldLayoutId id="214748365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diagramLayout" Target="../diagrams/layout3.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23.png"/><Relationship Id="rId2" Type="http://schemas.openxmlformats.org/officeDocument/2006/relationships/diagramData" Target="../diagrams/data3.xml"/><Relationship Id="rId16" Type="http://schemas.openxmlformats.org/officeDocument/2006/relationships/image" Target="../media/image41.svg"/><Relationship Id="rId1" Type="http://schemas.openxmlformats.org/officeDocument/2006/relationships/slideLayout" Target="../slideLayouts/slideLayout14.xml"/><Relationship Id="rId6" Type="http://schemas.microsoft.com/office/2007/relationships/diagramDrawing" Target="../diagrams/drawing3.xml"/><Relationship Id="rId11" Type="http://schemas.openxmlformats.org/officeDocument/2006/relationships/image" Target="../media/image36.png"/><Relationship Id="rId5" Type="http://schemas.openxmlformats.org/officeDocument/2006/relationships/diagramColors" Target="../diagrams/colors3.xml"/><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diagramQuickStyle" Target="../diagrams/quickStyle3.xml"/><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8.xml"/><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7.svg"/><Relationship Id="rId2" Type="http://schemas.openxmlformats.org/officeDocument/2006/relationships/hyperlink" Target="https://www.youtube.com/playlist?list=PL6vX_zq1wnOxMIY9yEav1QH2yH4hGyZFn" TargetMode="Externa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4.xml"/><Relationship Id="rId7" Type="http://schemas.openxmlformats.org/officeDocument/2006/relationships/image" Target="../media/image51.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11" Type="http://schemas.openxmlformats.org/officeDocument/2006/relationships/image" Target="../media/image55.svg"/><Relationship Id="rId5" Type="http://schemas.openxmlformats.org/officeDocument/2006/relationships/diagramColors" Target="../diagrams/colors4.xml"/><Relationship Id="rId10" Type="http://schemas.openxmlformats.org/officeDocument/2006/relationships/image" Target="../media/image54.png"/><Relationship Id="rId4" Type="http://schemas.openxmlformats.org/officeDocument/2006/relationships/diagramQuickStyle" Target="../diagrams/quickStyle4.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jpg"/><Relationship Id="rId7" Type="http://schemas.openxmlformats.org/officeDocument/2006/relationships/image" Target="../media/image53.png"/><Relationship Id="rId2" Type="http://schemas.openxmlformats.org/officeDocument/2006/relationships/image" Target="../media/image56.jpg"/><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8.jp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Layout" Target="../diagrams/layout5.xml"/><Relationship Id="rId7" Type="http://schemas.openxmlformats.org/officeDocument/2006/relationships/image" Target="../media/image59.jpe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11" Type="http://schemas.openxmlformats.org/officeDocument/2006/relationships/image" Target="../media/image62.svg"/><Relationship Id="rId5" Type="http://schemas.openxmlformats.org/officeDocument/2006/relationships/diagramColors" Target="../diagrams/colors5.xml"/><Relationship Id="rId10" Type="http://schemas.openxmlformats.org/officeDocument/2006/relationships/image" Target="../media/image61.png"/><Relationship Id="rId4" Type="http://schemas.openxmlformats.org/officeDocument/2006/relationships/diagramQuickStyle" Target="../diagrams/quickStyle5.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jp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diagramLayout" Target="../diagrams/layout6.xml"/><Relationship Id="rId7" Type="http://schemas.openxmlformats.org/officeDocument/2006/relationships/image" Target="../media/image68.png"/><Relationship Id="rId12" Type="http://schemas.openxmlformats.org/officeDocument/2006/relationships/image" Target="../media/image72.svg"/><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11" Type="http://schemas.openxmlformats.org/officeDocument/2006/relationships/image" Target="../media/image71.png"/><Relationship Id="rId5" Type="http://schemas.openxmlformats.org/officeDocument/2006/relationships/diagramColors" Target="../diagrams/colors6.xml"/><Relationship Id="rId15" Type="http://schemas.openxmlformats.org/officeDocument/2006/relationships/image" Target="../media/image75.png"/><Relationship Id="rId10" Type="http://schemas.openxmlformats.org/officeDocument/2006/relationships/image" Target="../media/image23.png"/><Relationship Id="rId4" Type="http://schemas.openxmlformats.org/officeDocument/2006/relationships/diagramQuickStyle" Target="../diagrams/quickStyle6.xml"/><Relationship Id="rId9" Type="http://schemas.openxmlformats.org/officeDocument/2006/relationships/image" Target="../media/image70.png"/><Relationship Id="rId14"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82.webp"/><Relationship Id="rId4" Type="http://schemas.openxmlformats.org/officeDocument/2006/relationships/image" Target="../media/image81.sv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hyperlink" Target="https://lal.ngo/" TargetMode="External"/><Relationship Id="rId13" Type="http://schemas.openxmlformats.org/officeDocument/2006/relationships/image" Target="../media/image97.png"/><Relationship Id="rId3" Type="http://schemas.openxmlformats.org/officeDocument/2006/relationships/image" Target="../media/image1.png"/><Relationship Id="rId7" Type="http://schemas.openxmlformats.org/officeDocument/2006/relationships/image" Target="../media/image94.png"/><Relationship Id="rId12" Type="http://schemas.openxmlformats.org/officeDocument/2006/relationships/hyperlink" Target="https://www.linkedin.com/search/results/all/?fetchDeterministicClustersOnly=true&amp;heroEntityKey=urn%3Ali%3Aorganization%3A10490776&amp;keywords=lebanese%20alternative%20learning&amp;origin=RICH_QUERY_SUGGESTION&amp;position=0&amp;sid=qRh"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hyperlink" Target="https://instagram.com/lebanesealternativelearning?igshid=37yztso5hper" TargetMode="External"/><Relationship Id="rId11"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hyperlink" Target="https://www.youtube.com/c/LALTabshoura/featured" TargetMode="External"/><Relationship Id="rId4" Type="http://schemas.openxmlformats.org/officeDocument/2006/relationships/hyperlink" Target="https://www.facebook.com/LebaneseAlternativeLearning/" TargetMode="External"/><Relationship Id="rId9" Type="http://schemas.openxmlformats.org/officeDocument/2006/relationships/image" Target="../media/image95.png"/><Relationship Id="rId14" Type="http://schemas.openxmlformats.org/officeDocument/2006/relationships/image" Target="../media/image98.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diagramColors" Target="../diagrams/colors1.xml"/><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diagramQuickStyle" Target="../diagrams/quickStyle1.xml"/><Relationship Id="rId11" Type="http://schemas.openxmlformats.org/officeDocument/2006/relationships/image" Target="../media/image22.png"/><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20.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26.png"/><Relationship Id="rId12" Type="http://schemas.openxmlformats.org/officeDocument/2006/relationships/image" Target="../media/image29.sv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image" Target="../media/image28.png"/><Relationship Id="rId5" Type="http://schemas.openxmlformats.org/officeDocument/2006/relationships/diagramColors" Target="../diagrams/colors2.xml"/><Relationship Id="rId10" Type="http://schemas.openxmlformats.org/officeDocument/2006/relationships/image" Target="../media/image23.png"/><Relationship Id="rId4" Type="http://schemas.openxmlformats.org/officeDocument/2006/relationships/diagramQuickStyle" Target="../diagrams/quickStyle2.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D3137-42E7-FB51-4A81-026DDEF48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753" y="596579"/>
            <a:ext cx="4226497" cy="858128"/>
          </a:xfrm>
          <a:prstGeom prst="rect">
            <a:avLst/>
          </a:prstGeom>
        </p:spPr>
      </p:pic>
      <p:sp>
        <p:nvSpPr>
          <p:cNvPr id="4" name="TextBox 3">
            <a:extLst>
              <a:ext uri="{FF2B5EF4-FFF2-40B4-BE49-F238E27FC236}">
                <a16:creationId xmlns:a16="http://schemas.microsoft.com/office/drawing/2014/main" id="{6610F19E-E692-35CB-CC05-394CB30FFAFC}"/>
              </a:ext>
            </a:extLst>
          </p:cNvPr>
          <p:cNvSpPr txBox="1"/>
          <p:nvPr/>
        </p:nvSpPr>
        <p:spPr>
          <a:xfrm>
            <a:off x="1945703" y="1841212"/>
            <a:ext cx="5445697" cy="646331"/>
          </a:xfrm>
          <a:prstGeom prst="rect">
            <a:avLst/>
          </a:prstGeom>
          <a:noFill/>
        </p:spPr>
        <p:txBody>
          <a:bodyPr wrap="square" rtlCol="0">
            <a:spAutoFit/>
          </a:bodyPr>
          <a:lstStyle/>
          <a:p>
            <a:r>
              <a:rPr lang="en-US" sz="3600" b="1" dirty="0">
                <a:solidFill>
                  <a:srgbClr val="C41C71"/>
                </a:solidFill>
              </a:rPr>
              <a:t>THE ADAPTIVE YEAR</a:t>
            </a:r>
            <a:r>
              <a:rPr lang="en-US" sz="3600" dirty="0"/>
              <a:t> </a:t>
            </a:r>
          </a:p>
        </p:txBody>
      </p:sp>
      <p:sp>
        <p:nvSpPr>
          <p:cNvPr id="5" name="TextBox 4">
            <a:extLst>
              <a:ext uri="{FF2B5EF4-FFF2-40B4-BE49-F238E27FC236}">
                <a16:creationId xmlns:a16="http://schemas.microsoft.com/office/drawing/2014/main" id="{37DF8A4F-BF41-F1DC-B28C-AA47D81F232F}"/>
              </a:ext>
            </a:extLst>
          </p:cNvPr>
          <p:cNvSpPr txBox="1"/>
          <p:nvPr/>
        </p:nvSpPr>
        <p:spPr>
          <a:xfrm>
            <a:off x="10055797" y="545558"/>
            <a:ext cx="1314450" cy="1255728"/>
          </a:xfrm>
          <a:prstGeom prst="rect">
            <a:avLst/>
          </a:prstGeom>
          <a:noFill/>
          <a:ln w="38100">
            <a:solidFill>
              <a:srgbClr val="9ECBD0"/>
            </a:solidFill>
          </a:ln>
        </p:spPr>
        <p:txBody>
          <a:bodyPr wrap="square" lIns="0" tIns="182880" rIns="0" bIns="182880" rtlCol="0">
            <a:spAutoFit/>
          </a:bodyPr>
          <a:lstStyle/>
          <a:p>
            <a:pPr algn="ctr">
              <a:lnSpc>
                <a:spcPct val="80000"/>
              </a:lnSpc>
            </a:pPr>
            <a:r>
              <a:rPr lang="en-US" sz="2400" b="1" spc="600" dirty="0">
                <a:solidFill>
                  <a:srgbClr val="C31C71"/>
                </a:solidFill>
              </a:rPr>
              <a:t>2025</a:t>
            </a:r>
          </a:p>
          <a:p>
            <a:pPr algn="ctr">
              <a:lnSpc>
                <a:spcPct val="80000"/>
              </a:lnSpc>
            </a:pPr>
            <a:r>
              <a:rPr lang="en-US" sz="2400" dirty="0"/>
              <a:t>Annual</a:t>
            </a:r>
          </a:p>
          <a:p>
            <a:pPr algn="ctr">
              <a:lnSpc>
                <a:spcPct val="80000"/>
              </a:lnSpc>
            </a:pPr>
            <a:r>
              <a:rPr lang="en-US" sz="2400" dirty="0"/>
              <a:t>Report</a:t>
            </a:r>
          </a:p>
        </p:txBody>
      </p:sp>
      <p:pic>
        <p:nvPicPr>
          <p:cNvPr id="9" name="Graphic 8">
            <a:extLst>
              <a:ext uri="{FF2B5EF4-FFF2-40B4-BE49-F238E27FC236}">
                <a16:creationId xmlns:a16="http://schemas.microsoft.com/office/drawing/2014/main" id="{487269E0-C1DE-3432-5D4C-5512892891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338" y="2133600"/>
            <a:ext cx="11363324" cy="4869996"/>
          </a:xfrm>
          <a:prstGeom prst="rect">
            <a:avLst/>
          </a:prstGeom>
        </p:spPr>
      </p:pic>
    </p:spTree>
    <p:extLst>
      <p:ext uri="{BB962C8B-B14F-4D97-AF65-F5344CB8AC3E}">
        <p14:creationId xmlns:p14="http://schemas.microsoft.com/office/powerpoint/2010/main" val="91269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D31EB-E5BA-E769-1699-DA9E68F82D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5D0C37-AF4F-1A3D-B558-C7DA8C001A23}"/>
              </a:ext>
            </a:extLst>
          </p:cNvPr>
          <p:cNvSpPr>
            <a:spLocks noGrp="1"/>
          </p:cNvSpPr>
          <p:nvPr>
            <p:ph type="title"/>
          </p:nvPr>
        </p:nvSpPr>
        <p:spPr>
          <a:xfrm>
            <a:off x="838200" y="296688"/>
            <a:ext cx="4582099" cy="774504"/>
          </a:xfrm>
        </p:spPr>
        <p:txBody>
          <a:bodyPr>
            <a:normAutofit/>
          </a:bodyPr>
          <a:lstStyle/>
          <a:p>
            <a:r>
              <a:rPr lang="en-US" dirty="0" err="1"/>
              <a:t>EmpowerEd</a:t>
            </a:r>
            <a:r>
              <a:rPr lang="en-US" dirty="0"/>
              <a:t> Pathways</a:t>
            </a:r>
          </a:p>
        </p:txBody>
      </p:sp>
      <p:sp>
        <p:nvSpPr>
          <p:cNvPr id="7" name="Content Placeholder 6">
            <a:extLst>
              <a:ext uri="{FF2B5EF4-FFF2-40B4-BE49-F238E27FC236}">
                <a16:creationId xmlns:a16="http://schemas.microsoft.com/office/drawing/2014/main" id="{D666933E-94C5-9028-126D-060B50658639}"/>
              </a:ext>
            </a:extLst>
          </p:cNvPr>
          <p:cNvSpPr>
            <a:spLocks noGrp="1"/>
          </p:cNvSpPr>
          <p:nvPr>
            <p:ph idx="1"/>
          </p:nvPr>
        </p:nvSpPr>
        <p:spPr>
          <a:xfrm>
            <a:off x="838200" y="1204205"/>
            <a:ext cx="5505450" cy="4775402"/>
          </a:xfrm>
        </p:spPr>
        <p:txBody>
          <a:bodyPr>
            <a:noAutofit/>
          </a:bodyPr>
          <a:lstStyle/>
          <a:p>
            <a:pPr marL="0" lvl="0" indent="0" algn="just">
              <a:lnSpc>
                <a:spcPct val="115000"/>
              </a:lnSpc>
              <a:spcBef>
                <a:spcPts val="1200"/>
              </a:spcBef>
              <a:buClr>
                <a:schemeClr val="dk1"/>
              </a:buClr>
              <a:buSzPts val="1100"/>
            </a:pPr>
            <a:r>
              <a:rPr lang="en-US" sz="1600" dirty="0">
                <a:solidFill>
                  <a:srgbClr val="625E59"/>
                </a:solidFill>
              </a:rPr>
              <a:t>In 2025, the project further enriched high school learning by developing dynamic transversal activities focused on essential life, including communication skills, digital literacy, financial literacy, environmental awareness and Project Based Learning developed with teachers from our partner schools. </a:t>
            </a:r>
          </a:p>
          <a:p>
            <a:pPr marL="0" lvl="0" indent="0" algn="just">
              <a:lnSpc>
                <a:spcPct val="115000"/>
              </a:lnSpc>
              <a:spcBef>
                <a:spcPts val="1200"/>
              </a:spcBef>
              <a:spcAft>
                <a:spcPts val="1200"/>
              </a:spcAft>
              <a:buClr>
                <a:schemeClr val="dk1"/>
              </a:buClr>
              <a:buSzPts val="1100"/>
            </a:pPr>
            <a:r>
              <a:rPr lang="en-US" sz="1600" dirty="0">
                <a:solidFill>
                  <a:srgbClr val="625E59"/>
                </a:solidFill>
              </a:rPr>
              <a:t>Through interactive, student-centered approaches, these initiatives empower learners to think critically, communicate confidently, and make informed decisions for their futures.</a:t>
            </a:r>
          </a:p>
        </p:txBody>
      </p:sp>
      <p:pic>
        <p:nvPicPr>
          <p:cNvPr id="5" name="Picture 4">
            <a:extLst>
              <a:ext uri="{FF2B5EF4-FFF2-40B4-BE49-F238E27FC236}">
                <a16:creationId xmlns:a16="http://schemas.microsoft.com/office/drawing/2014/main" id="{DF8C0FFC-09EE-F847-96BB-A4731004E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550" y="1050878"/>
            <a:ext cx="5082056" cy="5082056"/>
          </a:xfrm>
          <a:prstGeom prst="rect">
            <a:avLst/>
          </a:prstGeom>
        </p:spPr>
      </p:pic>
      <p:pic>
        <p:nvPicPr>
          <p:cNvPr id="8" name="Picture 7">
            <a:extLst>
              <a:ext uri="{FF2B5EF4-FFF2-40B4-BE49-F238E27FC236}">
                <a16:creationId xmlns:a16="http://schemas.microsoft.com/office/drawing/2014/main" id="{F1840530-294E-4AB5-E2C6-5132FDE0454A}"/>
              </a:ext>
            </a:extLst>
          </p:cNvPr>
          <p:cNvPicPr>
            <a:picLocks noChangeAspect="1"/>
          </p:cNvPicPr>
          <p:nvPr/>
        </p:nvPicPr>
        <p:blipFill>
          <a:blip r:embed="rId3"/>
          <a:stretch>
            <a:fillRect/>
          </a:stretch>
        </p:blipFill>
        <p:spPr>
          <a:xfrm>
            <a:off x="10894326" y="6266305"/>
            <a:ext cx="591695" cy="591695"/>
          </a:xfrm>
          <a:prstGeom prst="rect">
            <a:avLst/>
          </a:prstGeom>
        </p:spPr>
      </p:pic>
      <p:pic>
        <p:nvPicPr>
          <p:cNvPr id="9" name="Picture 8">
            <a:extLst>
              <a:ext uri="{FF2B5EF4-FFF2-40B4-BE49-F238E27FC236}">
                <a16:creationId xmlns:a16="http://schemas.microsoft.com/office/drawing/2014/main" id="{BE88FDBA-EF5C-F9A9-19F8-D0B860B24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887" y="6301116"/>
            <a:ext cx="1383731" cy="480684"/>
          </a:xfrm>
          <a:prstGeom prst="rect">
            <a:avLst/>
          </a:prstGeom>
        </p:spPr>
      </p:pic>
      <p:pic>
        <p:nvPicPr>
          <p:cNvPr id="10" name="Picture 9">
            <a:extLst>
              <a:ext uri="{FF2B5EF4-FFF2-40B4-BE49-F238E27FC236}">
                <a16:creationId xmlns:a16="http://schemas.microsoft.com/office/drawing/2014/main" id="{E41B25A5-7EB2-32FD-EBF8-3F7890760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775" y="6373717"/>
            <a:ext cx="930651" cy="375190"/>
          </a:xfrm>
          <a:prstGeom prst="rect">
            <a:avLst/>
          </a:prstGeom>
        </p:spPr>
      </p:pic>
      <p:pic>
        <p:nvPicPr>
          <p:cNvPr id="13" name="Graphic 12">
            <a:extLst>
              <a:ext uri="{FF2B5EF4-FFF2-40B4-BE49-F238E27FC236}">
                <a16:creationId xmlns:a16="http://schemas.microsoft.com/office/drawing/2014/main" id="{B025C39C-ED06-8BBD-3B8C-256EE18499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859" y="358485"/>
            <a:ext cx="607868" cy="607868"/>
          </a:xfrm>
          <a:prstGeom prst="rect">
            <a:avLst/>
          </a:prstGeom>
        </p:spPr>
      </p:pic>
      <p:pic>
        <p:nvPicPr>
          <p:cNvPr id="15" name="Picture 14">
            <a:extLst>
              <a:ext uri="{FF2B5EF4-FFF2-40B4-BE49-F238E27FC236}">
                <a16:creationId xmlns:a16="http://schemas.microsoft.com/office/drawing/2014/main" id="{97CB2AC9-46F2-677E-FDDA-04A51B32F5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373692"/>
            <a:ext cx="5353050" cy="1605915"/>
          </a:xfrm>
          <a:prstGeom prst="rect">
            <a:avLst/>
          </a:prstGeom>
        </p:spPr>
      </p:pic>
    </p:spTree>
    <p:extLst>
      <p:ext uri="{BB962C8B-B14F-4D97-AF65-F5344CB8AC3E}">
        <p14:creationId xmlns:p14="http://schemas.microsoft.com/office/powerpoint/2010/main" val="421389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76EBE-8AB9-0F4B-2190-F934B35DB01A}"/>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680728B-7432-6E91-C104-90546CB3C149}"/>
              </a:ext>
            </a:extLst>
          </p:cNvPr>
          <p:cNvSpPr>
            <a:spLocks noGrp="1"/>
          </p:cNvSpPr>
          <p:nvPr>
            <p:ph idx="1"/>
          </p:nvPr>
        </p:nvSpPr>
        <p:spPr>
          <a:xfrm>
            <a:off x="5292090" y="1248208"/>
            <a:ext cx="6214816" cy="4295342"/>
          </a:xfrm>
        </p:spPr>
        <p:txBody>
          <a:bodyPr>
            <a:noAutofit/>
          </a:bodyPr>
          <a:lstStyle/>
          <a:p>
            <a:pPr marL="0" lvl="0" indent="0">
              <a:spcBef>
                <a:spcPts val="0"/>
              </a:spcBef>
            </a:pPr>
            <a:r>
              <a:rPr lang="en-US" sz="1600" dirty="0">
                <a:solidFill>
                  <a:srgbClr val="625E59"/>
                </a:solidFill>
              </a:rPr>
              <a:t>The </a:t>
            </a:r>
            <a:r>
              <a:rPr lang="en-US" sz="1600" b="1" dirty="0">
                <a:solidFill>
                  <a:srgbClr val="009E8C"/>
                </a:solidFill>
              </a:rPr>
              <a:t>ALS project</a:t>
            </a:r>
            <a:r>
              <a:rPr lang="en-US" sz="1600" dirty="0">
                <a:solidFill>
                  <a:srgbClr val="009E8C"/>
                </a:solidFill>
              </a:rPr>
              <a:t> </a:t>
            </a:r>
            <a:r>
              <a:rPr lang="en-US" sz="1600" dirty="0">
                <a:solidFill>
                  <a:srgbClr val="625E59"/>
                </a:solidFill>
              </a:rPr>
              <a:t>creates safe and engaging learning environments across different regions of Lebanon, providing children and youth aged 6 to 18 with the support they need to continue learning despite challenging times and repetitive crisis that hit the education sector in Lebanon. </a:t>
            </a:r>
          </a:p>
          <a:p>
            <a:pPr marL="0" lvl="0" indent="0">
              <a:spcBef>
                <a:spcPts val="0"/>
              </a:spcBef>
            </a:pPr>
            <a:r>
              <a:rPr lang="en-US" sz="1600" dirty="0">
                <a:solidFill>
                  <a:srgbClr val="625E59"/>
                </a:solidFill>
              </a:rPr>
              <a:t>Through these spaces, students can </a:t>
            </a:r>
            <a:r>
              <a:rPr lang="en-US" sz="1600" b="1" dirty="0">
                <a:solidFill>
                  <a:srgbClr val="625E59"/>
                </a:solidFill>
              </a:rPr>
              <a:t>reinforce their skills, fill learning gaps, and develop confidence</a:t>
            </a:r>
            <a:r>
              <a:rPr lang="en-US" sz="1600" dirty="0">
                <a:solidFill>
                  <a:srgbClr val="625E59"/>
                </a:solidFill>
              </a:rPr>
              <a:t>, while educators receive the tools and training to deliver high-quality, student-centered instruction.</a:t>
            </a:r>
          </a:p>
          <a:p>
            <a:pPr marL="0" lvl="0" indent="0">
              <a:spcBef>
                <a:spcPts val="0"/>
              </a:spcBef>
            </a:pPr>
            <a:endParaRPr lang="en-US" sz="1600" dirty="0">
              <a:solidFill>
                <a:srgbClr val="625E59"/>
              </a:solidFill>
            </a:endParaRPr>
          </a:p>
          <a:p>
            <a:pPr marL="0" lvl="0" indent="0">
              <a:spcBef>
                <a:spcPts val="0"/>
              </a:spcBef>
            </a:pPr>
            <a:r>
              <a:rPr lang="en-US" sz="1600" dirty="0">
                <a:solidFill>
                  <a:srgbClr val="625E59"/>
                </a:solidFill>
                <a:highlight>
                  <a:srgbClr val="FFFFFF"/>
                </a:highlight>
              </a:rPr>
              <a:t>Seven of these spaces were established in public schools with the support of MEHE. We extend a special thank you to Ms. Sana Hammoud and the Directorate General office for their unwavering support.</a:t>
            </a:r>
            <a:endParaRPr lang="en-US" sz="1600" dirty="0">
              <a:solidFill>
                <a:srgbClr val="625E59"/>
              </a:solidFill>
            </a:endParaRPr>
          </a:p>
          <a:p>
            <a:pPr marL="0" lvl="0" indent="0">
              <a:lnSpc>
                <a:spcPct val="115000"/>
              </a:lnSpc>
              <a:spcBef>
                <a:spcPts val="1200"/>
              </a:spcBef>
              <a:buClr>
                <a:schemeClr val="dk1"/>
              </a:buClr>
              <a:buSzPts val="1100"/>
            </a:pPr>
            <a:r>
              <a:rPr lang="en-US" sz="1600" dirty="0">
                <a:solidFill>
                  <a:srgbClr val="625E59"/>
                </a:solidFill>
              </a:rPr>
              <a:t>Our goal is to establish a </a:t>
            </a:r>
            <a:r>
              <a:rPr lang="en-US" sz="1600" b="1" dirty="0">
                <a:solidFill>
                  <a:srgbClr val="625E59"/>
                </a:solidFill>
              </a:rPr>
              <a:t>scalable model</a:t>
            </a:r>
            <a:r>
              <a:rPr lang="en-US" sz="1600" dirty="0">
                <a:solidFill>
                  <a:srgbClr val="625E59"/>
                </a:solidFill>
              </a:rPr>
              <a:t> for nationwide expansion, offering flexible and inclusive learning opportunities for all students.</a:t>
            </a:r>
          </a:p>
          <a:p>
            <a:pPr>
              <a:lnSpc>
                <a:spcPct val="100000"/>
              </a:lnSpc>
              <a:spcBef>
                <a:spcPts val="0"/>
              </a:spcBef>
              <a:spcAft>
                <a:spcPts val="600"/>
              </a:spcAft>
            </a:pPr>
            <a:endParaRPr lang="en-US" sz="1600" dirty="0">
              <a:solidFill>
                <a:srgbClr val="625E59"/>
              </a:solidFill>
            </a:endParaRPr>
          </a:p>
        </p:txBody>
      </p:sp>
      <p:sp>
        <p:nvSpPr>
          <p:cNvPr id="3" name="Title 2">
            <a:extLst>
              <a:ext uri="{FF2B5EF4-FFF2-40B4-BE49-F238E27FC236}">
                <a16:creationId xmlns:a16="http://schemas.microsoft.com/office/drawing/2014/main" id="{F8875962-ABEB-CAE2-F0E0-3A8C6F34A575}"/>
              </a:ext>
            </a:extLst>
          </p:cNvPr>
          <p:cNvSpPr>
            <a:spLocks noGrp="1"/>
          </p:cNvSpPr>
          <p:nvPr>
            <p:ph type="title"/>
          </p:nvPr>
        </p:nvSpPr>
        <p:spPr/>
        <p:txBody>
          <a:bodyPr>
            <a:normAutofit/>
          </a:bodyPr>
          <a:lstStyle/>
          <a:p>
            <a:r>
              <a:rPr lang="en-US" dirty="0"/>
              <a:t>Alternative Learning Spaces (ALS)</a:t>
            </a:r>
          </a:p>
        </p:txBody>
      </p:sp>
      <p:graphicFrame>
        <p:nvGraphicFramePr>
          <p:cNvPr id="8" name="Diagram 7">
            <a:extLst>
              <a:ext uri="{FF2B5EF4-FFF2-40B4-BE49-F238E27FC236}">
                <a16:creationId xmlns:a16="http://schemas.microsoft.com/office/drawing/2014/main" id="{AE263A76-7248-7C0A-FC5B-67FBFAB795F6}"/>
              </a:ext>
            </a:extLst>
          </p:cNvPr>
          <p:cNvGraphicFramePr/>
          <p:nvPr>
            <p:extLst>
              <p:ext uri="{D42A27DB-BD31-4B8C-83A1-F6EECF244321}">
                <p14:modId xmlns:p14="http://schemas.microsoft.com/office/powerpoint/2010/main" val="4273320851"/>
              </p:ext>
            </p:extLst>
          </p:nvPr>
        </p:nvGraphicFramePr>
        <p:xfrm>
          <a:off x="838200" y="1248208"/>
          <a:ext cx="3996690" cy="3013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6415BE3-1B5C-721B-F8A2-AFCD5555AB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9137" y="6435056"/>
            <a:ext cx="1116757" cy="287269"/>
          </a:xfrm>
          <a:prstGeom prst="rect">
            <a:avLst/>
          </a:prstGeom>
        </p:spPr>
      </p:pic>
      <p:pic>
        <p:nvPicPr>
          <p:cNvPr id="9" name="Picture 8">
            <a:extLst>
              <a:ext uri="{FF2B5EF4-FFF2-40B4-BE49-F238E27FC236}">
                <a16:creationId xmlns:a16="http://schemas.microsoft.com/office/drawing/2014/main" id="{1ED3853E-C882-F3BE-B2F7-DA059218E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052" y="6404263"/>
            <a:ext cx="760073" cy="258794"/>
          </a:xfrm>
          <a:prstGeom prst="rect">
            <a:avLst/>
          </a:prstGeom>
        </p:spPr>
      </p:pic>
      <p:pic>
        <p:nvPicPr>
          <p:cNvPr id="11" name="Picture 10">
            <a:extLst>
              <a:ext uri="{FF2B5EF4-FFF2-40B4-BE49-F238E27FC236}">
                <a16:creationId xmlns:a16="http://schemas.microsoft.com/office/drawing/2014/main" id="{BE840FBF-B0E5-633D-7266-566C83B25C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6727" y="6429831"/>
            <a:ext cx="760073" cy="274576"/>
          </a:xfrm>
          <a:prstGeom prst="rect">
            <a:avLst/>
          </a:prstGeom>
        </p:spPr>
      </p:pic>
      <p:pic>
        <p:nvPicPr>
          <p:cNvPr id="13" name="Picture 12">
            <a:extLst>
              <a:ext uri="{FF2B5EF4-FFF2-40B4-BE49-F238E27FC236}">
                <a16:creationId xmlns:a16="http://schemas.microsoft.com/office/drawing/2014/main" id="{D234BE34-76EA-00FB-C882-EC17C097C2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2411" y="6482294"/>
            <a:ext cx="986493" cy="160542"/>
          </a:xfrm>
          <a:prstGeom prst="rect">
            <a:avLst/>
          </a:prstGeom>
        </p:spPr>
      </p:pic>
      <p:pic>
        <p:nvPicPr>
          <p:cNvPr id="15" name="Picture 14">
            <a:extLst>
              <a:ext uri="{FF2B5EF4-FFF2-40B4-BE49-F238E27FC236}">
                <a16:creationId xmlns:a16="http://schemas.microsoft.com/office/drawing/2014/main" id="{07B629B0-0B23-136F-07F2-7314F90748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9781" y="6424903"/>
            <a:ext cx="1031600" cy="313535"/>
          </a:xfrm>
          <a:prstGeom prst="rect">
            <a:avLst/>
          </a:prstGeom>
        </p:spPr>
      </p:pic>
      <p:pic>
        <p:nvPicPr>
          <p:cNvPr id="17" name="Picture 16">
            <a:extLst>
              <a:ext uri="{FF2B5EF4-FFF2-40B4-BE49-F238E27FC236}">
                <a16:creationId xmlns:a16="http://schemas.microsoft.com/office/drawing/2014/main" id="{44FC721D-9C0D-914A-7728-C9B2060DF0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3198" y="6366722"/>
            <a:ext cx="1799961" cy="389180"/>
          </a:xfrm>
          <a:prstGeom prst="rect">
            <a:avLst/>
          </a:prstGeom>
        </p:spPr>
      </p:pic>
      <p:pic>
        <p:nvPicPr>
          <p:cNvPr id="19" name="Picture 18">
            <a:extLst>
              <a:ext uri="{FF2B5EF4-FFF2-40B4-BE49-F238E27FC236}">
                <a16:creationId xmlns:a16="http://schemas.microsoft.com/office/drawing/2014/main" id="{78CB65A3-0055-EAB5-40BF-051F2EB07098}"/>
              </a:ext>
            </a:extLst>
          </p:cNvPr>
          <p:cNvPicPr>
            <a:picLocks noChangeAspect="1"/>
          </p:cNvPicPr>
          <p:nvPr/>
        </p:nvPicPr>
        <p:blipFill>
          <a:blip r:embed="rId13">
            <a:extLst>
              <a:ext uri="{28A0092B-C50C-407E-A947-70E740481C1C}">
                <a14:useLocalDpi xmlns:a14="http://schemas.microsoft.com/office/drawing/2010/main" val="0"/>
              </a:ext>
            </a:extLst>
          </a:blip>
          <a:srcRect t="39964" b="26523"/>
          <a:stretch>
            <a:fillRect/>
          </a:stretch>
        </p:blipFill>
        <p:spPr>
          <a:xfrm>
            <a:off x="856780" y="4402513"/>
            <a:ext cx="3986213" cy="1781176"/>
          </a:xfrm>
          <a:prstGeom prst="rect">
            <a:avLst/>
          </a:prstGeom>
        </p:spPr>
      </p:pic>
      <p:pic>
        <p:nvPicPr>
          <p:cNvPr id="21" name="Picture 20">
            <a:extLst>
              <a:ext uri="{FF2B5EF4-FFF2-40B4-BE49-F238E27FC236}">
                <a16:creationId xmlns:a16="http://schemas.microsoft.com/office/drawing/2014/main" id="{597CAFFC-B728-66FC-43D9-51A0011A66C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5347" y="6344454"/>
            <a:ext cx="449227" cy="411448"/>
          </a:xfrm>
          <a:prstGeom prst="rect">
            <a:avLst/>
          </a:prstGeom>
        </p:spPr>
      </p:pic>
      <p:pic>
        <p:nvPicPr>
          <p:cNvPr id="10" name="Graphic 9">
            <a:extLst>
              <a:ext uri="{FF2B5EF4-FFF2-40B4-BE49-F238E27FC236}">
                <a16:creationId xmlns:a16="http://schemas.microsoft.com/office/drawing/2014/main" id="{D5748D6E-FFC9-15AA-773C-EE8DAF79CFC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72970" y="349920"/>
            <a:ext cx="634557" cy="634557"/>
          </a:xfrm>
          <a:prstGeom prst="rect">
            <a:avLst/>
          </a:prstGeom>
        </p:spPr>
      </p:pic>
      <p:pic>
        <p:nvPicPr>
          <p:cNvPr id="12" name="Picture 11">
            <a:extLst>
              <a:ext uri="{FF2B5EF4-FFF2-40B4-BE49-F238E27FC236}">
                <a16:creationId xmlns:a16="http://schemas.microsoft.com/office/drawing/2014/main" id="{76834773-7798-485A-F297-B2138B37FF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56283" y="6404263"/>
            <a:ext cx="647956" cy="261222"/>
          </a:xfrm>
          <a:prstGeom prst="rect">
            <a:avLst/>
          </a:prstGeom>
        </p:spPr>
      </p:pic>
    </p:spTree>
    <p:extLst>
      <p:ext uri="{BB962C8B-B14F-4D97-AF65-F5344CB8AC3E}">
        <p14:creationId xmlns:p14="http://schemas.microsoft.com/office/powerpoint/2010/main" val="318099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FA7E-82D6-DCE6-D250-8F7512AD5F6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CD3EFE-C6E1-17A7-41AD-BBE932FA17F2}"/>
              </a:ext>
            </a:extLst>
          </p:cNvPr>
          <p:cNvSpPr>
            <a:spLocks noGrp="1"/>
          </p:cNvSpPr>
          <p:nvPr>
            <p:ph idx="1"/>
          </p:nvPr>
        </p:nvSpPr>
        <p:spPr>
          <a:xfrm>
            <a:off x="838200" y="1248208"/>
            <a:ext cx="6214816" cy="4295342"/>
          </a:xfrm>
        </p:spPr>
        <p:txBody>
          <a:bodyPr>
            <a:noAutofit/>
          </a:bodyPr>
          <a:lstStyle/>
          <a:p>
            <a:pPr marL="0" lvl="0" indent="0">
              <a:lnSpc>
                <a:spcPct val="100000"/>
              </a:lnSpc>
              <a:spcBef>
                <a:spcPts val="0"/>
              </a:spcBef>
              <a:spcAft>
                <a:spcPts val="400"/>
              </a:spcAft>
              <a:buClr>
                <a:schemeClr val="dk1"/>
              </a:buClr>
              <a:buSzPts val="1100"/>
            </a:pPr>
            <a:r>
              <a:rPr lang="en-US" sz="1600" b="1" dirty="0">
                <a:solidFill>
                  <a:srgbClr val="009E8C"/>
                </a:solidFill>
              </a:rPr>
              <a:t>To achieve this, we leverage our existing resources:</a:t>
            </a:r>
          </a:p>
          <a:p>
            <a:pPr marL="457200" lvl="0" indent="-330200">
              <a:lnSpc>
                <a:spcPct val="100000"/>
              </a:lnSpc>
              <a:spcBef>
                <a:spcPts val="0"/>
              </a:spcBef>
              <a:spcAft>
                <a:spcPts val="400"/>
              </a:spcAft>
              <a:buClr>
                <a:schemeClr val="dk1"/>
              </a:buClr>
              <a:buSzPts val="1600"/>
              <a:buChar char="●"/>
            </a:pPr>
            <a:r>
              <a:rPr lang="en-US" sz="1600" b="1" dirty="0" err="1">
                <a:solidFill>
                  <a:srgbClr val="625E59"/>
                </a:solidFill>
              </a:rPr>
              <a:t>Tabshoura</a:t>
            </a:r>
            <a:r>
              <a:rPr lang="en-US" sz="1600" b="1" dirty="0">
                <a:solidFill>
                  <a:srgbClr val="625E59"/>
                </a:solidFill>
              </a:rPr>
              <a:t>:</a:t>
            </a:r>
            <a:r>
              <a:rPr lang="en-US" sz="1600" dirty="0">
                <a:solidFill>
                  <a:srgbClr val="625E59"/>
                </a:solidFill>
              </a:rPr>
              <a:t> Free digital learning platform aligned with the Lebanese curriculum, accessible online and offline via the </a:t>
            </a:r>
            <a:r>
              <a:rPr lang="en-US" sz="1600" dirty="0" err="1">
                <a:solidFill>
                  <a:srgbClr val="625E59"/>
                </a:solidFill>
              </a:rPr>
              <a:t>Tabshoura</a:t>
            </a:r>
            <a:r>
              <a:rPr lang="en-US" sz="1600" dirty="0">
                <a:solidFill>
                  <a:srgbClr val="625E59"/>
                </a:solidFill>
              </a:rPr>
              <a:t> App.</a:t>
            </a:r>
          </a:p>
          <a:p>
            <a:pPr marL="457200" lvl="0" indent="-330200">
              <a:lnSpc>
                <a:spcPct val="100000"/>
              </a:lnSpc>
              <a:spcBef>
                <a:spcPts val="0"/>
              </a:spcBef>
              <a:spcAft>
                <a:spcPts val="400"/>
              </a:spcAft>
              <a:buClr>
                <a:schemeClr val="dk1"/>
              </a:buClr>
              <a:buSzPts val="1600"/>
              <a:buChar char="●"/>
            </a:pPr>
            <a:r>
              <a:rPr lang="en-US" sz="1600" b="1" dirty="0">
                <a:solidFill>
                  <a:srgbClr val="625E59"/>
                </a:solidFill>
              </a:rPr>
              <a:t>BeeKee-Tabshoura Boxes:</a:t>
            </a:r>
            <a:r>
              <a:rPr lang="en-US" sz="1600" dirty="0">
                <a:solidFill>
                  <a:srgbClr val="625E59"/>
                </a:solidFill>
              </a:rPr>
              <a:t> Innovative offline servers bringing digital content to classrooms without internet access.</a:t>
            </a:r>
          </a:p>
          <a:p>
            <a:pPr marL="457200" lvl="0" indent="-330200">
              <a:lnSpc>
                <a:spcPct val="100000"/>
              </a:lnSpc>
              <a:spcBef>
                <a:spcPts val="0"/>
              </a:spcBef>
              <a:spcAft>
                <a:spcPts val="400"/>
              </a:spcAft>
              <a:buClr>
                <a:schemeClr val="dk1"/>
              </a:buClr>
              <a:buSzPts val="1600"/>
              <a:buChar char="●"/>
            </a:pPr>
            <a:r>
              <a:rPr lang="en-US" sz="1600" b="1" dirty="0" err="1">
                <a:solidFill>
                  <a:srgbClr val="625E59"/>
                </a:solidFill>
              </a:rPr>
              <a:t>Lalmoudaress</a:t>
            </a:r>
            <a:r>
              <a:rPr lang="en-US" sz="1600" b="1" dirty="0">
                <a:solidFill>
                  <a:srgbClr val="625E59"/>
                </a:solidFill>
              </a:rPr>
              <a:t>:</a:t>
            </a:r>
            <a:r>
              <a:rPr lang="en-US" sz="1600" dirty="0">
                <a:solidFill>
                  <a:srgbClr val="625E59"/>
                </a:solidFill>
              </a:rPr>
              <a:t> Platform providing lesson plans and professional development for blended and self-directed learning.</a:t>
            </a:r>
          </a:p>
          <a:p>
            <a:pPr marL="457200" lvl="0" indent="-330200">
              <a:lnSpc>
                <a:spcPct val="100000"/>
              </a:lnSpc>
              <a:spcBef>
                <a:spcPts val="0"/>
              </a:spcBef>
              <a:spcAft>
                <a:spcPts val="400"/>
              </a:spcAft>
              <a:buClr>
                <a:schemeClr val="dk1"/>
              </a:buClr>
              <a:buSzPts val="1600"/>
              <a:buChar char="●"/>
            </a:pPr>
            <a:r>
              <a:rPr lang="en-US" sz="1600" b="1" dirty="0">
                <a:solidFill>
                  <a:srgbClr val="625E59"/>
                </a:solidFill>
              </a:rPr>
              <a:t>IFERB (Internet-Free Education Resource Bank):</a:t>
            </a:r>
            <a:r>
              <a:rPr lang="en-US" sz="1600" dirty="0">
                <a:solidFill>
                  <a:srgbClr val="625E59"/>
                </a:solidFill>
              </a:rPr>
              <a:t> Over 500 hands-on, project-based learning resources developed with support from Education Above All.</a:t>
            </a:r>
          </a:p>
          <a:p>
            <a:pPr marL="457200" lvl="0" indent="-330200">
              <a:lnSpc>
                <a:spcPct val="100000"/>
              </a:lnSpc>
              <a:spcBef>
                <a:spcPts val="0"/>
              </a:spcBef>
              <a:spcAft>
                <a:spcPts val="400"/>
              </a:spcAft>
              <a:buClr>
                <a:schemeClr val="dk1"/>
              </a:buClr>
              <a:buSzPts val="1600"/>
              <a:buChar char="●"/>
            </a:pPr>
            <a:r>
              <a:rPr lang="en-US" sz="1600" b="1" dirty="0" err="1">
                <a:solidFill>
                  <a:srgbClr val="625E59"/>
                </a:solidFill>
              </a:rPr>
              <a:t>Thaki</a:t>
            </a:r>
            <a:r>
              <a:rPr lang="en-US" sz="1600" b="1" dirty="0">
                <a:solidFill>
                  <a:srgbClr val="625E59"/>
                </a:solidFill>
              </a:rPr>
              <a:t> Laptops:</a:t>
            </a:r>
            <a:r>
              <a:rPr lang="en-US" sz="1600" dirty="0">
                <a:solidFill>
                  <a:srgbClr val="625E59"/>
                </a:solidFill>
              </a:rPr>
              <a:t> Refurbished devices preloaded with learning content, including social-emotional stories to support children’s well-being.</a:t>
            </a:r>
          </a:p>
        </p:txBody>
      </p:sp>
      <p:sp>
        <p:nvSpPr>
          <p:cNvPr id="3" name="Title 2">
            <a:extLst>
              <a:ext uri="{FF2B5EF4-FFF2-40B4-BE49-F238E27FC236}">
                <a16:creationId xmlns:a16="http://schemas.microsoft.com/office/drawing/2014/main" id="{98E3DBA9-9815-4D40-C888-08B777580096}"/>
              </a:ext>
            </a:extLst>
          </p:cNvPr>
          <p:cNvSpPr>
            <a:spLocks noGrp="1"/>
          </p:cNvSpPr>
          <p:nvPr>
            <p:ph type="title"/>
          </p:nvPr>
        </p:nvSpPr>
        <p:spPr>
          <a:xfrm>
            <a:off x="838200" y="296688"/>
            <a:ext cx="6867525" cy="774504"/>
          </a:xfrm>
        </p:spPr>
        <p:txBody>
          <a:bodyPr>
            <a:normAutofit/>
          </a:bodyPr>
          <a:lstStyle/>
          <a:p>
            <a:r>
              <a:rPr lang="en-US" dirty="0"/>
              <a:t>Alternative Learning Spaces (ALS)</a:t>
            </a:r>
          </a:p>
        </p:txBody>
      </p:sp>
      <p:pic>
        <p:nvPicPr>
          <p:cNvPr id="4" name="Google Shape;282;g3cbfa84f8c9_0_14" title="Taalabaya dome.png">
            <a:extLst>
              <a:ext uri="{FF2B5EF4-FFF2-40B4-BE49-F238E27FC236}">
                <a16:creationId xmlns:a16="http://schemas.microsoft.com/office/drawing/2014/main" id="{AB6183EC-7E99-93BC-EFD0-25E3F93C4DA9}"/>
              </a:ext>
            </a:extLst>
          </p:cNvPr>
          <p:cNvPicPr preferRelativeResize="0"/>
          <p:nvPr/>
        </p:nvPicPr>
        <p:blipFill>
          <a:blip r:embed="rId2">
            <a:alphaModFix/>
          </a:blip>
          <a:stretch>
            <a:fillRect/>
          </a:stretch>
        </p:blipFill>
        <p:spPr>
          <a:xfrm>
            <a:off x="7243283" y="1552717"/>
            <a:ext cx="4472323" cy="3752566"/>
          </a:xfrm>
          <a:prstGeom prst="rect">
            <a:avLst/>
          </a:prstGeom>
          <a:noFill/>
          <a:ln>
            <a:noFill/>
          </a:ln>
        </p:spPr>
      </p:pic>
      <p:pic>
        <p:nvPicPr>
          <p:cNvPr id="2" name="Google Shape;276;p9" title="Lebanon-LAL Spaces-map (1).png">
            <a:extLst>
              <a:ext uri="{FF2B5EF4-FFF2-40B4-BE49-F238E27FC236}">
                <a16:creationId xmlns:a16="http://schemas.microsoft.com/office/drawing/2014/main" id="{5959EC0B-6D8A-8CFD-88D9-12064D49FB82}"/>
              </a:ext>
            </a:extLst>
          </p:cNvPr>
          <p:cNvPicPr preferRelativeResize="0"/>
          <p:nvPr/>
        </p:nvPicPr>
        <p:blipFill>
          <a:blip r:embed="rId3">
            <a:alphaModFix/>
          </a:blip>
          <a:srcRect t="15804" b="10230"/>
          <a:stretch>
            <a:fillRect/>
          </a:stretch>
        </p:blipFill>
        <p:spPr>
          <a:xfrm>
            <a:off x="10458450" y="1652756"/>
            <a:ext cx="1142856" cy="1502809"/>
          </a:xfrm>
          <a:prstGeom prst="rect">
            <a:avLst/>
          </a:prstGeom>
          <a:noFill/>
          <a:ln w="28575">
            <a:solidFill>
              <a:schemeClr val="bg1"/>
            </a:solidFill>
          </a:ln>
        </p:spPr>
      </p:pic>
      <p:pic>
        <p:nvPicPr>
          <p:cNvPr id="5" name="Graphic 4">
            <a:extLst>
              <a:ext uri="{FF2B5EF4-FFF2-40B4-BE49-F238E27FC236}">
                <a16:creationId xmlns:a16="http://schemas.microsoft.com/office/drawing/2014/main" id="{4D10A9ED-998E-FECD-0914-1193ED3A9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72970" y="349920"/>
            <a:ext cx="634557" cy="634557"/>
          </a:xfrm>
          <a:prstGeom prst="rect">
            <a:avLst/>
          </a:prstGeom>
        </p:spPr>
      </p:pic>
      <p:pic>
        <p:nvPicPr>
          <p:cNvPr id="9" name="Picture 8">
            <a:extLst>
              <a:ext uri="{FF2B5EF4-FFF2-40B4-BE49-F238E27FC236}">
                <a16:creationId xmlns:a16="http://schemas.microsoft.com/office/drawing/2014/main" id="{C39BFBE2-0BB5-F256-303E-280CE905F8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05" y="6404263"/>
            <a:ext cx="830850" cy="300144"/>
          </a:xfrm>
          <a:prstGeom prst="rect">
            <a:avLst/>
          </a:prstGeom>
        </p:spPr>
      </p:pic>
      <p:pic>
        <p:nvPicPr>
          <p:cNvPr id="11" name="Picture 10">
            <a:extLst>
              <a:ext uri="{FF2B5EF4-FFF2-40B4-BE49-F238E27FC236}">
                <a16:creationId xmlns:a16="http://schemas.microsoft.com/office/drawing/2014/main" id="{243C5B46-9AB4-758E-3AF6-0EEB1BB85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3283" y="6387297"/>
            <a:ext cx="1155333" cy="351141"/>
          </a:xfrm>
          <a:prstGeom prst="rect">
            <a:avLst/>
          </a:prstGeom>
        </p:spPr>
      </p:pic>
      <p:pic>
        <p:nvPicPr>
          <p:cNvPr id="21" name="Picture 20">
            <a:extLst>
              <a:ext uri="{FF2B5EF4-FFF2-40B4-BE49-F238E27FC236}">
                <a16:creationId xmlns:a16="http://schemas.microsoft.com/office/drawing/2014/main" id="{EA3218B4-75E8-9640-B426-0202E1B52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8312" y="6438294"/>
            <a:ext cx="744501" cy="300144"/>
          </a:xfrm>
          <a:prstGeom prst="rect">
            <a:avLst/>
          </a:prstGeom>
        </p:spPr>
      </p:pic>
      <p:pic>
        <p:nvPicPr>
          <p:cNvPr id="22" name="Picture 21">
            <a:extLst>
              <a:ext uri="{FF2B5EF4-FFF2-40B4-BE49-F238E27FC236}">
                <a16:creationId xmlns:a16="http://schemas.microsoft.com/office/drawing/2014/main" id="{D1240855-EB65-C1D8-9B80-3979B517E1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5625" y="6455882"/>
            <a:ext cx="902094" cy="282556"/>
          </a:xfrm>
          <a:prstGeom prst="rect">
            <a:avLst/>
          </a:prstGeom>
        </p:spPr>
      </p:pic>
    </p:spTree>
    <p:extLst>
      <p:ext uri="{BB962C8B-B14F-4D97-AF65-F5344CB8AC3E}">
        <p14:creationId xmlns:p14="http://schemas.microsoft.com/office/powerpoint/2010/main" val="316416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F1C71B-7F51-7FB9-6355-2F93284F1647}"/>
              </a:ext>
            </a:extLst>
          </p:cNvPr>
          <p:cNvSpPr>
            <a:spLocks noGrp="1"/>
          </p:cNvSpPr>
          <p:nvPr>
            <p:ph idx="1"/>
          </p:nvPr>
        </p:nvSpPr>
        <p:spPr>
          <a:xfrm>
            <a:off x="838200" y="1248209"/>
            <a:ext cx="7753350" cy="485914"/>
          </a:xfrm>
        </p:spPr>
        <p:txBody>
          <a:bodyPr>
            <a:normAutofit/>
          </a:bodyPr>
          <a:lstStyle/>
          <a:p>
            <a:r>
              <a:rPr lang="en-US" sz="2400" b="1" dirty="0" err="1">
                <a:solidFill>
                  <a:srgbClr val="547375"/>
                </a:solidFill>
                <a:latin typeface="+mj-lt"/>
              </a:rPr>
              <a:t>Lalmoudaress</a:t>
            </a:r>
            <a:r>
              <a:rPr lang="en-US" sz="2400" b="1" dirty="0">
                <a:solidFill>
                  <a:srgbClr val="547375"/>
                </a:solidFill>
                <a:latin typeface="+mj-lt"/>
              </a:rPr>
              <a:t> Community of Influential Educators</a:t>
            </a:r>
          </a:p>
        </p:txBody>
      </p:sp>
      <p:sp>
        <p:nvSpPr>
          <p:cNvPr id="3" name="Title 2">
            <a:extLst>
              <a:ext uri="{FF2B5EF4-FFF2-40B4-BE49-F238E27FC236}">
                <a16:creationId xmlns:a16="http://schemas.microsoft.com/office/drawing/2014/main" id="{018FC8B9-0B0C-5E62-F17E-CE9B0D1D4B46}"/>
              </a:ext>
            </a:extLst>
          </p:cNvPr>
          <p:cNvSpPr>
            <a:spLocks noGrp="1"/>
          </p:cNvSpPr>
          <p:nvPr>
            <p:ph type="title"/>
          </p:nvPr>
        </p:nvSpPr>
        <p:spPr/>
        <p:txBody>
          <a:bodyPr/>
          <a:lstStyle/>
          <a:p>
            <a:r>
              <a:rPr lang="en-US" dirty="0"/>
              <a:t>Teachers’ Voices</a:t>
            </a:r>
          </a:p>
        </p:txBody>
      </p:sp>
      <p:grpSp>
        <p:nvGrpSpPr>
          <p:cNvPr id="4" name="Group 3">
            <a:extLst>
              <a:ext uri="{FF2B5EF4-FFF2-40B4-BE49-F238E27FC236}">
                <a16:creationId xmlns:a16="http://schemas.microsoft.com/office/drawing/2014/main" id="{C588D81E-D207-FB0A-9BAA-3C92A6F8DCF4}"/>
              </a:ext>
            </a:extLst>
          </p:cNvPr>
          <p:cNvGrpSpPr/>
          <p:nvPr/>
        </p:nvGrpSpPr>
        <p:grpSpPr>
          <a:xfrm>
            <a:off x="944726" y="1783082"/>
            <a:ext cx="3996690" cy="696150"/>
            <a:chOff x="0" y="18533"/>
            <a:chExt cx="3996690" cy="696150"/>
          </a:xfrm>
        </p:grpSpPr>
        <p:sp>
          <p:nvSpPr>
            <p:cNvPr id="8" name="Rectangle: Rounded Corners 7">
              <a:extLst>
                <a:ext uri="{FF2B5EF4-FFF2-40B4-BE49-F238E27FC236}">
                  <a16:creationId xmlns:a16="http://schemas.microsoft.com/office/drawing/2014/main" id="{365FDBD4-69CF-ECD9-E63F-3FCE51718894}"/>
                </a:ext>
              </a:extLst>
            </p:cNvPr>
            <p:cNvSpPr/>
            <p:nvPr/>
          </p:nvSpPr>
          <p:spPr>
            <a:xfrm>
              <a:off x="0" y="18533"/>
              <a:ext cx="3996690" cy="696150"/>
            </a:xfrm>
            <a:prstGeom prst="roundRect">
              <a:avLst/>
            </a:prstGeom>
            <a:solidFill>
              <a:srgbClr val="D9E2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B6D09EA8-8672-0C9F-9DB2-62E6E4679DCD}"/>
                </a:ext>
              </a:extLst>
            </p:cNvPr>
            <p:cNvSpPr txBox="1"/>
            <p:nvPr/>
          </p:nvSpPr>
          <p:spPr>
            <a:xfrm>
              <a:off x="33983" y="52516"/>
              <a:ext cx="3928724" cy="6281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n-US" sz="1600" b="1" dirty="0">
                  <a:solidFill>
                    <a:srgbClr val="547375"/>
                  </a:solidFill>
                </a:rPr>
                <a:t>Number of participants: </a:t>
              </a:r>
              <a:r>
                <a:rPr lang="en-US" sz="1600" dirty="0">
                  <a:solidFill>
                    <a:schemeClr val="dk1"/>
                  </a:solidFill>
                </a:rPr>
                <a:t>40+ teachers</a:t>
              </a:r>
            </a:p>
          </p:txBody>
        </p:sp>
      </p:grpSp>
      <p:grpSp>
        <p:nvGrpSpPr>
          <p:cNvPr id="5" name="Group 4">
            <a:extLst>
              <a:ext uri="{FF2B5EF4-FFF2-40B4-BE49-F238E27FC236}">
                <a16:creationId xmlns:a16="http://schemas.microsoft.com/office/drawing/2014/main" id="{92E88E13-3ABF-58B5-0122-20FF5C4D106D}"/>
              </a:ext>
            </a:extLst>
          </p:cNvPr>
          <p:cNvGrpSpPr/>
          <p:nvPr/>
        </p:nvGrpSpPr>
        <p:grpSpPr>
          <a:xfrm>
            <a:off x="944726" y="2528192"/>
            <a:ext cx="3996690" cy="741323"/>
            <a:chOff x="0" y="763643"/>
            <a:chExt cx="3996690" cy="741323"/>
          </a:xfrm>
        </p:grpSpPr>
        <p:sp>
          <p:nvSpPr>
            <p:cNvPr id="6" name="Rectangle: Rounded Corners 5">
              <a:extLst>
                <a:ext uri="{FF2B5EF4-FFF2-40B4-BE49-F238E27FC236}">
                  <a16:creationId xmlns:a16="http://schemas.microsoft.com/office/drawing/2014/main" id="{196A4498-D472-0444-D6D5-29090841F1F2}"/>
                </a:ext>
              </a:extLst>
            </p:cNvPr>
            <p:cNvSpPr/>
            <p:nvPr/>
          </p:nvSpPr>
          <p:spPr>
            <a:xfrm>
              <a:off x="0" y="763643"/>
              <a:ext cx="3996690" cy="741323"/>
            </a:xfrm>
            <a:prstGeom prst="roundRect">
              <a:avLst/>
            </a:prstGeom>
            <a:solidFill>
              <a:srgbClr val="D9E2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Rounded Corners 6">
              <a:extLst>
                <a:ext uri="{FF2B5EF4-FFF2-40B4-BE49-F238E27FC236}">
                  <a16:creationId xmlns:a16="http://schemas.microsoft.com/office/drawing/2014/main" id="{17D05340-0267-0E04-EBA8-8947DCA2D7D5}"/>
                </a:ext>
              </a:extLst>
            </p:cNvPr>
            <p:cNvSpPr txBox="1"/>
            <p:nvPr/>
          </p:nvSpPr>
          <p:spPr>
            <a:xfrm>
              <a:off x="36188" y="799831"/>
              <a:ext cx="3924314" cy="6689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buClr>
                  <a:schemeClr val="dk1"/>
                </a:buClr>
              </a:pPr>
              <a:r>
                <a:rPr lang="en-US" sz="1600" b="1" dirty="0">
                  <a:solidFill>
                    <a:srgbClr val="547375"/>
                  </a:solidFill>
                </a:rPr>
                <a:t>Number of activities:</a:t>
              </a:r>
              <a:r>
                <a:rPr lang="en-US" sz="1600" dirty="0">
                  <a:solidFill>
                    <a:srgbClr val="547375"/>
                  </a:solidFill>
                </a:rPr>
                <a:t> </a:t>
              </a:r>
              <a:r>
                <a:rPr lang="en-US" sz="1600" dirty="0">
                  <a:solidFill>
                    <a:schemeClr val="dk1"/>
                  </a:solidFill>
                </a:rPr>
                <a:t>2 virtual meetings; 1 online training</a:t>
              </a:r>
              <a:endParaRPr lang="en-US" sz="2400" dirty="0">
                <a:solidFill>
                  <a:schemeClr val="dk1"/>
                </a:solidFill>
              </a:endParaRPr>
            </a:p>
          </p:txBody>
        </p:sp>
      </p:grpSp>
      <p:sp>
        <p:nvSpPr>
          <p:cNvPr id="10" name="TextBox 9">
            <a:extLst>
              <a:ext uri="{FF2B5EF4-FFF2-40B4-BE49-F238E27FC236}">
                <a16:creationId xmlns:a16="http://schemas.microsoft.com/office/drawing/2014/main" id="{157A429C-FF6A-7FED-0C1C-E84EEFE20780}"/>
              </a:ext>
            </a:extLst>
          </p:cNvPr>
          <p:cNvSpPr txBox="1"/>
          <p:nvPr/>
        </p:nvSpPr>
        <p:spPr>
          <a:xfrm>
            <a:off x="5611975" y="1790397"/>
            <a:ext cx="5705635" cy="917687"/>
          </a:xfrm>
          <a:prstGeom prst="rect">
            <a:avLst/>
          </a:prstGeom>
          <a:noFill/>
        </p:spPr>
        <p:txBody>
          <a:bodyPr wrap="square" rtlCol="0">
            <a:spAutoFit/>
          </a:bodyPr>
          <a:lstStyle/>
          <a:p>
            <a:pPr lvl="0">
              <a:lnSpc>
                <a:spcPct val="115000"/>
              </a:lnSpc>
              <a:spcBef>
                <a:spcPts val="1200"/>
              </a:spcBef>
            </a:pPr>
            <a:r>
              <a:rPr lang="en-US" sz="1600" i="1" dirty="0">
                <a:solidFill>
                  <a:srgbClr val="625E59"/>
                </a:solidFill>
              </a:rPr>
              <a:t>“I finally feel that my voice matters beyond my own students. The community recognizes our work and gives us a platform to influence real change.” </a:t>
            </a:r>
          </a:p>
        </p:txBody>
      </p:sp>
      <p:sp>
        <p:nvSpPr>
          <p:cNvPr id="11" name="TextBox 10">
            <a:extLst>
              <a:ext uri="{FF2B5EF4-FFF2-40B4-BE49-F238E27FC236}">
                <a16:creationId xmlns:a16="http://schemas.microsoft.com/office/drawing/2014/main" id="{C46CB230-A1E8-497E-1358-0FBDE27A3502}"/>
              </a:ext>
            </a:extLst>
          </p:cNvPr>
          <p:cNvSpPr txBox="1"/>
          <p:nvPr/>
        </p:nvSpPr>
        <p:spPr>
          <a:xfrm>
            <a:off x="5611976" y="2988522"/>
            <a:ext cx="5555134" cy="935641"/>
          </a:xfrm>
          <a:prstGeom prst="rect">
            <a:avLst/>
          </a:prstGeom>
          <a:noFill/>
        </p:spPr>
        <p:txBody>
          <a:bodyPr wrap="square" rtlCol="0">
            <a:spAutoFit/>
          </a:bodyPr>
          <a:lstStyle/>
          <a:p>
            <a:pPr lvl="0">
              <a:lnSpc>
                <a:spcPct val="115000"/>
              </a:lnSpc>
              <a:spcBef>
                <a:spcPts val="1200"/>
              </a:spcBef>
            </a:pPr>
            <a:r>
              <a:rPr lang="en-US" sz="1600" i="1" dirty="0">
                <a:solidFill>
                  <a:srgbClr val="625E59"/>
                </a:solidFill>
              </a:rPr>
              <a:t>“Being part of this community made me realize I am not alone in facing the challenges of my classroom.”</a:t>
            </a:r>
          </a:p>
          <a:p>
            <a:endParaRPr lang="en-US" sz="1600" dirty="0">
              <a:solidFill>
                <a:srgbClr val="625E59"/>
              </a:solidFill>
            </a:endParaRPr>
          </a:p>
        </p:txBody>
      </p:sp>
      <p:sp>
        <p:nvSpPr>
          <p:cNvPr id="12" name="TextBox 11">
            <a:extLst>
              <a:ext uri="{FF2B5EF4-FFF2-40B4-BE49-F238E27FC236}">
                <a16:creationId xmlns:a16="http://schemas.microsoft.com/office/drawing/2014/main" id="{017C64BA-ECAD-8096-75BF-B27DE33C46CC}"/>
              </a:ext>
            </a:extLst>
          </p:cNvPr>
          <p:cNvSpPr txBox="1"/>
          <p:nvPr/>
        </p:nvSpPr>
        <p:spPr>
          <a:xfrm>
            <a:off x="5611976" y="3847826"/>
            <a:ext cx="5705635" cy="2062103"/>
          </a:xfrm>
          <a:prstGeom prst="rect">
            <a:avLst/>
          </a:prstGeom>
          <a:noFill/>
        </p:spPr>
        <p:txBody>
          <a:bodyPr wrap="square" rtlCol="0">
            <a:spAutoFit/>
          </a:bodyPr>
          <a:lstStyle/>
          <a:p>
            <a:r>
              <a:rPr lang="en-US" sz="1600" dirty="0">
                <a:solidFill>
                  <a:srgbClr val="625E59"/>
                </a:solidFill>
              </a:rPr>
              <a:t>These reflection captures the essence of the </a:t>
            </a:r>
            <a:r>
              <a:rPr lang="en-US" sz="1600" b="1" dirty="0" err="1">
                <a:solidFill>
                  <a:srgbClr val="547375"/>
                </a:solidFill>
              </a:rPr>
              <a:t>Lalmoudaress</a:t>
            </a:r>
            <a:r>
              <a:rPr lang="en-US" sz="1600" b="1" dirty="0">
                <a:solidFill>
                  <a:srgbClr val="547375"/>
                </a:solidFill>
              </a:rPr>
              <a:t> Community of Influential Educators</a:t>
            </a:r>
            <a:r>
              <a:rPr lang="en-US" sz="1600" dirty="0">
                <a:solidFill>
                  <a:srgbClr val="547375"/>
                </a:solidFill>
              </a:rPr>
              <a:t> </a:t>
            </a:r>
            <a:r>
              <a:rPr lang="en-US" sz="1600" dirty="0">
                <a:solidFill>
                  <a:srgbClr val="625E59"/>
                </a:solidFill>
              </a:rPr>
              <a:t>a community not built </a:t>
            </a:r>
            <a:r>
              <a:rPr lang="en-US" sz="1600" i="1" dirty="0">
                <a:solidFill>
                  <a:srgbClr val="625E59"/>
                </a:solidFill>
              </a:rPr>
              <a:t>for</a:t>
            </a:r>
            <a:r>
              <a:rPr lang="en-US" sz="1600" dirty="0">
                <a:solidFill>
                  <a:srgbClr val="625E59"/>
                </a:solidFill>
              </a:rPr>
              <a:t> teachers, but </a:t>
            </a:r>
            <a:r>
              <a:rPr lang="en-US" sz="1600" i="1" dirty="0">
                <a:solidFill>
                  <a:srgbClr val="625E59"/>
                </a:solidFill>
              </a:rPr>
              <a:t>with</a:t>
            </a:r>
            <a:r>
              <a:rPr lang="en-US" sz="1600" dirty="0">
                <a:solidFill>
                  <a:srgbClr val="625E59"/>
                </a:solidFill>
              </a:rPr>
              <a:t> them. It emerged from a clear conviction held by Lebanese Alternative Learning that meaningful educational transformation in Lebanon begins by listening deeply and intentionally to those who live the classroom reality every day.</a:t>
            </a:r>
          </a:p>
          <a:p>
            <a:endParaRPr lang="en-US" sz="1600" dirty="0">
              <a:solidFill>
                <a:srgbClr val="625E59"/>
              </a:solidFill>
            </a:endParaRPr>
          </a:p>
        </p:txBody>
      </p:sp>
      <p:pic>
        <p:nvPicPr>
          <p:cNvPr id="16" name="Picture 15">
            <a:extLst>
              <a:ext uri="{FF2B5EF4-FFF2-40B4-BE49-F238E27FC236}">
                <a16:creationId xmlns:a16="http://schemas.microsoft.com/office/drawing/2014/main" id="{C04612EB-10C4-CF06-3557-8C06FD7CA489}"/>
              </a:ext>
            </a:extLst>
          </p:cNvPr>
          <p:cNvPicPr>
            <a:picLocks noChangeAspect="1"/>
          </p:cNvPicPr>
          <p:nvPr/>
        </p:nvPicPr>
        <p:blipFill>
          <a:blip r:embed="rId2">
            <a:extLst>
              <a:ext uri="{28A0092B-C50C-407E-A947-70E740481C1C}">
                <a14:useLocalDpi xmlns:a14="http://schemas.microsoft.com/office/drawing/2010/main" val="0"/>
              </a:ext>
            </a:extLst>
          </a:blip>
          <a:srcRect t="37008" r="6701" b="15430"/>
          <a:stretch>
            <a:fillRect/>
          </a:stretch>
        </p:blipFill>
        <p:spPr>
          <a:xfrm>
            <a:off x="999826" y="3429000"/>
            <a:ext cx="3905402" cy="2654508"/>
          </a:xfrm>
          <a:prstGeom prst="rect">
            <a:avLst/>
          </a:prstGeom>
        </p:spPr>
      </p:pic>
      <p:pic>
        <p:nvPicPr>
          <p:cNvPr id="18" name="Picture 17">
            <a:extLst>
              <a:ext uri="{FF2B5EF4-FFF2-40B4-BE49-F238E27FC236}">
                <a16:creationId xmlns:a16="http://schemas.microsoft.com/office/drawing/2014/main" id="{A74D9912-176E-9E62-96D6-8E55CB496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197" y="6404728"/>
            <a:ext cx="999826" cy="313168"/>
          </a:xfrm>
          <a:prstGeom prst="rect">
            <a:avLst/>
          </a:prstGeom>
        </p:spPr>
      </p:pic>
      <p:pic>
        <p:nvPicPr>
          <p:cNvPr id="14" name="Graphic 13">
            <a:extLst>
              <a:ext uri="{FF2B5EF4-FFF2-40B4-BE49-F238E27FC236}">
                <a16:creationId xmlns:a16="http://schemas.microsoft.com/office/drawing/2014/main" id="{2DA59B83-77B8-3969-2FBC-2E8FD0E2DB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9413" y="354195"/>
            <a:ext cx="624469" cy="624469"/>
          </a:xfrm>
          <a:prstGeom prst="rect">
            <a:avLst/>
          </a:prstGeom>
        </p:spPr>
      </p:pic>
    </p:spTree>
    <p:extLst>
      <p:ext uri="{BB962C8B-B14F-4D97-AF65-F5344CB8AC3E}">
        <p14:creationId xmlns:p14="http://schemas.microsoft.com/office/powerpoint/2010/main" val="397177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DE173-4E6F-33D4-1636-BF0CB6E34E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08BEE8-1C81-7B8E-07DF-9B25B1E0801F}"/>
              </a:ext>
            </a:extLst>
          </p:cNvPr>
          <p:cNvSpPr>
            <a:spLocks noGrp="1"/>
          </p:cNvSpPr>
          <p:nvPr>
            <p:ph idx="1"/>
          </p:nvPr>
        </p:nvSpPr>
        <p:spPr/>
        <p:txBody>
          <a:bodyPr>
            <a:normAutofit/>
          </a:bodyPr>
          <a:lstStyle/>
          <a:p>
            <a:r>
              <a:rPr lang="en-US" sz="2400" b="1" dirty="0" err="1">
                <a:solidFill>
                  <a:srgbClr val="547375"/>
                </a:solidFill>
                <a:latin typeface="+mj-lt"/>
              </a:rPr>
              <a:t>Lalmoudaress</a:t>
            </a:r>
            <a:r>
              <a:rPr lang="en-US" sz="2400" b="1" dirty="0">
                <a:solidFill>
                  <a:srgbClr val="547375"/>
                </a:solidFill>
                <a:latin typeface="+mj-lt"/>
              </a:rPr>
              <a:t> Community of Influential Educators</a:t>
            </a:r>
          </a:p>
        </p:txBody>
      </p:sp>
      <p:sp>
        <p:nvSpPr>
          <p:cNvPr id="3" name="Title 2">
            <a:extLst>
              <a:ext uri="{FF2B5EF4-FFF2-40B4-BE49-F238E27FC236}">
                <a16:creationId xmlns:a16="http://schemas.microsoft.com/office/drawing/2014/main" id="{8420284B-DE18-B8E6-C52E-B0DC9B8F6AFD}"/>
              </a:ext>
            </a:extLst>
          </p:cNvPr>
          <p:cNvSpPr>
            <a:spLocks noGrp="1"/>
          </p:cNvSpPr>
          <p:nvPr>
            <p:ph type="title"/>
          </p:nvPr>
        </p:nvSpPr>
        <p:spPr/>
        <p:txBody>
          <a:bodyPr/>
          <a:lstStyle/>
          <a:p>
            <a:r>
              <a:rPr lang="en-US" dirty="0"/>
              <a:t>Teachers’ Voices</a:t>
            </a:r>
          </a:p>
        </p:txBody>
      </p:sp>
      <p:sp>
        <p:nvSpPr>
          <p:cNvPr id="13" name="TextBox 12">
            <a:extLst>
              <a:ext uri="{FF2B5EF4-FFF2-40B4-BE49-F238E27FC236}">
                <a16:creationId xmlns:a16="http://schemas.microsoft.com/office/drawing/2014/main" id="{88ACD1D0-F4BB-758B-CB45-C199609A5151}"/>
              </a:ext>
            </a:extLst>
          </p:cNvPr>
          <p:cNvSpPr txBox="1"/>
          <p:nvPr/>
        </p:nvSpPr>
        <p:spPr>
          <a:xfrm>
            <a:off x="838200" y="1828801"/>
            <a:ext cx="6579870" cy="4093428"/>
          </a:xfrm>
          <a:prstGeom prst="rect">
            <a:avLst/>
          </a:prstGeom>
          <a:noFill/>
        </p:spPr>
        <p:txBody>
          <a:bodyPr wrap="square" rtlCol="0">
            <a:spAutoFit/>
          </a:bodyPr>
          <a:lstStyle/>
          <a:p>
            <a:pPr lvl="0">
              <a:spcBef>
                <a:spcPts val="1200"/>
              </a:spcBef>
            </a:pPr>
            <a:r>
              <a:rPr lang="en-US" sz="1600" dirty="0">
                <a:solidFill>
                  <a:srgbClr val="625E59"/>
                </a:solidFill>
              </a:rPr>
              <a:t>From its earliest moments, the community became a space where teachers were not expected to adopt ready-made models, but were invited to question, adapt, and co-design solutions grounded in their context. The kick-off meeting introduced a shared vision, yet it was the teachers’ reflections that shaped the direction of the work. </a:t>
            </a:r>
          </a:p>
          <a:p>
            <a:pPr lvl="0">
              <a:spcBef>
                <a:spcPts val="1200"/>
              </a:spcBef>
            </a:pPr>
            <a:r>
              <a:rPr lang="en-US" sz="1600" dirty="0">
                <a:solidFill>
                  <a:srgbClr val="625E59"/>
                </a:solidFill>
              </a:rPr>
              <a:t>The second gathering moved directly into the realities of Lebanese classrooms, where educators openly unpacked daily constraints and explored Ed-tech solutions that could realistically support learner-centered instruction within those boundaries. Professional development opportunities were selected and shaped in response to teachers’ expressed needs, reinforcing the belief that relevance begins with listening.</a:t>
            </a:r>
          </a:p>
          <a:p>
            <a:pPr lvl="0">
              <a:spcBef>
                <a:spcPts val="1200"/>
              </a:spcBef>
            </a:pPr>
            <a:r>
              <a:rPr lang="en-US" sz="1600" dirty="0">
                <a:solidFill>
                  <a:srgbClr val="625E59"/>
                </a:solidFill>
              </a:rPr>
              <a:t>As the community grows, we remain guided by our conviction: “</a:t>
            </a:r>
            <a:r>
              <a:rPr lang="en-US" sz="1600" b="1" i="1" dirty="0">
                <a:solidFill>
                  <a:srgbClr val="625E59"/>
                </a:solidFill>
              </a:rPr>
              <a:t>intellectual humility - to learn as we go!</a:t>
            </a:r>
            <a:r>
              <a:rPr lang="en-US" sz="1600" dirty="0">
                <a:solidFill>
                  <a:srgbClr val="625E59"/>
                </a:solidFill>
              </a:rPr>
              <a:t>”.</a:t>
            </a:r>
          </a:p>
          <a:p>
            <a:endParaRPr lang="en-US" sz="1600" dirty="0">
              <a:solidFill>
                <a:srgbClr val="625E59"/>
              </a:solidFill>
            </a:endParaRPr>
          </a:p>
        </p:txBody>
      </p:sp>
      <p:pic>
        <p:nvPicPr>
          <p:cNvPr id="16" name="Picture 15">
            <a:extLst>
              <a:ext uri="{FF2B5EF4-FFF2-40B4-BE49-F238E27FC236}">
                <a16:creationId xmlns:a16="http://schemas.microsoft.com/office/drawing/2014/main" id="{A5828A09-96F0-7557-56D3-1F2F246F18C2}"/>
              </a:ext>
            </a:extLst>
          </p:cNvPr>
          <p:cNvPicPr>
            <a:picLocks noChangeAspect="1"/>
          </p:cNvPicPr>
          <p:nvPr/>
        </p:nvPicPr>
        <p:blipFill>
          <a:blip r:embed="rId2">
            <a:extLst>
              <a:ext uri="{28A0092B-C50C-407E-A947-70E740481C1C}">
                <a14:useLocalDpi xmlns:a14="http://schemas.microsoft.com/office/drawing/2010/main" val="0"/>
              </a:ext>
            </a:extLst>
          </a:blip>
          <a:srcRect t="21380" b="4820"/>
          <a:stretch>
            <a:fillRect/>
          </a:stretch>
        </p:blipFill>
        <p:spPr>
          <a:xfrm>
            <a:off x="7753350" y="1971675"/>
            <a:ext cx="3600450" cy="3542867"/>
          </a:xfrm>
          <a:prstGeom prst="rect">
            <a:avLst/>
          </a:prstGeom>
        </p:spPr>
      </p:pic>
      <p:pic>
        <p:nvPicPr>
          <p:cNvPr id="17" name="Picture 16">
            <a:extLst>
              <a:ext uri="{FF2B5EF4-FFF2-40B4-BE49-F238E27FC236}">
                <a16:creationId xmlns:a16="http://schemas.microsoft.com/office/drawing/2014/main" id="{8D830F94-572E-3D2A-FE6B-34300E9C4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197" y="6404728"/>
            <a:ext cx="999826" cy="313168"/>
          </a:xfrm>
          <a:prstGeom prst="rect">
            <a:avLst/>
          </a:prstGeom>
        </p:spPr>
      </p:pic>
      <p:pic>
        <p:nvPicPr>
          <p:cNvPr id="5" name="Graphic 4">
            <a:extLst>
              <a:ext uri="{FF2B5EF4-FFF2-40B4-BE49-F238E27FC236}">
                <a16:creationId xmlns:a16="http://schemas.microsoft.com/office/drawing/2014/main" id="{4BEB4D4F-59DF-B8F3-D264-81DF21A075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9413" y="354195"/>
            <a:ext cx="624469" cy="624469"/>
          </a:xfrm>
          <a:prstGeom prst="rect">
            <a:avLst/>
          </a:prstGeom>
        </p:spPr>
      </p:pic>
    </p:spTree>
    <p:extLst>
      <p:ext uri="{BB962C8B-B14F-4D97-AF65-F5344CB8AC3E}">
        <p14:creationId xmlns:p14="http://schemas.microsoft.com/office/powerpoint/2010/main" val="355577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F1F7-389E-D5BD-D6BB-4989578161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6B8171-864D-D387-1D28-0E5076E1278C}"/>
              </a:ext>
            </a:extLst>
          </p:cNvPr>
          <p:cNvSpPr>
            <a:spLocks noGrp="1"/>
          </p:cNvSpPr>
          <p:nvPr>
            <p:ph idx="1"/>
          </p:nvPr>
        </p:nvSpPr>
        <p:spPr>
          <a:xfrm>
            <a:off x="838200" y="1248208"/>
            <a:ext cx="3533775" cy="409143"/>
          </a:xfrm>
        </p:spPr>
        <p:txBody>
          <a:bodyPr>
            <a:normAutofit lnSpcReduction="10000"/>
          </a:bodyPr>
          <a:lstStyle/>
          <a:p>
            <a:r>
              <a:rPr lang="en-US" sz="2400" b="1" dirty="0">
                <a:solidFill>
                  <a:srgbClr val="547375"/>
                </a:solidFill>
                <a:latin typeface="+mj-lt"/>
              </a:rPr>
              <a:t>Advocacy Project</a:t>
            </a:r>
          </a:p>
        </p:txBody>
      </p:sp>
      <p:sp>
        <p:nvSpPr>
          <p:cNvPr id="3" name="Title 2">
            <a:extLst>
              <a:ext uri="{FF2B5EF4-FFF2-40B4-BE49-F238E27FC236}">
                <a16:creationId xmlns:a16="http://schemas.microsoft.com/office/drawing/2014/main" id="{45DD5F23-539F-0BFE-5F2C-F986362362C2}"/>
              </a:ext>
            </a:extLst>
          </p:cNvPr>
          <p:cNvSpPr>
            <a:spLocks noGrp="1"/>
          </p:cNvSpPr>
          <p:nvPr>
            <p:ph type="title"/>
          </p:nvPr>
        </p:nvSpPr>
        <p:spPr/>
        <p:txBody>
          <a:bodyPr/>
          <a:lstStyle/>
          <a:p>
            <a:r>
              <a:rPr lang="en-US" dirty="0"/>
              <a:t>Teachers’ Voices</a:t>
            </a:r>
          </a:p>
        </p:txBody>
      </p:sp>
      <p:sp>
        <p:nvSpPr>
          <p:cNvPr id="12" name="TextBox 11">
            <a:extLst>
              <a:ext uri="{FF2B5EF4-FFF2-40B4-BE49-F238E27FC236}">
                <a16:creationId xmlns:a16="http://schemas.microsoft.com/office/drawing/2014/main" id="{FFB9E77F-F989-D8F0-96CA-61E0A124A8D7}"/>
              </a:ext>
            </a:extLst>
          </p:cNvPr>
          <p:cNvSpPr txBox="1"/>
          <p:nvPr/>
        </p:nvSpPr>
        <p:spPr>
          <a:xfrm>
            <a:off x="4676775" y="1248208"/>
            <a:ext cx="7229475" cy="5027017"/>
          </a:xfrm>
          <a:prstGeom prst="rect">
            <a:avLst/>
          </a:prstGeom>
          <a:noFill/>
        </p:spPr>
        <p:txBody>
          <a:bodyPr wrap="square" rtlCol="0">
            <a:spAutoFit/>
          </a:bodyPr>
          <a:lstStyle/>
          <a:p>
            <a:pPr lvl="0">
              <a:spcAft>
                <a:spcPts val="500"/>
              </a:spcAft>
              <a:buClr>
                <a:schemeClr val="dk1"/>
              </a:buClr>
              <a:buSzPts val="1100"/>
            </a:pPr>
            <a:r>
              <a:rPr lang="en-US" sz="1600" i="1" dirty="0">
                <a:solidFill>
                  <a:srgbClr val="625E59"/>
                </a:solidFill>
              </a:rPr>
              <a:t>“As a teacher, I worked quietly, never expecting my efforts to be seen. I often thought no one felt the work behind the scenes. This project changed that.”</a:t>
            </a:r>
            <a:r>
              <a:rPr lang="en-US" sz="1600" dirty="0">
                <a:solidFill>
                  <a:srgbClr val="625E59"/>
                </a:solidFill>
              </a:rPr>
              <a:t> These words came from one of the teachers who participated in the </a:t>
            </a:r>
            <a:r>
              <a:rPr lang="en-US" sz="1600" dirty="0" err="1">
                <a:solidFill>
                  <a:srgbClr val="625E59"/>
                </a:solidFill>
              </a:rPr>
              <a:t>Lalmoudaress</a:t>
            </a:r>
            <a:r>
              <a:rPr lang="en-US" sz="1600" dirty="0">
                <a:solidFill>
                  <a:srgbClr val="625E59"/>
                </a:solidFill>
              </a:rPr>
              <a:t> initiative and reflect the reality of many educators working in challenging contexts. </a:t>
            </a:r>
          </a:p>
          <a:p>
            <a:pPr lvl="0">
              <a:spcAft>
                <a:spcPts val="500"/>
              </a:spcAft>
              <a:buClr>
                <a:schemeClr val="dk1"/>
              </a:buClr>
              <a:buSzPts val="1100"/>
            </a:pPr>
            <a:r>
              <a:rPr lang="en-US" sz="1600" dirty="0">
                <a:solidFill>
                  <a:srgbClr val="625E59"/>
                </a:solidFill>
              </a:rPr>
              <a:t>Through </a:t>
            </a:r>
            <a:r>
              <a:rPr lang="en-US" sz="1600" b="1" dirty="0" err="1">
                <a:solidFill>
                  <a:srgbClr val="625E59"/>
                </a:solidFill>
              </a:rPr>
              <a:t>Lalmoudaress</a:t>
            </a:r>
            <a:r>
              <a:rPr lang="en-US" sz="1600" dirty="0">
                <a:solidFill>
                  <a:srgbClr val="625E59"/>
                </a:solidFill>
              </a:rPr>
              <a:t>, LAL sought to recognize and amplify this often unseen work by visiting schools and documenting classroom practices as they naturally unfolded. Funded and supported by the </a:t>
            </a:r>
            <a:r>
              <a:rPr lang="en-US" sz="1600" dirty="0" err="1">
                <a:solidFill>
                  <a:srgbClr val="625E59"/>
                </a:solidFill>
              </a:rPr>
              <a:t>Asfari</a:t>
            </a:r>
            <a:r>
              <a:rPr lang="en-US" sz="1600" dirty="0">
                <a:solidFill>
                  <a:srgbClr val="625E59"/>
                </a:solidFill>
              </a:rPr>
              <a:t> Foundation, and implemented in close partnership with schools that welcomed us into their classrooms, the project focused on highlighting practical, educator-led approaches to teaching. </a:t>
            </a:r>
          </a:p>
          <a:p>
            <a:pPr lvl="0">
              <a:spcAft>
                <a:spcPts val="500"/>
              </a:spcAft>
              <a:buClr>
                <a:schemeClr val="dk1"/>
              </a:buClr>
              <a:buSzPts val="1100"/>
            </a:pPr>
            <a:r>
              <a:rPr lang="en-US" sz="1600" dirty="0">
                <a:solidFill>
                  <a:srgbClr val="625E59"/>
                </a:solidFill>
              </a:rPr>
              <a:t>These stories showcased hands-on chemistry lessons that made abstract concepts concrete, creative labs built from reused materials, the integration of civic values into everyday learning, moments where students took on the role of teacher, and collaborative Arabic activities that strengthened communication. </a:t>
            </a:r>
          </a:p>
          <a:p>
            <a:pPr lvl="0">
              <a:spcAft>
                <a:spcPts val="500"/>
              </a:spcAft>
              <a:buClr>
                <a:schemeClr val="dk1"/>
              </a:buClr>
              <a:buSzPts val="1100"/>
            </a:pPr>
            <a:r>
              <a:rPr lang="en-US" sz="1600" dirty="0">
                <a:solidFill>
                  <a:srgbClr val="625E59"/>
                </a:solidFill>
              </a:rPr>
              <a:t>Together, these practices illustrated how small, thoughtful teaching choices—made every day—can meaningfully shape students’ learning experiences.</a:t>
            </a:r>
          </a:p>
          <a:p>
            <a:pPr lvl="0">
              <a:spcAft>
                <a:spcPts val="500"/>
              </a:spcAft>
              <a:buClr>
                <a:schemeClr val="dk1"/>
              </a:buClr>
              <a:buSzPts val="1100"/>
            </a:pPr>
            <a:r>
              <a:rPr lang="en-US" sz="1600" dirty="0">
                <a:solidFill>
                  <a:srgbClr val="C41C71"/>
                </a:solidFill>
              </a:rPr>
              <a:t>Watch the full videos </a:t>
            </a:r>
            <a:r>
              <a:rPr lang="en-US" sz="1600" u="sng" dirty="0">
                <a:solidFill>
                  <a:srgbClr val="C41C71"/>
                </a:solidFill>
                <a:hlinkClick r:id="rId2">
                  <a:extLst>
                    <a:ext uri="{A12FA001-AC4F-418D-AE19-62706E023703}">
                      <ahyp:hlinkClr xmlns:ahyp="http://schemas.microsoft.com/office/drawing/2018/hyperlinkcolor" val="tx"/>
                    </a:ext>
                  </a:extLst>
                </a:hlinkClick>
              </a:rPr>
              <a:t>here</a:t>
            </a:r>
            <a:r>
              <a:rPr lang="en-US" sz="1600" dirty="0">
                <a:solidFill>
                  <a:srgbClr val="C41C71"/>
                </a:solidFill>
              </a:rPr>
              <a:t>.</a:t>
            </a:r>
          </a:p>
        </p:txBody>
      </p:sp>
      <p:grpSp>
        <p:nvGrpSpPr>
          <p:cNvPr id="4" name="Group 3">
            <a:extLst>
              <a:ext uri="{FF2B5EF4-FFF2-40B4-BE49-F238E27FC236}">
                <a16:creationId xmlns:a16="http://schemas.microsoft.com/office/drawing/2014/main" id="{78CB4C23-2FE7-959E-563F-5D1A18A68F22}"/>
              </a:ext>
            </a:extLst>
          </p:cNvPr>
          <p:cNvGrpSpPr/>
          <p:nvPr/>
        </p:nvGrpSpPr>
        <p:grpSpPr>
          <a:xfrm>
            <a:off x="838200" y="1771117"/>
            <a:ext cx="3400424" cy="696150"/>
            <a:chOff x="0" y="18533"/>
            <a:chExt cx="3996690" cy="696150"/>
          </a:xfrm>
        </p:grpSpPr>
        <p:sp>
          <p:nvSpPr>
            <p:cNvPr id="5" name="Rectangle: Rounded Corners 4">
              <a:extLst>
                <a:ext uri="{FF2B5EF4-FFF2-40B4-BE49-F238E27FC236}">
                  <a16:creationId xmlns:a16="http://schemas.microsoft.com/office/drawing/2014/main" id="{F2BC02F3-68BD-E635-6758-D62B784796D4}"/>
                </a:ext>
              </a:extLst>
            </p:cNvPr>
            <p:cNvSpPr/>
            <p:nvPr/>
          </p:nvSpPr>
          <p:spPr>
            <a:xfrm>
              <a:off x="0" y="18533"/>
              <a:ext cx="3996690" cy="696150"/>
            </a:xfrm>
            <a:prstGeom prst="roundRect">
              <a:avLst/>
            </a:prstGeom>
            <a:solidFill>
              <a:srgbClr val="D9E2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390296BB-3066-746E-E237-3498DBBDF6A3}"/>
                </a:ext>
              </a:extLst>
            </p:cNvPr>
            <p:cNvSpPr txBox="1"/>
            <p:nvPr/>
          </p:nvSpPr>
          <p:spPr>
            <a:xfrm>
              <a:off x="33983" y="52516"/>
              <a:ext cx="3928724" cy="6281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n-US" sz="1600" b="1" dirty="0">
                  <a:solidFill>
                    <a:srgbClr val="547375"/>
                  </a:solidFill>
                </a:rPr>
                <a:t>Number of movies: </a:t>
              </a:r>
              <a:r>
                <a:rPr lang="en-US" sz="1600" dirty="0">
                  <a:solidFill>
                    <a:srgbClr val="625E59"/>
                  </a:solidFill>
                </a:rPr>
                <a:t>6 movies and 6 reels</a:t>
              </a:r>
            </a:p>
          </p:txBody>
        </p:sp>
      </p:grpSp>
      <p:sp>
        <p:nvSpPr>
          <p:cNvPr id="11" name="TextBox 10">
            <a:extLst>
              <a:ext uri="{FF2B5EF4-FFF2-40B4-BE49-F238E27FC236}">
                <a16:creationId xmlns:a16="http://schemas.microsoft.com/office/drawing/2014/main" id="{3A8A64B0-5635-BC85-D180-37A9EC13D504}"/>
              </a:ext>
            </a:extLst>
          </p:cNvPr>
          <p:cNvSpPr txBox="1"/>
          <p:nvPr/>
        </p:nvSpPr>
        <p:spPr>
          <a:xfrm>
            <a:off x="838200" y="2581033"/>
            <a:ext cx="3400425" cy="1191816"/>
          </a:xfrm>
          <a:prstGeom prst="roundRect">
            <a:avLst/>
          </a:prstGeom>
          <a:solidFill>
            <a:srgbClr val="D9E2E3"/>
          </a:solidFill>
        </p:spPr>
        <p:txBody>
          <a:bodyPr wrap="square" rtlCol="0">
            <a:spAutoFit/>
          </a:bodyPr>
          <a:lstStyle/>
          <a:p>
            <a:r>
              <a:rPr lang="en-US" sz="1600" b="1" dirty="0">
                <a:solidFill>
                  <a:srgbClr val="547375"/>
                </a:solidFill>
              </a:rPr>
              <a:t>Supported by </a:t>
            </a:r>
            <a:r>
              <a:rPr lang="en-US" sz="1600" dirty="0" err="1">
                <a:solidFill>
                  <a:srgbClr val="625E59"/>
                </a:solidFill>
              </a:rPr>
              <a:t>Asfari</a:t>
            </a:r>
            <a:r>
              <a:rPr lang="en-US" sz="1600" dirty="0">
                <a:solidFill>
                  <a:srgbClr val="625E59"/>
                </a:solidFill>
              </a:rPr>
              <a:t> Foundation-Influencing and Political Acumen Program with London School of Economics. </a:t>
            </a:r>
          </a:p>
        </p:txBody>
      </p:sp>
      <p:pic>
        <p:nvPicPr>
          <p:cNvPr id="14" name="Picture 13">
            <a:extLst>
              <a:ext uri="{FF2B5EF4-FFF2-40B4-BE49-F238E27FC236}">
                <a16:creationId xmlns:a16="http://schemas.microsoft.com/office/drawing/2014/main" id="{B28D3641-8376-CEAA-D736-5B023FDB4625}"/>
              </a:ext>
            </a:extLst>
          </p:cNvPr>
          <p:cNvPicPr>
            <a:picLocks noChangeAspect="1"/>
          </p:cNvPicPr>
          <p:nvPr/>
        </p:nvPicPr>
        <p:blipFill>
          <a:blip r:embed="rId3">
            <a:extLst>
              <a:ext uri="{28A0092B-C50C-407E-A947-70E740481C1C}">
                <a14:useLocalDpi xmlns:a14="http://schemas.microsoft.com/office/drawing/2010/main" val="0"/>
              </a:ext>
            </a:extLst>
          </a:blip>
          <a:srcRect l="6198" r="2519"/>
          <a:stretch>
            <a:fillRect/>
          </a:stretch>
        </p:blipFill>
        <p:spPr>
          <a:xfrm>
            <a:off x="838200" y="3978411"/>
            <a:ext cx="3400425" cy="2114910"/>
          </a:xfrm>
          <a:prstGeom prst="rect">
            <a:avLst/>
          </a:prstGeom>
        </p:spPr>
      </p:pic>
      <p:pic>
        <p:nvPicPr>
          <p:cNvPr id="15" name="Picture 14">
            <a:extLst>
              <a:ext uri="{FF2B5EF4-FFF2-40B4-BE49-F238E27FC236}">
                <a16:creationId xmlns:a16="http://schemas.microsoft.com/office/drawing/2014/main" id="{1066D9FA-3304-3F20-CFFD-B1241B0B4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197" y="6404728"/>
            <a:ext cx="999826" cy="313168"/>
          </a:xfrm>
          <a:prstGeom prst="rect">
            <a:avLst/>
          </a:prstGeom>
        </p:spPr>
      </p:pic>
      <p:pic>
        <p:nvPicPr>
          <p:cNvPr id="17" name="Picture 16">
            <a:extLst>
              <a:ext uri="{FF2B5EF4-FFF2-40B4-BE49-F238E27FC236}">
                <a16:creationId xmlns:a16="http://schemas.microsoft.com/office/drawing/2014/main" id="{A844BEFD-0AE4-A5F0-3E15-A22E32D8A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4572" y="6384820"/>
            <a:ext cx="1463378" cy="352983"/>
          </a:xfrm>
          <a:prstGeom prst="rect">
            <a:avLst/>
          </a:prstGeom>
        </p:spPr>
      </p:pic>
      <p:pic>
        <p:nvPicPr>
          <p:cNvPr id="8" name="Graphic 7">
            <a:extLst>
              <a:ext uri="{FF2B5EF4-FFF2-40B4-BE49-F238E27FC236}">
                <a16:creationId xmlns:a16="http://schemas.microsoft.com/office/drawing/2014/main" id="{CEA15836-181A-8372-7BC5-E0B931E1FE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9413" y="354195"/>
            <a:ext cx="624469" cy="624469"/>
          </a:xfrm>
          <a:prstGeom prst="rect">
            <a:avLst/>
          </a:prstGeom>
        </p:spPr>
      </p:pic>
    </p:spTree>
    <p:extLst>
      <p:ext uri="{BB962C8B-B14F-4D97-AF65-F5344CB8AC3E}">
        <p14:creationId xmlns:p14="http://schemas.microsoft.com/office/powerpoint/2010/main" val="114383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B9C817-0FCC-592F-8393-40F15B5FCA42}"/>
              </a:ext>
            </a:extLst>
          </p:cNvPr>
          <p:cNvSpPr>
            <a:spLocks noGrp="1"/>
          </p:cNvSpPr>
          <p:nvPr>
            <p:ph type="title"/>
          </p:nvPr>
        </p:nvSpPr>
        <p:spPr/>
        <p:txBody>
          <a:bodyPr/>
          <a:lstStyle/>
          <a:p>
            <a:r>
              <a:rPr lang="en-US" dirty="0" err="1"/>
              <a:t>Tahawor</a:t>
            </a:r>
            <a:endParaRPr lang="en-US" dirty="0"/>
          </a:p>
        </p:txBody>
      </p:sp>
      <p:sp>
        <p:nvSpPr>
          <p:cNvPr id="10" name="TextBox 9">
            <a:extLst>
              <a:ext uri="{FF2B5EF4-FFF2-40B4-BE49-F238E27FC236}">
                <a16:creationId xmlns:a16="http://schemas.microsoft.com/office/drawing/2014/main" id="{4061627C-0D9E-1005-450E-989A087DB22D}"/>
              </a:ext>
            </a:extLst>
          </p:cNvPr>
          <p:cNvSpPr txBox="1"/>
          <p:nvPr/>
        </p:nvSpPr>
        <p:spPr>
          <a:xfrm>
            <a:off x="3643861" y="1476375"/>
            <a:ext cx="8467725" cy="4596130"/>
          </a:xfrm>
          <a:prstGeom prst="rect">
            <a:avLst/>
          </a:prstGeom>
          <a:noFill/>
        </p:spPr>
        <p:txBody>
          <a:bodyPr wrap="square" rtlCol="0">
            <a:spAutoFit/>
          </a:bodyPr>
          <a:lstStyle/>
          <a:p>
            <a:pPr lvl="0">
              <a:spcBef>
                <a:spcPts val="1200"/>
              </a:spcBef>
              <a:spcAft>
                <a:spcPts val="500"/>
              </a:spcAft>
              <a:buClr>
                <a:schemeClr val="dk1"/>
              </a:buClr>
              <a:buSzPts val="1100"/>
            </a:pPr>
            <a:r>
              <a:rPr lang="en-US" sz="1600" b="1" dirty="0" err="1">
                <a:solidFill>
                  <a:srgbClr val="625E59"/>
                </a:solidFill>
              </a:rPr>
              <a:t>Tahawor</a:t>
            </a:r>
            <a:r>
              <a:rPr lang="en-US" sz="1600" dirty="0">
                <a:solidFill>
                  <a:srgbClr val="625E59"/>
                </a:solidFill>
              </a:rPr>
              <a:t> brought together Members of Parliament and their staff in structured roundtable discussions to advance values-driven reform policies. The initiative addressed key national priorities, including public service, justice, freedoms, transparency, human rights, education, and the environment. LAL was in charge of facilitating the discussions around Education.</a:t>
            </a:r>
          </a:p>
          <a:p>
            <a:pPr lvl="0">
              <a:spcBef>
                <a:spcPts val="1200"/>
              </a:spcBef>
              <a:spcAft>
                <a:spcPts val="500"/>
              </a:spcAft>
              <a:buClr>
                <a:schemeClr val="dk1"/>
              </a:buClr>
              <a:buSzPts val="1100"/>
            </a:pPr>
            <a:r>
              <a:rPr lang="en-US" sz="1600" dirty="0">
                <a:solidFill>
                  <a:srgbClr val="625E59"/>
                </a:solidFill>
              </a:rPr>
              <a:t>Through a participatory approach that engaged MPs’ staff, civil society actors, experts, </a:t>
            </a:r>
            <a:r>
              <a:rPr lang="en-US" sz="1600" dirty="0" err="1">
                <a:solidFill>
                  <a:srgbClr val="625E59"/>
                </a:solidFill>
              </a:rPr>
              <a:t>specialised</a:t>
            </a:r>
            <a:r>
              <a:rPr lang="en-US" sz="1600" dirty="0">
                <a:solidFill>
                  <a:srgbClr val="625E59"/>
                </a:solidFill>
              </a:rPr>
              <a:t> NGOs, and research </a:t>
            </a:r>
            <a:r>
              <a:rPr lang="en-US" sz="1600" dirty="0" err="1">
                <a:solidFill>
                  <a:srgbClr val="625E59"/>
                </a:solidFill>
              </a:rPr>
              <a:t>centres</a:t>
            </a:r>
            <a:r>
              <a:rPr lang="en-US" sz="1600" dirty="0">
                <a:solidFill>
                  <a:srgbClr val="625E59"/>
                </a:solidFill>
              </a:rPr>
              <a:t>, </a:t>
            </a:r>
            <a:r>
              <a:rPr lang="en-US" sz="1600" dirty="0" err="1">
                <a:solidFill>
                  <a:srgbClr val="625E59"/>
                </a:solidFill>
              </a:rPr>
              <a:t>Tahawor</a:t>
            </a:r>
            <a:r>
              <a:rPr lang="en-US" sz="1600" dirty="0">
                <a:solidFill>
                  <a:srgbClr val="625E59"/>
                </a:solidFill>
              </a:rPr>
              <a:t> fostered cross-party dialogue and collaborative drafting processes that resulted in 1 law amendment and 2 new laws proposal. </a:t>
            </a:r>
          </a:p>
          <a:p>
            <a:pPr marL="457200" lvl="0" indent="-323850">
              <a:spcBef>
                <a:spcPts val="1200"/>
              </a:spcBef>
              <a:spcAft>
                <a:spcPts val="500"/>
              </a:spcAft>
              <a:buClr>
                <a:srgbClr val="9ECBD0"/>
              </a:buClr>
              <a:buSzPts val="1500"/>
              <a:buChar char="●"/>
            </a:pPr>
            <a:r>
              <a:rPr lang="en-US" sz="1600" b="1" dirty="0">
                <a:solidFill>
                  <a:srgbClr val="625E59"/>
                </a:solidFill>
              </a:rPr>
              <a:t>Amendment to Law 73:</a:t>
            </a:r>
            <a:r>
              <a:rPr lang="en-US" sz="1600" dirty="0">
                <a:solidFill>
                  <a:srgbClr val="625E59"/>
                </a:solidFill>
              </a:rPr>
              <a:t> Prioritize school principal candidates with a master’s in education management, impacting salary and retirement benefits.</a:t>
            </a:r>
          </a:p>
          <a:p>
            <a:pPr marL="457200" lvl="0" indent="-323850">
              <a:spcAft>
                <a:spcPts val="500"/>
              </a:spcAft>
              <a:buClr>
                <a:srgbClr val="9ECBD0"/>
              </a:buClr>
              <a:buSzPts val="1500"/>
              <a:buChar char="●"/>
            </a:pPr>
            <a:r>
              <a:rPr lang="en-US" sz="1600" b="1" dirty="0">
                <a:solidFill>
                  <a:srgbClr val="625E59"/>
                </a:solidFill>
              </a:rPr>
              <a:t>New Law – Teacher Professional Development &amp; Micro-Credits:</a:t>
            </a:r>
            <a:r>
              <a:rPr lang="en-US" sz="1600" dirty="0">
                <a:solidFill>
                  <a:srgbClr val="625E59"/>
                </a:solidFill>
              </a:rPr>
              <a:t> Structured teacher training with automated needs assessment, core and elective topics, and micro-credits recognized as diploma/master’s-level credits.</a:t>
            </a:r>
          </a:p>
          <a:p>
            <a:pPr marL="457200" lvl="0" indent="-323850">
              <a:spcAft>
                <a:spcPts val="500"/>
              </a:spcAft>
              <a:buClr>
                <a:srgbClr val="9ECBD0"/>
              </a:buClr>
              <a:buSzPts val="1500"/>
              <a:buChar char="●"/>
            </a:pPr>
            <a:r>
              <a:rPr lang="en-US" sz="1600" b="1" dirty="0">
                <a:solidFill>
                  <a:srgbClr val="625E59"/>
                </a:solidFill>
              </a:rPr>
              <a:t>New Law – Validation of Acquired Experience (VAE):</a:t>
            </a:r>
            <a:r>
              <a:rPr lang="en-US" sz="1600" dirty="0">
                <a:solidFill>
                  <a:srgbClr val="625E59"/>
                </a:solidFill>
              </a:rPr>
              <a:t> Certification system recognizing experience and micro-credits, mandatory continuous training points, flexible career paths, and monitoring to meet evolving educational needs, including AI integration.</a:t>
            </a:r>
            <a:endParaRPr lang="en-US" dirty="0">
              <a:solidFill>
                <a:srgbClr val="625E59"/>
              </a:solidFill>
            </a:endParaRPr>
          </a:p>
        </p:txBody>
      </p:sp>
      <p:graphicFrame>
        <p:nvGraphicFramePr>
          <p:cNvPr id="12" name="Diagram 11">
            <a:extLst>
              <a:ext uri="{FF2B5EF4-FFF2-40B4-BE49-F238E27FC236}">
                <a16:creationId xmlns:a16="http://schemas.microsoft.com/office/drawing/2014/main" id="{67DF09F0-D793-DC38-77AE-1FB12DE174D8}"/>
              </a:ext>
            </a:extLst>
          </p:cNvPr>
          <p:cNvGraphicFramePr/>
          <p:nvPr>
            <p:extLst>
              <p:ext uri="{D42A27DB-BD31-4B8C-83A1-F6EECF244321}">
                <p14:modId xmlns:p14="http://schemas.microsoft.com/office/powerpoint/2010/main" val="2590540412"/>
              </p:ext>
            </p:extLst>
          </p:nvPr>
        </p:nvGraphicFramePr>
        <p:xfrm>
          <a:off x="904875" y="1476375"/>
          <a:ext cx="2495550" cy="3679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Content Placeholder 4">
            <a:extLst>
              <a:ext uri="{FF2B5EF4-FFF2-40B4-BE49-F238E27FC236}">
                <a16:creationId xmlns:a16="http://schemas.microsoft.com/office/drawing/2014/main" id="{E2E611CB-0895-4357-19CC-646695FC8D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4777" y="6326420"/>
            <a:ext cx="2476500" cy="406931"/>
          </a:xfrm>
          <a:prstGeom prst="rect">
            <a:avLst/>
          </a:prstGeom>
        </p:spPr>
      </p:pic>
      <p:pic>
        <p:nvPicPr>
          <p:cNvPr id="16" name="Picture 15">
            <a:extLst>
              <a:ext uri="{FF2B5EF4-FFF2-40B4-BE49-F238E27FC236}">
                <a16:creationId xmlns:a16="http://schemas.microsoft.com/office/drawing/2014/main" id="{FBACECBA-C6E5-1AFA-43DA-639C0B1BF8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0584" y="6394581"/>
            <a:ext cx="891271" cy="338770"/>
          </a:xfrm>
          <a:prstGeom prst="rect">
            <a:avLst/>
          </a:prstGeom>
        </p:spPr>
      </p:pic>
      <p:pic>
        <p:nvPicPr>
          <p:cNvPr id="17" name="Picture 16">
            <a:extLst>
              <a:ext uri="{FF2B5EF4-FFF2-40B4-BE49-F238E27FC236}">
                <a16:creationId xmlns:a16="http://schemas.microsoft.com/office/drawing/2014/main" id="{ABB46117-9537-1C7B-6F5A-52F0D3CD15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2300" y="6417716"/>
            <a:ext cx="971001" cy="315635"/>
          </a:xfrm>
          <a:prstGeom prst="rect">
            <a:avLst/>
          </a:prstGeom>
        </p:spPr>
      </p:pic>
      <p:pic>
        <p:nvPicPr>
          <p:cNvPr id="8" name="Graphic 7">
            <a:extLst>
              <a:ext uri="{FF2B5EF4-FFF2-40B4-BE49-F238E27FC236}">
                <a16:creationId xmlns:a16="http://schemas.microsoft.com/office/drawing/2014/main" id="{D9A6EA13-2B91-7FF2-0B4C-B5DFCE98CF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13359" y="338998"/>
            <a:ext cx="657356" cy="657356"/>
          </a:xfrm>
          <a:prstGeom prst="rect">
            <a:avLst/>
          </a:prstGeom>
        </p:spPr>
      </p:pic>
    </p:spTree>
    <p:extLst>
      <p:ext uri="{BB962C8B-B14F-4D97-AF65-F5344CB8AC3E}">
        <p14:creationId xmlns:p14="http://schemas.microsoft.com/office/powerpoint/2010/main" val="3889629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6128D-4F2C-8254-8FD2-FA1633E909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F2ACF3-D080-5056-D7CB-DD25CA3B869F}"/>
              </a:ext>
            </a:extLst>
          </p:cNvPr>
          <p:cNvSpPr>
            <a:spLocks noGrp="1"/>
          </p:cNvSpPr>
          <p:nvPr>
            <p:ph type="title"/>
          </p:nvPr>
        </p:nvSpPr>
        <p:spPr/>
        <p:txBody>
          <a:bodyPr/>
          <a:lstStyle/>
          <a:p>
            <a:r>
              <a:rPr lang="en-US" dirty="0" err="1"/>
              <a:t>Tahawor</a:t>
            </a:r>
            <a:endParaRPr lang="en-US" dirty="0"/>
          </a:p>
        </p:txBody>
      </p:sp>
      <p:sp>
        <p:nvSpPr>
          <p:cNvPr id="10" name="TextBox 9">
            <a:extLst>
              <a:ext uri="{FF2B5EF4-FFF2-40B4-BE49-F238E27FC236}">
                <a16:creationId xmlns:a16="http://schemas.microsoft.com/office/drawing/2014/main" id="{EA4A6B17-36F3-233F-9992-16ED98911A4D}"/>
              </a:ext>
            </a:extLst>
          </p:cNvPr>
          <p:cNvSpPr txBox="1"/>
          <p:nvPr/>
        </p:nvSpPr>
        <p:spPr>
          <a:xfrm>
            <a:off x="381000" y="1306084"/>
            <a:ext cx="6886576" cy="2050305"/>
          </a:xfrm>
          <a:prstGeom prst="rect">
            <a:avLst/>
          </a:prstGeom>
          <a:noFill/>
        </p:spPr>
        <p:txBody>
          <a:bodyPr wrap="square" rtlCol="0">
            <a:spAutoFit/>
          </a:bodyPr>
          <a:lstStyle/>
          <a:p>
            <a:pPr marL="457200" lvl="0" indent="-317500">
              <a:lnSpc>
                <a:spcPct val="115000"/>
              </a:lnSpc>
              <a:spcBef>
                <a:spcPts val="1200"/>
              </a:spcBef>
              <a:buClr>
                <a:srgbClr val="9ECBD0"/>
              </a:buClr>
              <a:buSzPts val="1400"/>
              <a:buChar char="●"/>
            </a:pPr>
            <a:r>
              <a:rPr lang="en-US" sz="1600" dirty="0">
                <a:solidFill>
                  <a:srgbClr val="625E59"/>
                </a:solidFill>
              </a:rPr>
              <a:t>The project contributed to strengthening inclusive governance practices and promoting a more constructive political culture in Lebanon.</a:t>
            </a:r>
          </a:p>
          <a:p>
            <a:pPr marL="457200" lvl="0" indent="-323850">
              <a:lnSpc>
                <a:spcPct val="115000"/>
              </a:lnSpc>
              <a:buClr>
                <a:srgbClr val="9ECBD0"/>
              </a:buClr>
              <a:buSzPts val="1500"/>
              <a:buChar char="●"/>
            </a:pPr>
            <a:r>
              <a:rPr lang="en-US" sz="1600" dirty="0">
                <a:solidFill>
                  <a:srgbClr val="625E59"/>
                </a:solidFill>
              </a:rPr>
              <a:t>Impact: Mobilized Lebanese parliamentarians and their support staff to discuss and develop long-term values-based policies, building consensus that supports more genuine, democratic governance and policymaking processes.</a:t>
            </a:r>
            <a:endParaRPr lang="en-US" dirty="0">
              <a:solidFill>
                <a:srgbClr val="625E59"/>
              </a:solidFill>
            </a:endParaRPr>
          </a:p>
        </p:txBody>
      </p:sp>
      <p:pic>
        <p:nvPicPr>
          <p:cNvPr id="2" name="Google Shape;314;g3d004e9e0b7_0_15">
            <a:extLst>
              <a:ext uri="{FF2B5EF4-FFF2-40B4-BE49-F238E27FC236}">
                <a16:creationId xmlns:a16="http://schemas.microsoft.com/office/drawing/2014/main" id="{AD8867C9-B9AF-B7EF-57BD-C8F99826A477}"/>
              </a:ext>
            </a:extLst>
          </p:cNvPr>
          <p:cNvPicPr preferRelativeResize="0"/>
          <p:nvPr/>
        </p:nvPicPr>
        <p:blipFill rotWithShape="1">
          <a:blip r:embed="rId2">
            <a:alphaModFix/>
          </a:blip>
          <a:srcRect l="123" t="21722" r="1370" b="9599"/>
          <a:stretch>
            <a:fillRect/>
          </a:stretch>
        </p:blipFill>
        <p:spPr>
          <a:xfrm>
            <a:off x="7696199" y="1306084"/>
            <a:ext cx="3952875" cy="2066925"/>
          </a:xfrm>
          <a:prstGeom prst="rect">
            <a:avLst/>
          </a:prstGeom>
          <a:noFill/>
          <a:ln>
            <a:noFill/>
          </a:ln>
        </p:spPr>
      </p:pic>
      <p:pic>
        <p:nvPicPr>
          <p:cNvPr id="4" name="Google Shape;315;g3d004e9e0b7_0_15">
            <a:extLst>
              <a:ext uri="{FF2B5EF4-FFF2-40B4-BE49-F238E27FC236}">
                <a16:creationId xmlns:a16="http://schemas.microsoft.com/office/drawing/2014/main" id="{E92B8287-3630-00E9-BA0B-8FF3DFFC3BFF}"/>
              </a:ext>
            </a:extLst>
          </p:cNvPr>
          <p:cNvPicPr preferRelativeResize="0"/>
          <p:nvPr/>
        </p:nvPicPr>
        <p:blipFill>
          <a:blip r:embed="rId3">
            <a:alphaModFix/>
          </a:blip>
          <a:srcRect t="16595" b="11627"/>
          <a:stretch>
            <a:fillRect/>
          </a:stretch>
        </p:blipFill>
        <p:spPr>
          <a:xfrm>
            <a:off x="5475335" y="3583292"/>
            <a:ext cx="6173740" cy="2491444"/>
          </a:xfrm>
          <a:prstGeom prst="rect">
            <a:avLst/>
          </a:prstGeom>
          <a:noFill/>
          <a:ln>
            <a:noFill/>
          </a:ln>
        </p:spPr>
      </p:pic>
      <p:pic>
        <p:nvPicPr>
          <p:cNvPr id="6" name="Google Shape;316;g3d004e9e0b7_0_15" title="IMG-20250906-WA0083.jpg">
            <a:extLst>
              <a:ext uri="{FF2B5EF4-FFF2-40B4-BE49-F238E27FC236}">
                <a16:creationId xmlns:a16="http://schemas.microsoft.com/office/drawing/2014/main" id="{0DBE1868-B37C-2015-CF94-81538CE89032}"/>
              </a:ext>
            </a:extLst>
          </p:cNvPr>
          <p:cNvPicPr preferRelativeResize="0"/>
          <p:nvPr/>
        </p:nvPicPr>
        <p:blipFill rotWithShape="1">
          <a:blip r:embed="rId4">
            <a:alphaModFix/>
          </a:blip>
          <a:srcRect t="29722" r="1096" b="27091"/>
          <a:stretch>
            <a:fillRect/>
          </a:stretch>
        </p:blipFill>
        <p:spPr>
          <a:xfrm>
            <a:off x="933449" y="3583292"/>
            <a:ext cx="4295775" cy="2491444"/>
          </a:xfrm>
          <a:prstGeom prst="rect">
            <a:avLst/>
          </a:prstGeom>
          <a:noFill/>
          <a:ln>
            <a:noFill/>
          </a:ln>
        </p:spPr>
      </p:pic>
      <p:pic>
        <p:nvPicPr>
          <p:cNvPr id="13" name="Content Placeholder 4">
            <a:extLst>
              <a:ext uri="{FF2B5EF4-FFF2-40B4-BE49-F238E27FC236}">
                <a16:creationId xmlns:a16="http://schemas.microsoft.com/office/drawing/2014/main" id="{C610D28E-794A-DB1C-18D8-E26303F47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777" y="6326420"/>
            <a:ext cx="2476500" cy="406931"/>
          </a:xfrm>
          <a:prstGeom prst="rect">
            <a:avLst/>
          </a:prstGeom>
        </p:spPr>
      </p:pic>
      <p:pic>
        <p:nvPicPr>
          <p:cNvPr id="14" name="Picture 13">
            <a:extLst>
              <a:ext uri="{FF2B5EF4-FFF2-40B4-BE49-F238E27FC236}">
                <a16:creationId xmlns:a16="http://schemas.microsoft.com/office/drawing/2014/main" id="{BAA293E9-36BA-3D4D-C348-34DC2DFED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0584" y="6394581"/>
            <a:ext cx="891271" cy="338770"/>
          </a:xfrm>
          <a:prstGeom prst="rect">
            <a:avLst/>
          </a:prstGeom>
        </p:spPr>
      </p:pic>
      <p:pic>
        <p:nvPicPr>
          <p:cNvPr id="15" name="Picture 14">
            <a:extLst>
              <a:ext uri="{FF2B5EF4-FFF2-40B4-BE49-F238E27FC236}">
                <a16:creationId xmlns:a16="http://schemas.microsoft.com/office/drawing/2014/main" id="{AB6F34A4-3591-4DD8-BC77-E7C7C0236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2300" y="6417716"/>
            <a:ext cx="971001" cy="315635"/>
          </a:xfrm>
          <a:prstGeom prst="rect">
            <a:avLst/>
          </a:prstGeom>
        </p:spPr>
      </p:pic>
      <p:pic>
        <p:nvPicPr>
          <p:cNvPr id="5" name="Graphic 4">
            <a:extLst>
              <a:ext uri="{FF2B5EF4-FFF2-40B4-BE49-F238E27FC236}">
                <a16:creationId xmlns:a16="http://schemas.microsoft.com/office/drawing/2014/main" id="{EE9D8DBD-38E0-B18A-F672-885C5CBEC8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3359" y="338998"/>
            <a:ext cx="657356" cy="657356"/>
          </a:xfrm>
          <a:prstGeom prst="rect">
            <a:avLst/>
          </a:prstGeom>
        </p:spPr>
      </p:pic>
    </p:spTree>
    <p:extLst>
      <p:ext uri="{BB962C8B-B14F-4D97-AF65-F5344CB8AC3E}">
        <p14:creationId xmlns:p14="http://schemas.microsoft.com/office/powerpoint/2010/main" val="12944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4CD15-74CA-C3D5-C67D-96EDEDD9956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38ADEC-71DC-3D50-73D2-F58B2E0A97FC}"/>
              </a:ext>
            </a:extLst>
          </p:cNvPr>
          <p:cNvSpPr>
            <a:spLocks noGrp="1"/>
          </p:cNvSpPr>
          <p:nvPr>
            <p:ph idx="1"/>
          </p:nvPr>
        </p:nvSpPr>
        <p:spPr>
          <a:xfrm>
            <a:off x="3790950" y="1248208"/>
            <a:ext cx="5934075" cy="4800167"/>
          </a:xfrm>
        </p:spPr>
        <p:txBody>
          <a:bodyPr>
            <a:noAutofit/>
          </a:bodyPr>
          <a:lstStyle/>
          <a:p>
            <a:pPr marL="0" indent="0">
              <a:lnSpc>
                <a:spcPct val="100000"/>
              </a:lnSpc>
              <a:spcBef>
                <a:spcPts val="0"/>
              </a:spcBef>
              <a:spcAft>
                <a:spcPts val="500"/>
              </a:spcAft>
            </a:pPr>
            <a:r>
              <a:rPr lang="en-US" sz="1600" dirty="0">
                <a:solidFill>
                  <a:srgbClr val="625E59"/>
                </a:solidFill>
              </a:rPr>
              <a:t>This year marked an exciting milestone as we brought the </a:t>
            </a:r>
            <a:r>
              <a:rPr lang="en-US" sz="1600" b="1" dirty="0">
                <a:solidFill>
                  <a:srgbClr val="625E59"/>
                </a:solidFill>
              </a:rPr>
              <a:t>Happiness Curriculum</a:t>
            </a:r>
            <a:r>
              <a:rPr lang="en-US" sz="1600" dirty="0">
                <a:solidFill>
                  <a:srgbClr val="625E59"/>
                </a:solidFill>
              </a:rPr>
              <a:t> to life! Our goal was to create a digital space where students could explore Social and Emotional Learning (SEL) skills like self-awareness, emotional regulation, and a sense of belonging. We focused on building interactive modules on </a:t>
            </a:r>
            <a:r>
              <a:rPr lang="en-US" sz="1600" b="1" dirty="0" err="1">
                <a:solidFill>
                  <a:srgbClr val="625E59"/>
                </a:solidFill>
              </a:rPr>
              <a:t>Tabshoura</a:t>
            </a:r>
            <a:r>
              <a:rPr lang="en-US" sz="1600" dirty="0">
                <a:solidFill>
                  <a:srgbClr val="625E59"/>
                </a:solidFill>
              </a:rPr>
              <a:t>, designing them to be more than just lessons</a:t>
            </a:r>
            <a:r>
              <a:rPr lang="en-US" sz="1600" dirty="0">
                <a:solidFill>
                  <a:srgbClr val="625E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a:t>
            </a:r>
            <a:r>
              <a:rPr lang="en-US" sz="1600" dirty="0">
                <a:solidFill>
                  <a:srgbClr val="625E59"/>
                </a:solidFill>
              </a:rPr>
              <a:t>they are student-centered experiences that make "big" feelings easier to understand and manage.</a:t>
            </a:r>
          </a:p>
          <a:p>
            <a:pPr marL="0" indent="0">
              <a:lnSpc>
                <a:spcPct val="100000"/>
              </a:lnSpc>
              <a:spcBef>
                <a:spcPts val="0"/>
              </a:spcBef>
              <a:spcAft>
                <a:spcPts val="500"/>
              </a:spcAft>
            </a:pPr>
            <a:r>
              <a:rPr lang="en-US" sz="1600" dirty="0">
                <a:solidFill>
                  <a:srgbClr val="625E59"/>
                </a:solidFill>
              </a:rPr>
              <a:t>We put our work into practice at </a:t>
            </a:r>
            <a:r>
              <a:rPr lang="en-US" sz="1600" b="1" dirty="0" err="1">
                <a:solidFill>
                  <a:srgbClr val="625E59"/>
                </a:solidFill>
              </a:rPr>
              <a:t>Makassed</a:t>
            </a:r>
            <a:r>
              <a:rPr lang="en-US" sz="1600" b="1" dirty="0">
                <a:solidFill>
                  <a:srgbClr val="625E59"/>
                </a:solidFill>
              </a:rPr>
              <a:t> Ali Ben Abi Taleb School</a:t>
            </a:r>
            <a:r>
              <a:rPr lang="en-US" sz="1600" dirty="0">
                <a:solidFill>
                  <a:srgbClr val="625E59"/>
                </a:solidFill>
              </a:rPr>
              <a:t>, advocating for an SDL approach in implementation. It was incredible to see the content in action; teachers embraced these new SEL tools with genuine enthusiasm, and students jumped into the activities with curiosity and energy. While we are still waiting for formal data, the initial response from both educators and learners has been wonderfully positive. This pilot has shown us that our tools are ready for the classroom, giving us a clear and hopeful roadmap to </a:t>
            </a:r>
            <a:r>
              <a:rPr lang="en-US" sz="1600" b="1" dirty="0">
                <a:solidFill>
                  <a:srgbClr val="625E59"/>
                </a:solidFill>
              </a:rPr>
              <a:t>develop the rest of the curriculum material</a:t>
            </a:r>
            <a:r>
              <a:rPr lang="en-US" sz="1600" dirty="0">
                <a:solidFill>
                  <a:srgbClr val="625E59"/>
                </a:solidFill>
              </a:rPr>
              <a:t> and bring these essential wellbeing tools to even more schools in the year ahead.</a:t>
            </a:r>
          </a:p>
          <a:p>
            <a:pPr marL="0" indent="0">
              <a:lnSpc>
                <a:spcPct val="100000"/>
              </a:lnSpc>
              <a:spcBef>
                <a:spcPts val="0"/>
              </a:spcBef>
              <a:spcAft>
                <a:spcPts val="500"/>
              </a:spcAft>
            </a:pPr>
            <a:endParaRPr lang="en-US" sz="1600" dirty="0">
              <a:solidFill>
                <a:srgbClr val="625E59"/>
              </a:solidFill>
            </a:endParaRPr>
          </a:p>
          <a:p>
            <a:pPr marL="0" indent="0">
              <a:lnSpc>
                <a:spcPct val="100000"/>
              </a:lnSpc>
              <a:spcBef>
                <a:spcPts val="0"/>
              </a:spcBef>
              <a:spcAft>
                <a:spcPts val="500"/>
              </a:spcAft>
            </a:pPr>
            <a:endParaRPr lang="en-US" sz="1600" dirty="0">
              <a:solidFill>
                <a:srgbClr val="625E59"/>
              </a:solidFill>
            </a:endParaRPr>
          </a:p>
        </p:txBody>
      </p:sp>
      <p:sp>
        <p:nvSpPr>
          <p:cNvPr id="3" name="Title 2">
            <a:extLst>
              <a:ext uri="{FF2B5EF4-FFF2-40B4-BE49-F238E27FC236}">
                <a16:creationId xmlns:a16="http://schemas.microsoft.com/office/drawing/2014/main" id="{AF88921C-686B-7466-C56E-97B21CE909BE}"/>
              </a:ext>
            </a:extLst>
          </p:cNvPr>
          <p:cNvSpPr>
            <a:spLocks noGrp="1"/>
          </p:cNvSpPr>
          <p:nvPr>
            <p:ph type="title"/>
          </p:nvPr>
        </p:nvSpPr>
        <p:spPr/>
        <p:txBody>
          <a:bodyPr/>
          <a:lstStyle/>
          <a:p>
            <a:r>
              <a:rPr lang="en-US" dirty="0">
                <a:ea typeface="Arial"/>
                <a:cs typeface="Arial"/>
                <a:sym typeface="Arial"/>
              </a:rPr>
              <a:t>Happiness Curriculum Pilot</a:t>
            </a:r>
            <a:endParaRPr lang="en-US" dirty="0"/>
          </a:p>
        </p:txBody>
      </p:sp>
      <p:graphicFrame>
        <p:nvGraphicFramePr>
          <p:cNvPr id="5" name="Diagram 4">
            <a:extLst>
              <a:ext uri="{FF2B5EF4-FFF2-40B4-BE49-F238E27FC236}">
                <a16:creationId xmlns:a16="http://schemas.microsoft.com/office/drawing/2014/main" id="{BE384BCB-8BC5-BFDE-F124-0084148BF1A7}"/>
              </a:ext>
            </a:extLst>
          </p:cNvPr>
          <p:cNvGraphicFramePr/>
          <p:nvPr>
            <p:extLst>
              <p:ext uri="{D42A27DB-BD31-4B8C-83A1-F6EECF244321}">
                <p14:modId xmlns:p14="http://schemas.microsoft.com/office/powerpoint/2010/main" val="2339389160"/>
              </p:ext>
            </p:extLst>
          </p:nvPr>
        </p:nvGraphicFramePr>
        <p:xfrm>
          <a:off x="904875" y="1248208"/>
          <a:ext cx="2752725" cy="2923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A4FCBB5-B083-5516-4809-3C25BE492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1543" y="3290058"/>
            <a:ext cx="1908981" cy="2545308"/>
          </a:xfrm>
          <a:prstGeom prst="rect">
            <a:avLst/>
          </a:prstGeom>
        </p:spPr>
      </p:pic>
      <p:pic>
        <p:nvPicPr>
          <p:cNvPr id="8" name="Google Shape;324;p13" title="2.jpg">
            <a:extLst>
              <a:ext uri="{FF2B5EF4-FFF2-40B4-BE49-F238E27FC236}">
                <a16:creationId xmlns:a16="http://schemas.microsoft.com/office/drawing/2014/main" id="{DB555F66-5BFB-5983-E12D-1A837F351B0B}"/>
              </a:ext>
            </a:extLst>
          </p:cNvPr>
          <p:cNvPicPr preferRelativeResize="0"/>
          <p:nvPr/>
        </p:nvPicPr>
        <p:blipFill>
          <a:blip r:embed="rId8">
            <a:alphaModFix/>
          </a:blip>
          <a:srcRect r="20599"/>
          <a:stretch>
            <a:fillRect/>
          </a:stretch>
        </p:blipFill>
        <p:spPr>
          <a:xfrm>
            <a:off x="9867899" y="1248208"/>
            <a:ext cx="1952625" cy="1844390"/>
          </a:xfrm>
          <a:prstGeom prst="rect">
            <a:avLst/>
          </a:prstGeom>
          <a:noFill/>
          <a:ln>
            <a:noFill/>
          </a:ln>
        </p:spPr>
      </p:pic>
      <p:pic>
        <p:nvPicPr>
          <p:cNvPr id="4" name="Picture 3">
            <a:extLst>
              <a:ext uri="{FF2B5EF4-FFF2-40B4-BE49-F238E27FC236}">
                <a16:creationId xmlns:a16="http://schemas.microsoft.com/office/drawing/2014/main" id="{5A95B998-CDB3-C484-9364-42693DCA5C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6033" y="6373717"/>
            <a:ext cx="930651" cy="375190"/>
          </a:xfrm>
          <a:prstGeom prst="rect">
            <a:avLst/>
          </a:prstGeom>
        </p:spPr>
      </p:pic>
      <p:pic>
        <p:nvPicPr>
          <p:cNvPr id="11" name="Graphic 10">
            <a:extLst>
              <a:ext uri="{FF2B5EF4-FFF2-40B4-BE49-F238E27FC236}">
                <a16:creationId xmlns:a16="http://schemas.microsoft.com/office/drawing/2014/main" id="{EF4369B6-5C9D-8E79-89F4-44C2ABAE82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05612" y="350565"/>
            <a:ext cx="628650" cy="628650"/>
          </a:xfrm>
          <a:prstGeom prst="rect">
            <a:avLst/>
          </a:prstGeom>
        </p:spPr>
      </p:pic>
    </p:spTree>
    <p:extLst>
      <p:ext uri="{BB962C8B-B14F-4D97-AF65-F5344CB8AC3E}">
        <p14:creationId xmlns:p14="http://schemas.microsoft.com/office/powerpoint/2010/main" val="139875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7E7A36-4C21-CD7E-1A0B-D2E4F9BB3311}"/>
              </a:ext>
            </a:extLst>
          </p:cNvPr>
          <p:cNvSpPr>
            <a:spLocks noGrp="1"/>
          </p:cNvSpPr>
          <p:nvPr>
            <p:ph idx="1"/>
          </p:nvPr>
        </p:nvSpPr>
        <p:spPr>
          <a:xfrm>
            <a:off x="838200" y="1248209"/>
            <a:ext cx="10515600" cy="1421462"/>
          </a:xfrm>
        </p:spPr>
        <p:txBody>
          <a:bodyPr>
            <a:noAutofit/>
          </a:bodyPr>
          <a:lstStyle/>
          <a:p>
            <a:pPr marL="0" lvl="0" indent="0" algn="just">
              <a:lnSpc>
                <a:spcPct val="100000"/>
              </a:lnSpc>
              <a:spcBef>
                <a:spcPts val="0"/>
              </a:spcBef>
              <a:spcAft>
                <a:spcPts val="600"/>
              </a:spcAft>
            </a:pPr>
            <a:r>
              <a:rPr lang="en-US" sz="1600" dirty="0">
                <a:solidFill>
                  <a:srgbClr val="625E59"/>
                </a:solidFill>
              </a:rPr>
              <a:t>Lebanese Alternative Learning (LAL) collaborated with the CRDP to validate its Math and Science content for middle school and successfully integrate it into </a:t>
            </a:r>
            <a:r>
              <a:rPr lang="en-US" sz="1600" dirty="0" err="1">
                <a:solidFill>
                  <a:srgbClr val="625E59"/>
                </a:solidFill>
              </a:rPr>
              <a:t>Madrasati</a:t>
            </a:r>
            <a:r>
              <a:rPr lang="en-US" sz="1600" dirty="0">
                <a:solidFill>
                  <a:srgbClr val="625E59"/>
                </a:solidFill>
              </a:rPr>
              <a:t>, UNICEF’s national platform for learning continuity. </a:t>
            </a:r>
          </a:p>
          <a:p>
            <a:pPr marL="0" lvl="0" indent="0" algn="just">
              <a:lnSpc>
                <a:spcPct val="100000"/>
              </a:lnSpc>
              <a:spcBef>
                <a:spcPts val="0"/>
              </a:spcBef>
              <a:spcAft>
                <a:spcPts val="600"/>
              </a:spcAft>
            </a:pPr>
            <a:r>
              <a:rPr lang="en-US" sz="1600" dirty="0">
                <a:solidFill>
                  <a:srgbClr val="625E59"/>
                </a:solidFill>
              </a:rPr>
              <a:t>This integration ensures that high-quality, curriculum-aligned digital resources are widely accessible, supporting students across the country and contributing to national education recovery efforts.</a:t>
            </a:r>
            <a:endParaRPr lang="en-US" sz="1200" dirty="0">
              <a:solidFill>
                <a:srgbClr val="625E59"/>
              </a:solidFill>
            </a:endParaRPr>
          </a:p>
        </p:txBody>
      </p:sp>
      <p:sp>
        <p:nvSpPr>
          <p:cNvPr id="3" name="Title 2">
            <a:extLst>
              <a:ext uri="{FF2B5EF4-FFF2-40B4-BE49-F238E27FC236}">
                <a16:creationId xmlns:a16="http://schemas.microsoft.com/office/drawing/2014/main" id="{41594F56-FB60-0942-0166-5E8FEA917BF1}"/>
              </a:ext>
            </a:extLst>
          </p:cNvPr>
          <p:cNvSpPr>
            <a:spLocks noGrp="1"/>
          </p:cNvSpPr>
          <p:nvPr>
            <p:ph type="title"/>
          </p:nvPr>
        </p:nvSpPr>
        <p:spPr/>
        <p:txBody>
          <a:bodyPr/>
          <a:lstStyle/>
          <a:p>
            <a:r>
              <a:rPr lang="en-US" dirty="0"/>
              <a:t>Integration on </a:t>
            </a:r>
            <a:r>
              <a:rPr lang="en-US" dirty="0" err="1"/>
              <a:t>Madristi</a:t>
            </a:r>
            <a:r>
              <a:rPr lang="en-US" dirty="0"/>
              <a:t> </a:t>
            </a:r>
          </a:p>
        </p:txBody>
      </p:sp>
      <p:pic>
        <p:nvPicPr>
          <p:cNvPr id="4" name="Google Shape;333;p14" title="image.png">
            <a:extLst>
              <a:ext uri="{FF2B5EF4-FFF2-40B4-BE49-F238E27FC236}">
                <a16:creationId xmlns:a16="http://schemas.microsoft.com/office/drawing/2014/main" id="{C2E100D5-2B1D-2951-8E15-F3AFAC7D1AC0}"/>
              </a:ext>
            </a:extLst>
          </p:cNvPr>
          <p:cNvPicPr preferRelativeResize="0"/>
          <p:nvPr/>
        </p:nvPicPr>
        <p:blipFill>
          <a:blip r:embed="rId2">
            <a:alphaModFix/>
          </a:blip>
          <a:stretch>
            <a:fillRect/>
          </a:stretch>
        </p:blipFill>
        <p:spPr>
          <a:xfrm>
            <a:off x="1305272" y="2758291"/>
            <a:ext cx="4406018" cy="3103194"/>
          </a:xfrm>
          <a:prstGeom prst="rect">
            <a:avLst/>
          </a:prstGeom>
          <a:noFill/>
          <a:ln>
            <a:noFill/>
          </a:ln>
        </p:spPr>
      </p:pic>
      <p:pic>
        <p:nvPicPr>
          <p:cNvPr id="5" name="Google Shape;334;p14" title="image copie.png">
            <a:extLst>
              <a:ext uri="{FF2B5EF4-FFF2-40B4-BE49-F238E27FC236}">
                <a16:creationId xmlns:a16="http://schemas.microsoft.com/office/drawing/2014/main" id="{4992A074-9FD5-1795-2D65-BFB91C7C237B}"/>
              </a:ext>
            </a:extLst>
          </p:cNvPr>
          <p:cNvPicPr preferRelativeResize="0"/>
          <p:nvPr/>
        </p:nvPicPr>
        <p:blipFill>
          <a:blip r:embed="rId3">
            <a:alphaModFix/>
          </a:blip>
          <a:stretch>
            <a:fillRect/>
          </a:stretch>
        </p:blipFill>
        <p:spPr>
          <a:xfrm>
            <a:off x="6096000" y="2772237"/>
            <a:ext cx="4640372" cy="3103191"/>
          </a:xfrm>
          <a:prstGeom prst="rect">
            <a:avLst/>
          </a:prstGeom>
          <a:noFill/>
          <a:ln>
            <a:noFill/>
          </a:ln>
        </p:spPr>
      </p:pic>
      <p:pic>
        <p:nvPicPr>
          <p:cNvPr id="6" name="Picture 5">
            <a:extLst>
              <a:ext uri="{FF2B5EF4-FFF2-40B4-BE49-F238E27FC236}">
                <a16:creationId xmlns:a16="http://schemas.microsoft.com/office/drawing/2014/main" id="{A7F0CEF2-9A83-F01B-69D4-F7AF11803EDE}"/>
              </a:ext>
            </a:extLst>
          </p:cNvPr>
          <p:cNvPicPr>
            <a:picLocks noChangeAspect="1"/>
          </p:cNvPicPr>
          <p:nvPr/>
        </p:nvPicPr>
        <p:blipFill>
          <a:blip r:embed="rId4"/>
          <a:stretch>
            <a:fillRect/>
          </a:stretch>
        </p:blipFill>
        <p:spPr>
          <a:xfrm>
            <a:off x="10894326" y="6266305"/>
            <a:ext cx="591695" cy="591695"/>
          </a:xfrm>
          <a:prstGeom prst="rect">
            <a:avLst/>
          </a:prstGeom>
        </p:spPr>
      </p:pic>
      <p:pic>
        <p:nvPicPr>
          <p:cNvPr id="8" name="Graphic 7">
            <a:extLst>
              <a:ext uri="{FF2B5EF4-FFF2-40B4-BE49-F238E27FC236}">
                <a16:creationId xmlns:a16="http://schemas.microsoft.com/office/drawing/2014/main" id="{31E3F42C-2D7F-363B-26D2-B2AA15B8E5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54135" y="346257"/>
            <a:ext cx="636315" cy="636315"/>
          </a:xfrm>
          <a:prstGeom prst="rect">
            <a:avLst/>
          </a:prstGeom>
        </p:spPr>
      </p:pic>
      <p:pic>
        <p:nvPicPr>
          <p:cNvPr id="12" name="Picture 11">
            <a:extLst>
              <a:ext uri="{FF2B5EF4-FFF2-40B4-BE49-F238E27FC236}">
                <a16:creationId xmlns:a16="http://schemas.microsoft.com/office/drawing/2014/main" id="{65CB126A-804C-18F4-E928-EC9FAF210AAE}"/>
              </a:ext>
            </a:extLst>
          </p:cNvPr>
          <p:cNvPicPr>
            <a:picLocks noChangeAspect="1"/>
          </p:cNvPicPr>
          <p:nvPr/>
        </p:nvPicPr>
        <p:blipFill>
          <a:blip r:embed="rId7">
            <a:extLst>
              <a:ext uri="{28A0092B-C50C-407E-A947-70E740481C1C}">
                <a14:useLocalDpi xmlns:a14="http://schemas.microsoft.com/office/drawing/2010/main" val="0"/>
              </a:ext>
            </a:extLst>
          </a:blip>
          <a:srcRect t="26111" b="27778"/>
          <a:stretch>
            <a:fillRect/>
          </a:stretch>
        </p:blipFill>
        <p:spPr>
          <a:xfrm>
            <a:off x="9707672" y="6427902"/>
            <a:ext cx="1028700" cy="266819"/>
          </a:xfrm>
          <a:prstGeom prst="rect">
            <a:avLst/>
          </a:prstGeom>
        </p:spPr>
      </p:pic>
    </p:spTree>
    <p:extLst>
      <p:ext uri="{BB962C8B-B14F-4D97-AF65-F5344CB8AC3E}">
        <p14:creationId xmlns:p14="http://schemas.microsoft.com/office/powerpoint/2010/main" val="8021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43DA3802-ADB1-57E5-EB65-7F10A5B6CCD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43696B-53DE-2BDC-3B17-96DB4EB7A7CD}"/>
              </a:ext>
            </a:extLst>
          </p:cNvPr>
          <p:cNvSpPr/>
          <p:nvPr/>
        </p:nvSpPr>
        <p:spPr>
          <a:xfrm>
            <a:off x="0" y="0"/>
            <a:ext cx="3124200" cy="6235700"/>
          </a:xfrm>
          <a:prstGeom prst="rect">
            <a:avLst/>
          </a:prstGeom>
          <a:solidFill>
            <a:srgbClr val="E0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88;p2">
            <a:extLst>
              <a:ext uri="{FF2B5EF4-FFF2-40B4-BE49-F238E27FC236}">
                <a16:creationId xmlns:a16="http://schemas.microsoft.com/office/drawing/2014/main" id="{91EFF6C0-513A-9EC4-1327-74526EC39336}"/>
              </a:ext>
            </a:extLst>
          </p:cNvPr>
          <p:cNvPicPr preferRelativeResize="0"/>
          <p:nvPr/>
        </p:nvPicPr>
        <p:blipFill>
          <a:blip r:embed="rId3">
            <a:alphaModFix/>
          </a:blip>
          <a:stretch>
            <a:fillRect/>
          </a:stretch>
        </p:blipFill>
        <p:spPr>
          <a:xfrm>
            <a:off x="886274" y="1206940"/>
            <a:ext cx="1475851" cy="1417974"/>
          </a:xfrm>
          <a:prstGeom prst="rect">
            <a:avLst/>
          </a:prstGeom>
          <a:noFill/>
          <a:ln>
            <a:noFill/>
          </a:ln>
        </p:spPr>
      </p:pic>
      <p:sp>
        <p:nvSpPr>
          <p:cNvPr id="5" name="Google Shape;189;p2">
            <a:extLst>
              <a:ext uri="{FF2B5EF4-FFF2-40B4-BE49-F238E27FC236}">
                <a16:creationId xmlns:a16="http://schemas.microsoft.com/office/drawing/2014/main" id="{78F3AB91-D74A-08D1-D68F-65868C6AFD7F}"/>
              </a:ext>
            </a:extLst>
          </p:cNvPr>
          <p:cNvSpPr txBox="1"/>
          <p:nvPr/>
        </p:nvSpPr>
        <p:spPr>
          <a:xfrm>
            <a:off x="124200" y="2624914"/>
            <a:ext cx="3000000"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b="1" dirty="0">
                <a:solidFill>
                  <a:srgbClr val="C41C71"/>
                </a:solidFill>
                <a:latin typeface="Arial" panose="020B0604020202020204" pitchFamily="34" charset="0"/>
                <a:cs typeface="Arial" panose="020B0604020202020204" pitchFamily="34" charset="0"/>
              </a:rPr>
              <a:t>Nayla Fahed</a:t>
            </a:r>
          </a:p>
          <a:p>
            <a:pPr marL="0" lvl="0" indent="0" algn="ctr" rtl="0">
              <a:lnSpc>
                <a:spcPct val="115000"/>
              </a:lnSpc>
              <a:spcBef>
                <a:spcPts val="0"/>
              </a:spcBef>
              <a:spcAft>
                <a:spcPts val="0"/>
              </a:spcAft>
              <a:buNone/>
            </a:pPr>
            <a:r>
              <a:rPr lang="en-US" sz="1400" dirty="0">
                <a:solidFill>
                  <a:srgbClr val="625E59"/>
                </a:solidFill>
                <a:latin typeface="Arial" panose="020B0604020202020204" pitchFamily="34" charset="0"/>
                <a:cs typeface="Arial" panose="020B0604020202020204" pitchFamily="34" charset="0"/>
              </a:rPr>
              <a:t>Co-founder &amp; Executive Director</a:t>
            </a:r>
          </a:p>
        </p:txBody>
      </p:sp>
      <p:sp>
        <p:nvSpPr>
          <p:cNvPr id="7" name="Google Shape;186;p2">
            <a:extLst>
              <a:ext uri="{FF2B5EF4-FFF2-40B4-BE49-F238E27FC236}">
                <a16:creationId xmlns:a16="http://schemas.microsoft.com/office/drawing/2014/main" id="{977852C5-5DE0-7AB5-41BF-3B93F14EEA73}"/>
              </a:ext>
            </a:extLst>
          </p:cNvPr>
          <p:cNvSpPr txBox="1"/>
          <p:nvPr/>
        </p:nvSpPr>
        <p:spPr>
          <a:xfrm>
            <a:off x="190892" y="344026"/>
            <a:ext cx="2866614" cy="1151044"/>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3200" b="1" dirty="0">
                <a:solidFill>
                  <a:srgbClr val="C41C71"/>
                </a:solidFill>
              </a:rPr>
              <a:t>EDITORI-LAL</a:t>
            </a:r>
            <a:endParaRPr sz="3200" b="1" dirty="0">
              <a:solidFill>
                <a:srgbClr val="C41C71"/>
              </a:solidFill>
            </a:endParaRPr>
          </a:p>
          <a:p>
            <a:pPr marL="0" marR="0" lvl="0" indent="0" algn="ctr" rtl="0">
              <a:spcBef>
                <a:spcPts val="0"/>
              </a:spcBef>
              <a:spcAft>
                <a:spcPts val="0"/>
              </a:spcAft>
              <a:buNone/>
            </a:pPr>
            <a:endParaRPr sz="3200" b="1" dirty="0">
              <a:solidFill>
                <a:schemeClr val="dk1"/>
              </a:solidFill>
            </a:endParaRPr>
          </a:p>
        </p:txBody>
      </p:sp>
      <p:sp>
        <p:nvSpPr>
          <p:cNvPr id="8" name="Google Shape;187;p2">
            <a:extLst>
              <a:ext uri="{FF2B5EF4-FFF2-40B4-BE49-F238E27FC236}">
                <a16:creationId xmlns:a16="http://schemas.microsoft.com/office/drawing/2014/main" id="{BA171F55-261D-8BD0-6815-B72F9F997EB3}"/>
              </a:ext>
            </a:extLst>
          </p:cNvPr>
          <p:cNvSpPr txBox="1"/>
          <p:nvPr/>
        </p:nvSpPr>
        <p:spPr>
          <a:xfrm>
            <a:off x="3449925" y="324413"/>
            <a:ext cx="8526175" cy="646300"/>
          </a:xfrm>
          <a:prstGeom prst="rect">
            <a:avLst/>
          </a:prstGeom>
          <a:noFill/>
          <a:ln>
            <a:noFill/>
          </a:ln>
        </p:spPr>
        <p:txBody>
          <a:bodyPr spcFirstLastPara="1" wrap="square" lIns="91425" tIns="91425" rIns="91425" bIns="91425" anchor="t" anchorCtr="0">
            <a:spAutoFit/>
          </a:bodyPr>
          <a:lstStyle/>
          <a:p>
            <a:pPr marR="381000" lvl="0" indent="0" algn="l" rtl="0">
              <a:buClr>
                <a:schemeClr val="dk1"/>
              </a:buClr>
              <a:buSzPts val="1100"/>
              <a:buFont typeface="Arial"/>
              <a:buNone/>
            </a:pPr>
            <a:r>
              <a:rPr lang="en-US" sz="1500" b="1" dirty="0">
                <a:solidFill>
                  <a:srgbClr val="C41C71"/>
                </a:solidFill>
                <a:latin typeface="Arial" panose="020B0604020202020204" pitchFamily="34" charset="0"/>
                <a:cs typeface="Arial" panose="020B0604020202020204" pitchFamily="34" charset="0"/>
              </a:rPr>
              <a:t>“It is not the strongest of the species that survives, nor the most intelligent, but the one most responsive to change.” Charles Darwin</a:t>
            </a:r>
            <a:endParaRPr sz="1500" b="1" dirty="0">
              <a:solidFill>
                <a:srgbClr val="C41C71"/>
              </a:solidFill>
              <a:latin typeface="Arial" panose="020B0604020202020204" pitchFamily="34" charset="0"/>
              <a:cs typeface="Arial" panose="020B0604020202020204" pitchFamily="34" charset="0"/>
            </a:endParaRPr>
          </a:p>
        </p:txBody>
      </p:sp>
      <p:sp>
        <p:nvSpPr>
          <p:cNvPr id="9" name="Google Shape;185;p2">
            <a:extLst>
              <a:ext uri="{FF2B5EF4-FFF2-40B4-BE49-F238E27FC236}">
                <a16:creationId xmlns:a16="http://schemas.microsoft.com/office/drawing/2014/main" id="{0E3C7B63-89DB-C447-819B-3011A20B3B85}"/>
              </a:ext>
            </a:extLst>
          </p:cNvPr>
          <p:cNvSpPr txBox="1"/>
          <p:nvPr/>
        </p:nvSpPr>
        <p:spPr>
          <a:xfrm>
            <a:off x="3449924" y="1054540"/>
            <a:ext cx="8617875" cy="5570715"/>
          </a:xfrm>
          <a:prstGeom prst="rect">
            <a:avLst/>
          </a:prstGeom>
          <a:noFill/>
          <a:ln>
            <a:noFill/>
          </a:ln>
        </p:spPr>
        <p:txBody>
          <a:bodyPr spcFirstLastPara="1" wrap="square" lIns="91425" tIns="45700" rIns="91425" bIns="45700" anchor="t" anchorCtr="0">
            <a:spAutoFit/>
          </a:bodyPr>
          <a:lstStyle/>
          <a:p>
            <a:pPr marL="0" marR="381000" lvl="0" indent="0" algn="just" rtl="0">
              <a:spcAft>
                <a:spcPts val="0"/>
              </a:spcAft>
              <a:buSzPts val="1100"/>
              <a:buNone/>
            </a:pPr>
            <a:r>
              <a:rPr lang="en-US" sz="1500" dirty="0">
                <a:solidFill>
                  <a:srgbClr val="625E59"/>
                </a:solidFill>
                <a:latin typeface="Arial" panose="020B0604020202020204" pitchFamily="34" charset="0"/>
                <a:cs typeface="Arial" panose="020B0604020202020204" pitchFamily="34" charset="0"/>
              </a:rPr>
              <a:t>This year, we learned another important lesson from our presence on the ground. The field taught us adaptability. While strong pedagogical theories guide our work, the real challenge lies in understanding whether the context is ready to apply them as designed. True transformation happens when teachers are not asked to fit predefined models, but are engaged as partners, guiding us through constraints, realities, and opportunities on the ground.</a:t>
            </a:r>
          </a:p>
          <a:p>
            <a:pPr marL="0" marR="381000" lvl="0" indent="0" algn="just" rtl="0">
              <a:spcBef>
                <a:spcPts val="600"/>
              </a:spcBef>
              <a:spcAft>
                <a:spcPts val="0"/>
              </a:spcAft>
              <a:buSzPts val="1100"/>
              <a:buNone/>
            </a:pPr>
            <a:r>
              <a:rPr lang="en-US" sz="1500" dirty="0">
                <a:solidFill>
                  <a:srgbClr val="625E59"/>
                </a:solidFill>
                <a:latin typeface="Arial" panose="020B0604020202020204" pitchFamily="34" charset="0"/>
                <a:ea typeface="Arial"/>
                <a:cs typeface="Arial" panose="020B0604020202020204" pitchFamily="34" charset="0"/>
                <a:sym typeface="Arial"/>
              </a:rPr>
              <a:t>This year also reinforced the importance of collaboration, co-creation, and shared leadership. We learned that meaningful and sustainable change rarely comes from working alone, but from building ecosystems where listening, learning, and adapting together become central to the process.</a:t>
            </a:r>
          </a:p>
          <a:p>
            <a:pPr marR="381000" algn="just">
              <a:spcBef>
                <a:spcPts val="600"/>
              </a:spcBef>
              <a:buSzPts val="1100"/>
            </a:pPr>
            <a:r>
              <a:rPr lang="en-US" sz="1500" dirty="0">
                <a:solidFill>
                  <a:srgbClr val="625E59"/>
                </a:solidFill>
                <a:latin typeface="Arial" panose="020B0604020202020204" pitchFamily="34" charset="0"/>
                <a:cs typeface="Arial" panose="020B0604020202020204" pitchFamily="34" charset="0"/>
              </a:rPr>
              <a:t>If this year brought its share of challenges, it also brought moments of deep purpose and collective strength. Above all, I would like to pay tribute to the exceptional LAL team. They were present in the field, working alongside teachers and students across the country while continuing to develop high-quality </a:t>
            </a:r>
            <a:r>
              <a:rPr lang="en-US" sz="1600" dirty="0">
                <a:solidFill>
                  <a:srgbClr val="625E59"/>
                </a:solidFill>
              </a:rPr>
              <a:t>content on our flagship platforms, “</a:t>
            </a:r>
            <a:r>
              <a:rPr lang="en-US" sz="1600" dirty="0" err="1">
                <a:solidFill>
                  <a:srgbClr val="625E59"/>
                </a:solidFill>
              </a:rPr>
              <a:t>Tabshoura</a:t>
            </a:r>
            <a:r>
              <a:rPr lang="en-US" sz="1600" dirty="0">
                <a:solidFill>
                  <a:srgbClr val="625E59"/>
                </a:solidFill>
              </a:rPr>
              <a:t>”, and “</a:t>
            </a:r>
            <a:r>
              <a:rPr lang="en-US" sz="1600" dirty="0" err="1">
                <a:solidFill>
                  <a:srgbClr val="625E59"/>
                </a:solidFill>
              </a:rPr>
              <a:t>Lalmoudaress</a:t>
            </a:r>
            <a:r>
              <a:rPr lang="en-US" sz="1600" dirty="0">
                <a:solidFill>
                  <a:srgbClr val="625E59"/>
                </a:solidFill>
              </a:rPr>
              <a:t>” and innovative solutions to teach and learn.</a:t>
            </a:r>
          </a:p>
          <a:p>
            <a:pPr marR="381000" algn="just">
              <a:spcBef>
                <a:spcPts val="600"/>
              </a:spcBef>
              <a:buSzPts val="1100"/>
            </a:pPr>
            <a:r>
              <a:rPr lang="en-US" sz="1500" dirty="0">
                <a:solidFill>
                  <a:srgbClr val="625E59"/>
                </a:solidFill>
                <a:latin typeface="Arial" panose="020B0604020202020204" pitchFamily="34" charset="0"/>
                <a:cs typeface="Arial" panose="020B0604020202020204" pitchFamily="34" charset="0"/>
              </a:rPr>
              <a:t>More importantly, they demonstrated humility and courage: the courage to listen, to question, and to adjust. They embraced the understanding that there is no perfect solution, only solutions that are realistic, relevant, and genuinely embraced by the communities we serve.</a:t>
            </a:r>
          </a:p>
          <a:p>
            <a:pPr marR="381000" algn="just">
              <a:spcBef>
                <a:spcPts val="600"/>
              </a:spcBef>
              <a:buSzPts val="1100"/>
            </a:pPr>
            <a:r>
              <a:rPr lang="en-US" sz="1500" dirty="0">
                <a:solidFill>
                  <a:srgbClr val="625E59"/>
                </a:solidFill>
                <a:latin typeface="Arial" panose="020B0604020202020204" pitchFamily="34" charset="0"/>
                <a:cs typeface="Arial" panose="020B0604020202020204" pitchFamily="34" charset="0"/>
              </a:rPr>
              <a:t>These lessons continue to shape who we are and how we work. They reaffirm our commitment to an education grounded in reality, driven by those on the front lines, and rooted in the belief that learning must remain possible, especially in times of crisis. </a:t>
            </a:r>
          </a:p>
          <a:p>
            <a:pPr marL="0" marR="381000" lvl="0" indent="0" algn="just" rtl="0">
              <a:spcBef>
                <a:spcPts val="600"/>
              </a:spcBef>
              <a:spcAft>
                <a:spcPts val="1200"/>
              </a:spcAft>
              <a:buSzPts val="1100"/>
              <a:buNone/>
            </a:pPr>
            <a:endParaRPr sz="1500" dirty="0">
              <a:solidFill>
                <a:srgbClr val="625E59"/>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06484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5E04-2136-F461-53D0-B4F027F5A9B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98DDA9-BCAE-2E34-F71D-BF51E8780AA0}"/>
              </a:ext>
            </a:extLst>
          </p:cNvPr>
          <p:cNvSpPr>
            <a:spLocks noGrp="1"/>
          </p:cNvSpPr>
          <p:nvPr>
            <p:ph idx="1"/>
          </p:nvPr>
        </p:nvSpPr>
        <p:spPr>
          <a:xfrm>
            <a:off x="3924301" y="1465186"/>
            <a:ext cx="7924799" cy="4945139"/>
          </a:xfrm>
        </p:spPr>
        <p:txBody>
          <a:bodyPr>
            <a:noAutofit/>
          </a:bodyPr>
          <a:lstStyle/>
          <a:p>
            <a:pPr marL="0" indent="0">
              <a:spcBef>
                <a:spcPts val="0"/>
              </a:spcBef>
              <a:spcAft>
                <a:spcPts val="400"/>
              </a:spcAft>
            </a:pPr>
            <a:r>
              <a:rPr lang="en-US" sz="1600" dirty="0">
                <a:solidFill>
                  <a:srgbClr val="625E59"/>
                </a:solidFill>
                <a:ea typeface="Arial"/>
                <a:cs typeface="Arial"/>
                <a:sym typeface="Arial"/>
              </a:rPr>
              <a:t>The </a:t>
            </a:r>
            <a:r>
              <a:rPr lang="en-US" sz="1600" b="1" dirty="0">
                <a:solidFill>
                  <a:srgbClr val="625E59"/>
                </a:solidFill>
              </a:rPr>
              <a:t>“Yalla </a:t>
            </a:r>
            <a:r>
              <a:rPr lang="en-US" sz="1600" b="1" dirty="0" err="1">
                <a:solidFill>
                  <a:srgbClr val="625E59"/>
                </a:solidFill>
              </a:rPr>
              <a:t>Nodrus</a:t>
            </a:r>
            <a:r>
              <a:rPr lang="en-US" sz="1600" b="1" dirty="0">
                <a:solidFill>
                  <a:srgbClr val="625E59"/>
                </a:solidFill>
              </a:rPr>
              <a:t>” </a:t>
            </a:r>
            <a:r>
              <a:rPr lang="en-US" sz="1600" dirty="0">
                <a:solidFill>
                  <a:srgbClr val="625E59"/>
                </a:solidFill>
                <a:ea typeface="Arial"/>
                <a:cs typeface="Arial"/>
                <a:sym typeface="Arial"/>
              </a:rPr>
              <a:t>project is a collaborative initiative between </a:t>
            </a:r>
            <a:r>
              <a:rPr lang="en-US" sz="1600" b="1" dirty="0" err="1">
                <a:solidFill>
                  <a:srgbClr val="625E59"/>
                </a:solidFill>
                <a:ea typeface="Arial"/>
                <a:cs typeface="Arial"/>
                <a:sym typeface="Arial"/>
              </a:rPr>
              <a:t>Kamkalima</a:t>
            </a:r>
            <a:r>
              <a:rPr lang="en-US" sz="1600" dirty="0">
                <a:solidFill>
                  <a:srgbClr val="625E59"/>
                </a:solidFill>
                <a:ea typeface="Arial"/>
                <a:cs typeface="Arial"/>
                <a:sym typeface="Arial"/>
              </a:rPr>
              <a:t> from Lebanon and</a:t>
            </a:r>
            <a:r>
              <a:rPr lang="en-US" sz="1600" dirty="0">
                <a:solidFill>
                  <a:srgbClr val="625E59"/>
                </a:solidFill>
              </a:rPr>
              <a:t> </a:t>
            </a:r>
            <a:r>
              <a:rPr lang="en-US" sz="1600" b="1" dirty="0" err="1">
                <a:solidFill>
                  <a:srgbClr val="625E59"/>
                </a:solidFill>
                <a:ea typeface="Arial"/>
                <a:cs typeface="Arial"/>
                <a:sym typeface="Arial"/>
              </a:rPr>
              <a:t>AlNayzak</a:t>
            </a:r>
            <a:r>
              <a:rPr lang="en-US" sz="1600" dirty="0">
                <a:solidFill>
                  <a:srgbClr val="625E59"/>
                </a:solidFill>
                <a:ea typeface="Arial"/>
                <a:cs typeface="Arial"/>
                <a:sym typeface="Arial"/>
              </a:rPr>
              <a:t> from Palestine, supported by </a:t>
            </a:r>
            <a:r>
              <a:rPr lang="en-US" sz="1600" b="1" dirty="0" err="1">
                <a:solidFill>
                  <a:srgbClr val="625E59"/>
                </a:solidFill>
                <a:ea typeface="Arial"/>
                <a:cs typeface="Arial"/>
                <a:sym typeface="Arial"/>
              </a:rPr>
              <a:t>AlFanar</a:t>
            </a:r>
            <a:r>
              <a:rPr lang="en-US" sz="1600" dirty="0">
                <a:solidFill>
                  <a:srgbClr val="625E59"/>
                </a:solidFill>
                <a:ea typeface="Arial"/>
                <a:cs typeface="Arial"/>
                <a:sym typeface="Arial"/>
              </a:rPr>
              <a:t>. It builds on the experience and content of the Lebanese </a:t>
            </a:r>
            <a:r>
              <a:rPr lang="en-US" sz="1600" b="1" dirty="0" err="1">
                <a:solidFill>
                  <a:srgbClr val="625E59"/>
                </a:solidFill>
                <a:ea typeface="Arial"/>
                <a:cs typeface="Arial"/>
                <a:sym typeface="Arial"/>
              </a:rPr>
              <a:t>Tabshoura</a:t>
            </a:r>
            <a:r>
              <a:rPr lang="en-US" sz="1600" dirty="0">
                <a:solidFill>
                  <a:srgbClr val="625E59"/>
                </a:solidFill>
                <a:ea typeface="Arial"/>
                <a:cs typeface="Arial"/>
                <a:sym typeface="Arial"/>
              </a:rPr>
              <a:t> platform, adapting it to meet the educational needs of Palestinian students.</a:t>
            </a:r>
          </a:p>
          <a:p>
            <a:pPr marL="0" lvl="0" indent="0" algn="just">
              <a:spcBef>
                <a:spcPts val="0"/>
              </a:spcBef>
              <a:spcAft>
                <a:spcPts val="400"/>
              </a:spcAft>
            </a:pPr>
            <a:r>
              <a:rPr lang="en-US" sz="1600" b="1" dirty="0">
                <a:solidFill>
                  <a:srgbClr val="625E59"/>
                </a:solidFill>
                <a:cs typeface="Arial"/>
                <a:sym typeface="Arial"/>
              </a:rPr>
              <a:t>The project focuses on:</a:t>
            </a:r>
            <a:endParaRPr lang="en-US" sz="1600" b="1" dirty="0">
              <a:solidFill>
                <a:srgbClr val="625E59"/>
              </a:solidFill>
              <a:cs typeface="Arial"/>
            </a:endParaRPr>
          </a:p>
          <a:p>
            <a:pPr marL="292100" lvl="0" indent="-285750" algn="just">
              <a:spcBef>
                <a:spcPts val="0"/>
              </a:spcBef>
              <a:spcAft>
                <a:spcPts val="400"/>
              </a:spcAft>
              <a:buClr>
                <a:srgbClr val="9ECBD0"/>
              </a:buClr>
              <a:buSzPts val="1700"/>
              <a:buFont typeface="Arial" panose="020B0604020202020204" pitchFamily="34" charset="0"/>
              <a:buChar char="•"/>
            </a:pPr>
            <a:r>
              <a:rPr lang="en-US" sz="1600" dirty="0">
                <a:solidFill>
                  <a:srgbClr val="625E59"/>
                </a:solidFill>
                <a:cs typeface="Arial"/>
                <a:sym typeface="Arial"/>
              </a:rPr>
              <a:t>Content adaptation and transfer: Lebanese Alternative Learning (LAL) has modified its existing </a:t>
            </a:r>
            <a:r>
              <a:rPr lang="en-US" sz="1600" dirty="0" err="1">
                <a:solidFill>
                  <a:srgbClr val="625E59"/>
                </a:solidFill>
                <a:cs typeface="Arial"/>
                <a:sym typeface="Arial"/>
              </a:rPr>
              <a:t>Tabshoura</a:t>
            </a:r>
            <a:r>
              <a:rPr lang="en-US" sz="1600" dirty="0">
                <a:solidFill>
                  <a:srgbClr val="625E59"/>
                </a:solidFill>
                <a:cs typeface="Arial"/>
                <a:sym typeface="Arial"/>
              </a:rPr>
              <a:t> resources to align with the Palestinian curriculum.</a:t>
            </a:r>
            <a:endParaRPr lang="en-US" sz="1600" dirty="0">
              <a:solidFill>
                <a:srgbClr val="625E59"/>
              </a:solidFill>
              <a:cs typeface="Arial"/>
            </a:endParaRPr>
          </a:p>
          <a:p>
            <a:pPr marL="292100" lvl="0" indent="-285750" algn="just">
              <a:spcBef>
                <a:spcPts val="0"/>
              </a:spcBef>
              <a:spcAft>
                <a:spcPts val="400"/>
              </a:spcAft>
              <a:buClr>
                <a:srgbClr val="9ECBD0"/>
              </a:buClr>
              <a:buSzPts val="1700"/>
              <a:buFont typeface="Arial" panose="020B0604020202020204" pitchFamily="34" charset="0"/>
              <a:buChar char="•"/>
            </a:pPr>
            <a:r>
              <a:rPr lang="en-US" sz="1600" dirty="0">
                <a:solidFill>
                  <a:srgbClr val="625E59"/>
                </a:solidFill>
                <a:cs typeface="Arial"/>
                <a:sym typeface="Arial"/>
              </a:rPr>
              <a:t>Digital learning platform creation: The adapted content is delivered through a new platform called Yalla </a:t>
            </a:r>
            <a:r>
              <a:rPr lang="en-US" sz="1600" dirty="0" err="1">
                <a:solidFill>
                  <a:srgbClr val="625E59"/>
                </a:solidFill>
                <a:cs typeface="Arial"/>
                <a:sym typeface="Arial"/>
              </a:rPr>
              <a:t>Nodrus</a:t>
            </a:r>
            <a:r>
              <a:rPr lang="en-US" sz="1600" dirty="0">
                <a:solidFill>
                  <a:srgbClr val="625E59"/>
                </a:solidFill>
                <a:cs typeface="Arial"/>
                <a:sym typeface="Arial"/>
              </a:rPr>
              <a:t>, providing students with a flexible and accessible learning environment.</a:t>
            </a:r>
            <a:endParaRPr lang="en-US" sz="1600" dirty="0">
              <a:solidFill>
                <a:srgbClr val="625E59"/>
              </a:solidFill>
              <a:cs typeface="Arial"/>
            </a:endParaRPr>
          </a:p>
          <a:p>
            <a:pPr marL="292100" lvl="0" indent="-285750" algn="just">
              <a:spcBef>
                <a:spcPts val="0"/>
              </a:spcBef>
              <a:spcAft>
                <a:spcPts val="400"/>
              </a:spcAft>
              <a:buClr>
                <a:srgbClr val="9ECBD0"/>
              </a:buClr>
              <a:buSzPts val="1700"/>
              <a:buFont typeface="Arial" panose="020B0604020202020204" pitchFamily="34" charset="0"/>
              <a:buChar char="•"/>
            </a:pPr>
            <a:r>
              <a:rPr lang="en-US" sz="1600" dirty="0">
                <a:solidFill>
                  <a:srgbClr val="625E59"/>
                </a:solidFill>
                <a:cs typeface="Arial"/>
                <a:sym typeface="Arial"/>
              </a:rPr>
              <a:t>Support for students and educators: The platform empowers students to engage in self-directed learning while also supporting teachers with digital tools and resources.</a:t>
            </a:r>
            <a:endParaRPr lang="en-US" sz="1600" dirty="0">
              <a:solidFill>
                <a:srgbClr val="625E59"/>
              </a:solidFill>
              <a:cs typeface="Arial"/>
            </a:endParaRPr>
          </a:p>
          <a:p>
            <a:pPr marL="292100" lvl="0" indent="-285750" algn="just">
              <a:spcBef>
                <a:spcPts val="0"/>
              </a:spcBef>
              <a:spcAft>
                <a:spcPts val="400"/>
              </a:spcAft>
              <a:buClr>
                <a:srgbClr val="9ECBD0"/>
              </a:buClr>
              <a:buSzPts val="1700"/>
              <a:buFont typeface="Arial" panose="020B0604020202020204" pitchFamily="34" charset="0"/>
              <a:buChar char="•"/>
            </a:pPr>
            <a:r>
              <a:rPr lang="en-US" sz="1600" dirty="0">
                <a:solidFill>
                  <a:srgbClr val="625E59"/>
                </a:solidFill>
                <a:cs typeface="Arial"/>
                <a:sym typeface="Arial"/>
              </a:rPr>
              <a:t>Scalable educational solution: By leveraging an existing digital model, the project aims to offer a sustainable, high-quality educational experience in contexts where traditional schooling may face limitations.</a:t>
            </a:r>
            <a:endParaRPr lang="en-US" sz="1600" dirty="0">
              <a:solidFill>
                <a:srgbClr val="625E59"/>
              </a:solidFill>
              <a:cs typeface="Arial"/>
            </a:endParaRPr>
          </a:p>
          <a:p>
            <a:pPr marL="0" lvl="0" indent="0" algn="just">
              <a:spcBef>
                <a:spcPts val="0"/>
              </a:spcBef>
              <a:spcAft>
                <a:spcPts val="400"/>
              </a:spcAft>
            </a:pPr>
            <a:r>
              <a:rPr lang="en-US" sz="1600" dirty="0">
                <a:solidFill>
                  <a:srgbClr val="625E59"/>
                </a:solidFill>
                <a:cs typeface="Arial"/>
                <a:sym typeface="Arial"/>
              </a:rPr>
              <a:t>In short, </a:t>
            </a:r>
            <a:r>
              <a:rPr lang="en-US" sz="1600" dirty="0" err="1">
                <a:solidFill>
                  <a:srgbClr val="625E59"/>
                </a:solidFill>
                <a:cs typeface="Arial"/>
                <a:sym typeface="Arial"/>
              </a:rPr>
              <a:t>Tabshoura</a:t>
            </a:r>
            <a:r>
              <a:rPr lang="en-US" sz="1600" dirty="0">
                <a:solidFill>
                  <a:srgbClr val="625E59"/>
                </a:solidFill>
                <a:cs typeface="Arial"/>
                <a:sym typeface="Arial"/>
              </a:rPr>
              <a:t> for Palestine is a bridge between proven digital learning methods and the unique needs of Palestinian students, ensuring continuity of learning and access to engaging, curriculum-aligned resources.</a:t>
            </a:r>
            <a:endParaRPr lang="en-US" sz="1600" dirty="0">
              <a:solidFill>
                <a:srgbClr val="625E59"/>
              </a:solidFill>
              <a:cs typeface="Arial"/>
            </a:endParaRPr>
          </a:p>
        </p:txBody>
      </p:sp>
      <p:sp>
        <p:nvSpPr>
          <p:cNvPr id="3" name="Title 2">
            <a:extLst>
              <a:ext uri="{FF2B5EF4-FFF2-40B4-BE49-F238E27FC236}">
                <a16:creationId xmlns:a16="http://schemas.microsoft.com/office/drawing/2014/main" id="{207933B3-902D-016E-F35E-F054917FBF8C}"/>
              </a:ext>
            </a:extLst>
          </p:cNvPr>
          <p:cNvSpPr>
            <a:spLocks noGrp="1"/>
          </p:cNvSpPr>
          <p:nvPr>
            <p:ph type="title"/>
          </p:nvPr>
        </p:nvSpPr>
        <p:spPr>
          <a:xfrm>
            <a:off x="838200" y="540355"/>
            <a:ext cx="4333875" cy="774504"/>
          </a:xfrm>
        </p:spPr>
        <p:txBody>
          <a:bodyPr/>
          <a:lstStyle/>
          <a:p>
            <a:r>
              <a:rPr lang="en-US" dirty="0"/>
              <a:t>EdTech in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Palestine</a:t>
            </a:r>
            <a:endParaRPr lang="en-US" dirty="0"/>
          </a:p>
        </p:txBody>
      </p:sp>
      <p:graphicFrame>
        <p:nvGraphicFramePr>
          <p:cNvPr id="10" name="Diagram 9">
            <a:extLst>
              <a:ext uri="{FF2B5EF4-FFF2-40B4-BE49-F238E27FC236}">
                <a16:creationId xmlns:a16="http://schemas.microsoft.com/office/drawing/2014/main" id="{41322CC2-7D2D-85B4-411E-1A9FC88022EF}"/>
              </a:ext>
            </a:extLst>
          </p:cNvPr>
          <p:cNvGraphicFramePr/>
          <p:nvPr>
            <p:extLst>
              <p:ext uri="{D42A27DB-BD31-4B8C-83A1-F6EECF244321}">
                <p14:modId xmlns:p14="http://schemas.microsoft.com/office/powerpoint/2010/main" val="2577227794"/>
              </p:ext>
            </p:extLst>
          </p:nvPr>
        </p:nvGraphicFramePr>
        <p:xfrm>
          <a:off x="838200" y="1465186"/>
          <a:ext cx="2828927" cy="1815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3C4427E9-C71E-0655-F3A7-F8E751BCE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9900" y="6350258"/>
            <a:ext cx="763950" cy="393025"/>
          </a:xfrm>
          <a:prstGeom prst="rect">
            <a:avLst/>
          </a:prstGeom>
        </p:spPr>
      </p:pic>
      <p:pic>
        <p:nvPicPr>
          <p:cNvPr id="14" name="Picture 13">
            <a:extLst>
              <a:ext uri="{FF2B5EF4-FFF2-40B4-BE49-F238E27FC236}">
                <a16:creationId xmlns:a16="http://schemas.microsoft.com/office/drawing/2014/main" id="{B8FDC2FF-7B79-5DC2-C20A-71279B996A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2809" y="6406765"/>
            <a:ext cx="1202870" cy="401183"/>
          </a:xfrm>
          <a:prstGeom prst="rect">
            <a:avLst/>
          </a:prstGeom>
        </p:spPr>
      </p:pic>
      <p:pic>
        <p:nvPicPr>
          <p:cNvPr id="16" name="Picture 15">
            <a:extLst>
              <a:ext uri="{FF2B5EF4-FFF2-40B4-BE49-F238E27FC236}">
                <a16:creationId xmlns:a16="http://schemas.microsoft.com/office/drawing/2014/main" id="{97334E25-19EF-B519-3E1C-FE7449CB6870}"/>
              </a:ext>
            </a:extLst>
          </p:cNvPr>
          <p:cNvPicPr>
            <a:picLocks noChangeAspect="1"/>
          </p:cNvPicPr>
          <p:nvPr/>
        </p:nvPicPr>
        <p:blipFill>
          <a:blip r:embed="rId9">
            <a:extLst>
              <a:ext uri="{28A0092B-C50C-407E-A947-70E740481C1C}">
                <a14:useLocalDpi xmlns:a14="http://schemas.microsoft.com/office/drawing/2010/main" val="0"/>
              </a:ext>
            </a:extLst>
          </a:blip>
          <a:srcRect t="18211" b="18211"/>
          <a:stretch>
            <a:fillRect/>
          </a:stretch>
        </p:blipFill>
        <p:spPr>
          <a:xfrm>
            <a:off x="10114267" y="6345660"/>
            <a:ext cx="723900" cy="462289"/>
          </a:xfrm>
          <a:prstGeom prst="rect">
            <a:avLst/>
          </a:prstGeom>
        </p:spPr>
      </p:pic>
      <p:pic>
        <p:nvPicPr>
          <p:cNvPr id="17" name="Picture 16">
            <a:extLst>
              <a:ext uri="{FF2B5EF4-FFF2-40B4-BE49-F238E27FC236}">
                <a16:creationId xmlns:a16="http://schemas.microsoft.com/office/drawing/2014/main" id="{EA5DCDFA-5974-3117-7F84-BB3F84B4C8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1775" y="6373717"/>
            <a:ext cx="930651" cy="375190"/>
          </a:xfrm>
          <a:prstGeom prst="rect">
            <a:avLst/>
          </a:prstGeom>
        </p:spPr>
      </p:pic>
      <p:pic>
        <p:nvPicPr>
          <p:cNvPr id="19" name="Graphic 18">
            <a:extLst>
              <a:ext uri="{FF2B5EF4-FFF2-40B4-BE49-F238E27FC236}">
                <a16:creationId xmlns:a16="http://schemas.microsoft.com/office/drawing/2014/main" id="{0A2E8544-90E0-82D3-7A10-249FAB5755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0137" y="3556338"/>
            <a:ext cx="2366963" cy="2542108"/>
          </a:xfrm>
          <a:prstGeom prst="rect">
            <a:avLst/>
          </a:prstGeom>
        </p:spPr>
      </p:pic>
      <p:pic>
        <p:nvPicPr>
          <p:cNvPr id="21" name="Graphic 20">
            <a:extLst>
              <a:ext uri="{FF2B5EF4-FFF2-40B4-BE49-F238E27FC236}">
                <a16:creationId xmlns:a16="http://schemas.microsoft.com/office/drawing/2014/main" id="{C9B856F3-AEB2-166E-43B5-535746CD8E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9738" y="530830"/>
            <a:ext cx="707420" cy="707420"/>
          </a:xfrm>
          <a:prstGeom prst="rect">
            <a:avLst/>
          </a:prstGeom>
        </p:spPr>
      </p:pic>
      <p:pic>
        <p:nvPicPr>
          <p:cNvPr id="23" name="Picture 22">
            <a:extLst>
              <a:ext uri="{FF2B5EF4-FFF2-40B4-BE49-F238E27FC236}">
                <a16:creationId xmlns:a16="http://schemas.microsoft.com/office/drawing/2014/main" id="{0D437825-E4F9-39E1-F489-DE9FB22F77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8206" y="6336230"/>
            <a:ext cx="1202870" cy="481148"/>
          </a:xfrm>
          <a:prstGeom prst="rect">
            <a:avLst/>
          </a:prstGeom>
        </p:spPr>
      </p:pic>
    </p:spTree>
    <p:extLst>
      <p:ext uri="{BB962C8B-B14F-4D97-AF65-F5344CB8AC3E}">
        <p14:creationId xmlns:p14="http://schemas.microsoft.com/office/powerpoint/2010/main" val="60808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2C2450-1377-C72B-7021-4D1A35BE4323}"/>
              </a:ext>
            </a:extLst>
          </p:cNvPr>
          <p:cNvSpPr>
            <a:spLocks noGrp="1"/>
          </p:cNvSpPr>
          <p:nvPr>
            <p:ph idx="1"/>
          </p:nvPr>
        </p:nvSpPr>
        <p:spPr>
          <a:xfrm>
            <a:off x="838200" y="1672198"/>
            <a:ext cx="3895725" cy="3988677"/>
          </a:xfrm>
        </p:spPr>
        <p:txBody>
          <a:bodyPr>
            <a:normAutofit/>
          </a:bodyPr>
          <a:lstStyle/>
          <a:p>
            <a:pPr marL="0" indent="0">
              <a:lnSpc>
                <a:spcPct val="100000"/>
              </a:lnSpc>
              <a:spcBef>
                <a:spcPts val="0"/>
              </a:spcBef>
              <a:spcAft>
                <a:spcPts val="500"/>
              </a:spcAft>
            </a:pPr>
            <a:r>
              <a:rPr lang="en-US" sz="1600" dirty="0">
                <a:solidFill>
                  <a:srgbClr val="625E59"/>
                </a:solidFill>
              </a:rPr>
              <a:t>This year, we took our data strategy to the next level. By </a:t>
            </a:r>
            <a:r>
              <a:rPr lang="en-US" sz="1600" b="1" dirty="0">
                <a:solidFill>
                  <a:srgbClr val="625E59"/>
                </a:solidFill>
              </a:rPr>
              <a:t>centralizing our systems</a:t>
            </a:r>
            <a:r>
              <a:rPr lang="en-US" sz="1600" dirty="0">
                <a:solidFill>
                  <a:srgbClr val="625E59"/>
                </a:solidFill>
              </a:rPr>
              <a:t> and being </a:t>
            </a:r>
            <a:r>
              <a:rPr lang="en-US" sz="1600" b="1" dirty="0">
                <a:solidFill>
                  <a:srgbClr val="625E59"/>
                </a:solidFill>
              </a:rPr>
              <a:t>intentional about data collection</a:t>
            </a:r>
            <a:r>
              <a:rPr lang="en-US" sz="1600" dirty="0">
                <a:solidFill>
                  <a:srgbClr val="625E59"/>
                </a:solidFill>
              </a:rPr>
              <a:t>, we ensured the </a:t>
            </a:r>
            <a:r>
              <a:rPr lang="en-US" sz="1600" b="1" dirty="0">
                <a:solidFill>
                  <a:srgbClr val="625E59"/>
                </a:solidFill>
              </a:rPr>
              <a:t>privacy of every user</a:t>
            </a:r>
            <a:r>
              <a:rPr lang="en-US" sz="1600" dirty="0">
                <a:solidFill>
                  <a:srgbClr val="625E59"/>
                </a:solidFill>
              </a:rPr>
              <a:t> while staying true to our core </a:t>
            </a:r>
            <a:r>
              <a:rPr lang="en-US" sz="1600" b="1" dirty="0">
                <a:solidFill>
                  <a:srgbClr val="625E59"/>
                </a:solidFill>
              </a:rPr>
              <a:t>values</a:t>
            </a:r>
            <a:r>
              <a:rPr lang="en-US" sz="1600" dirty="0">
                <a:solidFill>
                  <a:srgbClr val="625E59"/>
                </a:solidFill>
              </a:rPr>
              <a:t>. Working hand-in-hand with our Technology team, we </a:t>
            </a:r>
            <a:r>
              <a:rPr lang="en-US" sz="1600" b="1" dirty="0">
                <a:solidFill>
                  <a:srgbClr val="625E59"/>
                </a:solidFill>
              </a:rPr>
              <a:t>transformed data into clear, actionable visualizations</a:t>
            </a:r>
            <a:r>
              <a:rPr lang="en-US" sz="1600" dirty="0">
                <a:solidFill>
                  <a:srgbClr val="625E59"/>
                </a:solidFill>
              </a:rPr>
              <a:t>, upgraded our collection tools, and fostered </a:t>
            </a:r>
            <a:r>
              <a:rPr lang="en-US" sz="1600" b="1" dirty="0">
                <a:solidFill>
                  <a:srgbClr val="625E59"/>
                </a:solidFill>
              </a:rPr>
              <a:t>stronger cross-department collaboration</a:t>
            </a:r>
            <a:r>
              <a:rPr lang="en-US" sz="1600" dirty="0">
                <a:solidFill>
                  <a:srgbClr val="625E59"/>
                </a:solidFill>
              </a:rPr>
              <a:t>. These improvements have made our data not just a record of activity, but a powerful tool for insight, decision-making, and driving impact across the organization.</a:t>
            </a:r>
          </a:p>
          <a:p>
            <a:pPr marL="0" indent="0">
              <a:lnSpc>
                <a:spcPct val="100000"/>
              </a:lnSpc>
              <a:spcBef>
                <a:spcPts val="0"/>
              </a:spcBef>
              <a:spcAft>
                <a:spcPts val="500"/>
              </a:spcAft>
            </a:pPr>
            <a:endParaRPr lang="en-US" sz="1600" dirty="0">
              <a:solidFill>
                <a:srgbClr val="625E59"/>
              </a:solidFill>
            </a:endParaRPr>
          </a:p>
        </p:txBody>
      </p:sp>
      <p:sp>
        <p:nvSpPr>
          <p:cNvPr id="3" name="Title 2">
            <a:extLst>
              <a:ext uri="{FF2B5EF4-FFF2-40B4-BE49-F238E27FC236}">
                <a16:creationId xmlns:a16="http://schemas.microsoft.com/office/drawing/2014/main" id="{C1F0F912-EB9A-F975-ACDA-A26C93D2DDE6}"/>
              </a:ext>
            </a:extLst>
          </p:cNvPr>
          <p:cNvSpPr>
            <a:spLocks noGrp="1"/>
          </p:cNvSpPr>
          <p:nvPr>
            <p:ph type="title"/>
          </p:nvPr>
        </p:nvSpPr>
        <p:spPr/>
        <p:txBody>
          <a:bodyPr/>
          <a:lstStyle/>
          <a:p>
            <a:r>
              <a:rPr lang="en-US" dirty="0">
                <a:ea typeface="Arial"/>
                <a:cs typeface="Arial"/>
                <a:sym typeface="Arial"/>
              </a:rPr>
              <a:t>Data in Action: Smart Decisions, Stronger </a:t>
            </a:r>
            <a:r>
              <a:rPr lang="en-US" dirty="0">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Impact</a:t>
            </a:r>
            <a:endParaRPr lang="en-US" dirty="0"/>
          </a:p>
        </p:txBody>
      </p:sp>
      <p:pic>
        <p:nvPicPr>
          <p:cNvPr id="7" name="Graphic 6">
            <a:extLst>
              <a:ext uri="{FF2B5EF4-FFF2-40B4-BE49-F238E27FC236}">
                <a16:creationId xmlns:a16="http://schemas.microsoft.com/office/drawing/2014/main" id="{32F2AC42-3E9E-DE24-BA68-10C6AD68A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69808" y="333113"/>
            <a:ext cx="663554" cy="663554"/>
          </a:xfrm>
          <a:prstGeom prst="rect">
            <a:avLst/>
          </a:prstGeom>
        </p:spPr>
      </p:pic>
      <p:sp>
        <p:nvSpPr>
          <p:cNvPr id="8" name="TextBox 7">
            <a:extLst>
              <a:ext uri="{FF2B5EF4-FFF2-40B4-BE49-F238E27FC236}">
                <a16:creationId xmlns:a16="http://schemas.microsoft.com/office/drawing/2014/main" id="{C04370C7-B449-696E-81BF-2A34E8724E45}"/>
              </a:ext>
            </a:extLst>
          </p:cNvPr>
          <p:cNvSpPr txBox="1"/>
          <p:nvPr/>
        </p:nvSpPr>
        <p:spPr>
          <a:xfrm>
            <a:off x="838200" y="1197125"/>
            <a:ext cx="5772150" cy="338554"/>
          </a:xfrm>
          <a:prstGeom prst="rect">
            <a:avLst/>
          </a:prstGeom>
          <a:noFill/>
        </p:spPr>
        <p:txBody>
          <a:bodyPr wrap="square" rtlCol="0">
            <a:spAutoFit/>
          </a:bodyPr>
          <a:lstStyle/>
          <a:p>
            <a:r>
              <a:rPr lang="en-US" sz="1600" b="1" dirty="0">
                <a:solidFill>
                  <a:srgbClr val="C31C71"/>
                </a:solidFill>
                <a:ea typeface="Arial"/>
                <a:cs typeface="Arial"/>
                <a:sym typeface="Arial"/>
              </a:rPr>
              <a:t>“Knowledge begins with observation”- </a:t>
            </a:r>
            <a:r>
              <a:rPr lang="en-US" sz="1600" b="1" i="1" dirty="0">
                <a:solidFill>
                  <a:srgbClr val="C31C71"/>
                </a:solidFill>
                <a:ea typeface="Arial"/>
                <a:cs typeface="Arial"/>
                <a:sym typeface="Arial"/>
              </a:rPr>
              <a:t>Ibn Sina</a:t>
            </a:r>
            <a:endParaRPr lang="en-US" sz="1600" b="1" dirty="0">
              <a:solidFill>
                <a:srgbClr val="C31C71"/>
              </a:solidFill>
            </a:endParaRPr>
          </a:p>
        </p:txBody>
      </p:sp>
      <p:pic>
        <p:nvPicPr>
          <p:cNvPr id="9" name="Google Shape;358;p16">
            <a:extLst>
              <a:ext uri="{FF2B5EF4-FFF2-40B4-BE49-F238E27FC236}">
                <a16:creationId xmlns:a16="http://schemas.microsoft.com/office/drawing/2014/main" id="{9E3F06A6-C6F4-9AEA-FDCF-0C44FF6F2E3A}"/>
              </a:ext>
            </a:extLst>
          </p:cNvPr>
          <p:cNvPicPr preferRelativeResize="0"/>
          <p:nvPr/>
        </p:nvPicPr>
        <p:blipFill>
          <a:blip r:embed="rId4">
            <a:alphaModFix/>
          </a:blip>
          <a:stretch>
            <a:fillRect/>
          </a:stretch>
        </p:blipFill>
        <p:spPr>
          <a:xfrm>
            <a:off x="5002384" y="1750899"/>
            <a:ext cx="6530978" cy="2881175"/>
          </a:xfrm>
          <a:prstGeom prst="rect">
            <a:avLst/>
          </a:prstGeom>
          <a:noFill/>
          <a:ln>
            <a:noFill/>
          </a:ln>
        </p:spPr>
      </p:pic>
      <p:sp>
        <p:nvSpPr>
          <p:cNvPr id="10" name="Google Shape;357;p16">
            <a:extLst>
              <a:ext uri="{FF2B5EF4-FFF2-40B4-BE49-F238E27FC236}">
                <a16:creationId xmlns:a16="http://schemas.microsoft.com/office/drawing/2014/main" id="{21F157C4-5FDB-34C2-5096-9A64C2DC59E3}"/>
              </a:ext>
            </a:extLst>
          </p:cNvPr>
          <p:cNvSpPr txBox="1"/>
          <p:nvPr/>
        </p:nvSpPr>
        <p:spPr>
          <a:xfrm>
            <a:off x="5385387" y="4662643"/>
            <a:ext cx="5415963"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solidFill>
                  <a:srgbClr val="625E59"/>
                </a:solidFill>
              </a:rPr>
              <a:t>My Best Start Pilot Program (2021): Student Motivation and Engagement</a:t>
            </a:r>
            <a:endParaRPr sz="1100" b="1" dirty="0">
              <a:solidFill>
                <a:srgbClr val="625E59"/>
              </a:solidFill>
            </a:endParaRPr>
          </a:p>
        </p:txBody>
      </p:sp>
    </p:spTree>
    <p:extLst>
      <p:ext uri="{BB962C8B-B14F-4D97-AF65-F5344CB8AC3E}">
        <p14:creationId xmlns:p14="http://schemas.microsoft.com/office/powerpoint/2010/main" val="2613747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D985A-436F-190C-7E9D-849852E4F31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1FA0636-580B-CA8E-A1FE-DB9102CAFE97}"/>
              </a:ext>
            </a:extLst>
          </p:cNvPr>
          <p:cNvSpPr>
            <a:spLocks noGrp="1"/>
          </p:cNvSpPr>
          <p:nvPr>
            <p:ph idx="1"/>
          </p:nvPr>
        </p:nvSpPr>
        <p:spPr>
          <a:xfrm>
            <a:off x="838200" y="1672198"/>
            <a:ext cx="3705225" cy="3988677"/>
          </a:xfrm>
        </p:spPr>
        <p:txBody>
          <a:bodyPr>
            <a:normAutofit/>
          </a:bodyPr>
          <a:lstStyle/>
          <a:p>
            <a:pPr marL="0" lvl="0" indent="0">
              <a:lnSpc>
                <a:spcPct val="100000"/>
              </a:lnSpc>
              <a:spcBef>
                <a:spcPts val="0"/>
              </a:spcBef>
            </a:pPr>
            <a:r>
              <a:rPr lang="en-US" sz="1600" dirty="0">
                <a:solidFill>
                  <a:srgbClr val="625E59"/>
                </a:solidFill>
              </a:rPr>
              <a:t>Through strengthened Monitoring, Evaluation, Accountability, and Learning (MEAL) practices, data is now actively used to </a:t>
            </a:r>
            <a:r>
              <a:rPr lang="en-US" sz="1600" b="1" dirty="0">
                <a:solidFill>
                  <a:srgbClr val="625E59"/>
                </a:solidFill>
              </a:rPr>
              <a:t>inform strategic </a:t>
            </a:r>
            <a:r>
              <a:rPr lang="en-US" sz="1600" dirty="0">
                <a:solidFill>
                  <a:srgbClr val="625E59"/>
                </a:solidFill>
              </a:rPr>
              <a:t>and </a:t>
            </a:r>
            <a:r>
              <a:rPr lang="en-US" sz="1600" b="1" dirty="0">
                <a:solidFill>
                  <a:srgbClr val="625E59"/>
                </a:solidFill>
              </a:rPr>
              <a:t>operational decisions</a:t>
            </a:r>
            <a:r>
              <a:rPr lang="en-US" sz="1600" dirty="0">
                <a:solidFill>
                  <a:srgbClr val="625E59"/>
                </a:solidFill>
              </a:rPr>
              <a:t>, helping teams </a:t>
            </a:r>
            <a:r>
              <a:rPr lang="en-US" sz="1600" b="1" dirty="0">
                <a:solidFill>
                  <a:srgbClr val="625E59"/>
                </a:solidFill>
              </a:rPr>
              <a:t>identify what works</a:t>
            </a:r>
            <a:r>
              <a:rPr lang="en-US" sz="1600" dirty="0">
                <a:solidFill>
                  <a:srgbClr val="625E59"/>
                </a:solidFill>
              </a:rPr>
              <a:t>, </a:t>
            </a:r>
            <a:r>
              <a:rPr lang="en-US" sz="1600" b="1" dirty="0">
                <a:solidFill>
                  <a:srgbClr val="625E59"/>
                </a:solidFill>
              </a:rPr>
              <a:t>adjust approaches</a:t>
            </a:r>
            <a:r>
              <a:rPr lang="en-US" sz="1600" dirty="0">
                <a:solidFill>
                  <a:srgbClr val="625E59"/>
                </a:solidFill>
              </a:rPr>
              <a:t> where needed, and </a:t>
            </a:r>
            <a:r>
              <a:rPr lang="en-US" sz="1600" b="1" dirty="0">
                <a:solidFill>
                  <a:srgbClr val="625E59"/>
                </a:solidFill>
              </a:rPr>
              <a:t>continuously improve</a:t>
            </a:r>
            <a:r>
              <a:rPr lang="en-US" sz="1600" dirty="0">
                <a:solidFill>
                  <a:srgbClr val="625E59"/>
                </a:solidFill>
              </a:rPr>
              <a:t> program design and delivery. This approach ensures that </a:t>
            </a:r>
            <a:r>
              <a:rPr lang="en-US" sz="1600" b="1" dirty="0">
                <a:solidFill>
                  <a:srgbClr val="625E59"/>
                </a:solidFill>
              </a:rPr>
              <a:t>evidence and learning </a:t>
            </a:r>
            <a:r>
              <a:rPr lang="en-US" sz="1600" dirty="0">
                <a:solidFill>
                  <a:srgbClr val="625E59"/>
                </a:solidFill>
              </a:rPr>
              <a:t>remain at the center of our work, enabling LAL to respond more effectively to evolving needs and maximize the </a:t>
            </a:r>
            <a:r>
              <a:rPr lang="en-US" sz="1600" b="1" dirty="0">
                <a:solidFill>
                  <a:srgbClr val="625E59"/>
                </a:solidFill>
              </a:rPr>
              <a:t>impact of its initiatives.</a:t>
            </a:r>
          </a:p>
        </p:txBody>
      </p:sp>
      <p:sp>
        <p:nvSpPr>
          <p:cNvPr id="3" name="Title 2">
            <a:extLst>
              <a:ext uri="{FF2B5EF4-FFF2-40B4-BE49-F238E27FC236}">
                <a16:creationId xmlns:a16="http://schemas.microsoft.com/office/drawing/2014/main" id="{28A4717D-727A-9BD1-9317-8C36434D79EE}"/>
              </a:ext>
            </a:extLst>
          </p:cNvPr>
          <p:cNvSpPr>
            <a:spLocks noGrp="1"/>
          </p:cNvSpPr>
          <p:nvPr>
            <p:ph type="title"/>
          </p:nvPr>
        </p:nvSpPr>
        <p:spPr/>
        <p:txBody>
          <a:bodyPr/>
          <a:lstStyle/>
          <a:p>
            <a:r>
              <a:rPr lang="en-US" dirty="0">
                <a:ea typeface="Arial"/>
                <a:cs typeface="Arial"/>
                <a:sym typeface="Arial"/>
              </a:rPr>
              <a:t>Data in Action: Smart Decisions, Stronger </a:t>
            </a:r>
            <a:r>
              <a:rPr lang="en-US" dirty="0">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Impact</a:t>
            </a:r>
            <a:endParaRPr lang="en-US" dirty="0"/>
          </a:p>
        </p:txBody>
      </p:sp>
      <p:pic>
        <p:nvPicPr>
          <p:cNvPr id="7" name="Graphic 6">
            <a:extLst>
              <a:ext uri="{FF2B5EF4-FFF2-40B4-BE49-F238E27FC236}">
                <a16:creationId xmlns:a16="http://schemas.microsoft.com/office/drawing/2014/main" id="{F9F42124-520A-C82A-4D75-4383E4B4C4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69808" y="333113"/>
            <a:ext cx="663554" cy="663554"/>
          </a:xfrm>
          <a:prstGeom prst="rect">
            <a:avLst/>
          </a:prstGeom>
        </p:spPr>
      </p:pic>
      <p:sp>
        <p:nvSpPr>
          <p:cNvPr id="8" name="TextBox 7">
            <a:extLst>
              <a:ext uri="{FF2B5EF4-FFF2-40B4-BE49-F238E27FC236}">
                <a16:creationId xmlns:a16="http://schemas.microsoft.com/office/drawing/2014/main" id="{18AE56FD-0D48-4541-CA90-2C706C707777}"/>
              </a:ext>
            </a:extLst>
          </p:cNvPr>
          <p:cNvSpPr txBox="1"/>
          <p:nvPr/>
        </p:nvSpPr>
        <p:spPr>
          <a:xfrm>
            <a:off x="838200" y="1197125"/>
            <a:ext cx="5772150" cy="338554"/>
          </a:xfrm>
          <a:prstGeom prst="rect">
            <a:avLst/>
          </a:prstGeom>
          <a:noFill/>
        </p:spPr>
        <p:txBody>
          <a:bodyPr wrap="square" rtlCol="0">
            <a:spAutoFit/>
          </a:bodyPr>
          <a:lstStyle/>
          <a:p>
            <a:r>
              <a:rPr lang="en-US" sz="1600" b="1" dirty="0">
                <a:solidFill>
                  <a:srgbClr val="C31C71"/>
                </a:solidFill>
                <a:ea typeface="Arial"/>
                <a:cs typeface="Arial"/>
                <a:sym typeface="Arial"/>
              </a:rPr>
              <a:t>“Knowledge begins with observation”- </a:t>
            </a:r>
            <a:r>
              <a:rPr lang="en-US" sz="1600" b="1" i="1" dirty="0">
                <a:solidFill>
                  <a:srgbClr val="C31C71"/>
                </a:solidFill>
                <a:ea typeface="Arial"/>
                <a:cs typeface="Arial"/>
                <a:sym typeface="Arial"/>
              </a:rPr>
              <a:t>Ibn Sina</a:t>
            </a:r>
            <a:endParaRPr lang="en-US" sz="1600" b="1" dirty="0">
              <a:solidFill>
                <a:srgbClr val="C31C71"/>
              </a:solidFill>
            </a:endParaRPr>
          </a:p>
        </p:txBody>
      </p:sp>
      <p:sp>
        <p:nvSpPr>
          <p:cNvPr id="10" name="Google Shape;357;p16">
            <a:extLst>
              <a:ext uri="{FF2B5EF4-FFF2-40B4-BE49-F238E27FC236}">
                <a16:creationId xmlns:a16="http://schemas.microsoft.com/office/drawing/2014/main" id="{FEFD39DB-3BDA-F5DD-CA8D-2882CF2AC7F3}"/>
              </a:ext>
            </a:extLst>
          </p:cNvPr>
          <p:cNvSpPr txBox="1"/>
          <p:nvPr/>
        </p:nvSpPr>
        <p:spPr>
          <a:xfrm>
            <a:off x="5708161" y="4652295"/>
            <a:ext cx="5181600" cy="630912"/>
          </a:xfrm>
          <a:prstGeom prst="rect">
            <a:avLst/>
          </a:prstGeom>
          <a:noFill/>
          <a:ln>
            <a:noFill/>
          </a:ln>
        </p:spPr>
        <p:txBody>
          <a:bodyPr spcFirstLastPara="1" wrap="square" lIns="91425" tIns="91425" rIns="91425" bIns="91425" anchor="t" anchorCtr="0">
            <a:spAutoFit/>
          </a:bodyPr>
          <a:lstStyle/>
          <a:p>
            <a:pPr lvl="0" algn="ctr">
              <a:spcAft>
                <a:spcPts val="600"/>
              </a:spcAft>
              <a:buClr>
                <a:schemeClr val="dk1"/>
              </a:buClr>
              <a:buSzPts val="990"/>
            </a:pPr>
            <a:r>
              <a:rPr lang="en-US" sz="1200" dirty="0">
                <a:solidFill>
                  <a:schemeClr val="dk1"/>
                </a:solidFill>
              </a:rPr>
              <a:t>Basic Literacy &amp; Numeracy Pilot Program (2022): Student Engagement with Platform Navigation Tools</a:t>
            </a:r>
            <a:endParaRPr lang="en-US" sz="800" dirty="0"/>
          </a:p>
        </p:txBody>
      </p:sp>
      <p:pic>
        <p:nvPicPr>
          <p:cNvPr id="2" name="Google Shape;366;g3d04ee064ea_2_9">
            <a:extLst>
              <a:ext uri="{FF2B5EF4-FFF2-40B4-BE49-F238E27FC236}">
                <a16:creationId xmlns:a16="http://schemas.microsoft.com/office/drawing/2014/main" id="{9593F2DA-B833-3895-4385-5BA58A647B0F}"/>
              </a:ext>
            </a:extLst>
          </p:cNvPr>
          <p:cNvPicPr preferRelativeResize="0"/>
          <p:nvPr/>
        </p:nvPicPr>
        <p:blipFill>
          <a:blip r:embed="rId4">
            <a:alphaModFix/>
          </a:blip>
          <a:stretch>
            <a:fillRect/>
          </a:stretch>
        </p:blipFill>
        <p:spPr>
          <a:xfrm>
            <a:off x="5064561" y="1814523"/>
            <a:ext cx="6468801" cy="2753928"/>
          </a:xfrm>
          <a:prstGeom prst="rect">
            <a:avLst/>
          </a:prstGeom>
          <a:noFill/>
          <a:ln>
            <a:noFill/>
          </a:ln>
        </p:spPr>
      </p:pic>
    </p:spTree>
    <p:extLst>
      <p:ext uri="{BB962C8B-B14F-4D97-AF65-F5344CB8AC3E}">
        <p14:creationId xmlns:p14="http://schemas.microsoft.com/office/powerpoint/2010/main" val="3145369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7F04AB-FB00-26BE-BF82-A72719F6100A}"/>
              </a:ext>
            </a:extLst>
          </p:cNvPr>
          <p:cNvSpPr>
            <a:spLocks noGrp="1"/>
          </p:cNvSpPr>
          <p:nvPr>
            <p:ph idx="1"/>
          </p:nvPr>
        </p:nvSpPr>
        <p:spPr>
          <a:xfrm>
            <a:off x="838200" y="1164462"/>
            <a:ext cx="5257800" cy="774505"/>
          </a:xfrm>
        </p:spPr>
        <p:txBody>
          <a:bodyPr>
            <a:normAutofit/>
          </a:bodyPr>
          <a:lstStyle/>
          <a:p>
            <a:pPr marL="0" lvl="0" indent="0">
              <a:lnSpc>
                <a:spcPct val="100000"/>
              </a:lnSpc>
              <a:spcBef>
                <a:spcPts val="0"/>
              </a:spcBef>
            </a:pPr>
            <a:r>
              <a:rPr lang="en-US" sz="1600" b="1" dirty="0">
                <a:solidFill>
                  <a:srgbClr val="625E59"/>
                </a:solidFill>
              </a:rPr>
              <a:t>Supported by </a:t>
            </a:r>
            <a:r>
              <a:rPr lang="en-US" sz="1600" dirty="0" err="1">
                <a:solidFill>
                  <a:srgbClr val="625E59"/>
                </a:solidFill>
              </a:rPr>
              <a:t>Asfari</a:t>
            </a:r>
            <a:r>
              <a:rPr lang="en-US" sz="1600" dirty="0">
                <a:solidFill>
                  <a:srgbClr val="625E59"/>
                </a:solidFill>
              </a:rPr>
              <a:t> Foundation</a:t>
            </a:r>
          </a:p>
          <a:p>
            <a:pPr marL="0" lvl="0" indent="0">
              <a:lnSpc>
                <a:spcPct val="100000"/>
              </a:lnSpc>
              <a:spcBef>
                <a:spcPts val="0"/>
              </a:spcBef>
            </a:pPr>
            <a:r>
              <a:rPr lang="en-US" sz="1600" dirty="0">
                <a:solidFill>
                  <a:srgbClr val="625E59"/>
                </a:solidFill>
              </a:rPr>
              <a:t>In partnership with </a:t>
            </a:r>
            <a:r>
              <a:rPr lang="en-US" sz="1600" dirty="0" err="1">
                <a:solidFill>
                  <a:srgbClr val="625E59"/>
                </a:solidFill>
              </a:rPr>
              <a:t>Beekee</a:t>
            </a:r>
            <a:r>
              <a:rPr lang="en-US" sz="1600" dirty="0">
                <a:solidFill>
                  <a:srgbClr val="625E59"/>
                </a:solidFill>
              </a:rPr>
              <a:t>, a social tech startup  </a:t>
            </a:r>
          </a:p>
        </p:txBody>
      </p:sp>
      <p:sp>
        <p:nvSpPr>
          <p:cNvPr id="3" name="Title 2">
            <a:extLst>
              <a:ext uri="{FF2B5EF4-FFF2-40B4-BE49-F238E27FC236}">
                <a16:creationId xmlns:a16="http://schemas.microsoft.com/office/drawing/2014/main" id="{D1C6135C-0CB3-6A70-0B3D-C8C8E3C2EFC9}"/>
              </a:ext>
            </a:extLst>
          </p:cNvPr>
          <p:cNvSpPr>
            <a:spLocks noGrp="1"/>
          </p:cNvSpPr>
          <p:nvPr>
            <p:ph type="title"/>
          </p:nvPr>
        </p:nvSpPr>
        <p:spPr>
          <a:xfrm>
            <a:off x="838200" y="296688"/>
            <a:ext cx="2867025" cy="774504"/>
          </a:xfrm>
        </p:spPr>
        <p:txBody>
          <a:bodyPr/>
          <a:lstStyle/>
          <a:p>
            <a:r>
              <a:rPr lang="en-US" dirty="0"/>
              <a:t>Tic Tech Tac </a:t>
            </a:r>
          </a:p>
        </p:txBody>
      </p:sp>
      <p:sp>
        <p:nvSpPr>
          <p:cNvPr id="4" name="TextBox 3">
            <a:extLst>
              <a:ext uri="{FF2B5EF4-FFF2-40B4-BE49-F238E27FC236}">
                <a16:creationId xmlns:a16="http://schemas.microsoft.com/office/drawing/2014/main" id="{8EDD48A1-CD6B-B87F-D1BF-6AC818FBE3AF}"/>
              </a:ext>
            </a:extLst>
          </p:cNvPr>
          <p:cNvSpPr txBox="1"/>
          <p:nvPr/>
        </p:nvSpPr>
        <p:spPr>
          <a:xfrm>
            <a:off x="838200" y="1860788"/>
            <a:ext cx="8153400" cy="3903120"/>
          </a:xfrm>
          <a:prstGeom prst="rect">
            <a:avLst/>
          </a:prstGeom>
          <a:noFill/>
        </p:spPr>
        <p:txBody>
          <a:bodyPr wrap="square" rtlCol="0">
            <a:spAutoFit/>
          </a:bodyPr>
          <a:lstStyle/>
          <a:p>
            <a:pPr lvl="0">
              <a:lnSpc>
                <a:spcPct val="115000"/>
              </a:lnSpc>
              <a:spcBef>
                <a:spcPts val="1200"/>
              </a:spcBef>
              <a:buClr>
                <a:srgbClr val="C31C71"/>
              </a:buClr>
              <a:buSzPts val="1100"/>
            </a:pPr>
            <a:r>
              <a:rPr lang="en-US" sz="1600" b="1" dirty="0">
                <a:solidFill>
                  <a:srgbClr val="C31C71"/>
                </a:solidFill>
              </a:rPr>
              <a:t>Tech Highlights: Empowering Pedagogy Through AI</a:t>
            </a:r>
          </a:p>
          <a:p>
            <a:pPr marL="457200" lvl="0" indent="-342900">
              <a:lnSpc>
                <a:spcPct val="115000"/>
              </a:lnSpc>
              <a:spcBef>
                <a:spcPts val="1200"/>
              </a:spcBef>
              <a:buClr>
                <a:srgbClr val="C31C71"/>
              </a:buClr>
              <a:buSzPts val="1800"/>
              <a:buFont typeface="Arial" panose="020B0604020202020204" pitchFamily="34" charset="0"/>
              <a:buChar char="•"/>
            </a:pPr>
            <a:r>
              <a:rPr lang="en-US" sz="1600" b="1" dirty="0">
                <a:solidFill>
                  <a:srgbClr val="625E59"/>
                </a:solidFill>
              </a:rPr>
              <a:t>AI Integration:</a:t>
            </a:r>
            <a:r>
              <a:rPr lang="en-US" sz="1600" dirty="0">
                <a:solidFill>
                  <a:srgbClr val="625E59"/>
                </a:solidFill>
              </a:rPr>
              <a:t> Automating internal processes to allow our team to focus on creativity and pedagogy rather than technicalities.</a:t>
            </a:r>
          </a:p>
          <a:p>
            <a:pPr marL="457200" lvl="0" indent="-342900">
              <a:lnSpc>
                <a:spcPct val="115000"/>
              </a:lnSpc>
              <a:buClr>
                <a:srgbClr val="C31C71"/>
              </a:buClr>
              <a:buSzPts val="1800"/>
              <a:buFont typeface="Arial" panose="020B0604020202020204" pitchFamily="34" charset="0"/>
              <a:buChar char="•"/>
            </a:pPr>
            <a:r>
              <a:rPr lang="en-US" sz="1600" b="1" dirty="0">
                <a:solidFill>
                  <a:srgbClr val="625E59"/>
                </a:solidFill>
              </a:rPr>
              <a:t>Data-Driven Insights:</a:t>
            </a:r>
            <a:r>
              <a:rPr lang="en-US" sz="1600" dirty="0">
                <a:solidFill>
                  <a:srgbClr val="625E59"/>
                </a:solidFill>
              </a:rPr>
              <a:t> Implementing AI analytics to make decisions that prioritize learner journeys and platform performance.</a:t>
            </a:r>
          </a:p>
          <a:p>
            <a:pPr marL="457200" lvl="0" indent="-342900">
              <a:lnSpc>
                <a:spcPct val="115000"/>
              </a:lnSpc>
              <a:buClr>
                <a:srgbClr val="C31C71"/>
              </a:buClr>
              <a:buSzPts val="1800"/>
              <a:buFont typeface="Arial" panose="020B0604020202020204" pitchFamily="34" charset="0"/>
              <a:buChar char="•"/>
            </a:pPr>
            <a:r>
              <a:rPr lang="en-US" sz="1600" b="1" dirty="0">
                <a:solidFill>
                  <a:srgbClr val="625E59"/>
                </a:solidFill>
              </a:rPr>
              <a:t>Building an AI-Savvy Team: </a:t>
            </a:r>
            <a:r>
              <a:rPr lang="en-US" sz="1600" dirty="0">
                <a:solidFill>
                  <a:srgbClr val="625E59"/>
                </a:solidFill>
              </a:rPr>
              <a:t>Leading LAL’s internal AI education through curated courses and hands-on training with AI tools, ensuring our entire staff is equipped for the future of EdTech.</a:t>
            </a:r>
          </a:p>
          <a:p>
            <a:pPr marL="457200" lvl="0" indent="-342900">
              <a:lnSpc>
                <a:spcPct val="115000"/>
              </a:lnSpc>
              <a:buClr>
                <a:srgbClr val="C31C71"/>
              </a:buClr>
              <a:buSzPts val="1800"/>
              <a:buFont typeface="Arial" panose="020B0604020202020204" pitchFamily="34" charset="0"/>
              <a:buChar char="•"/>
            </a:pPr>
            <a:r>
              <a:rPr lang="en-US" sz="1600" b="1" dirty="0">
                <a:solidFill>
                  <a:srgbClr val="625E59"/>
                </a:solidFill>
              </a:rPr>
              <a:t>Infrastructure &amp; Security:</a:t>
            </a:r>
            <a:r>
              <a:rPr lang="en-US" sz="1600" dirty="0">
                <a:solidFill>
                  <a:srgbClr val="625E59"/>
                </a:solidFill>
              </a:rPr>
              <a:t> Completed a full system audit to harden data security and scale our servers for increased regional demand.</a:t>
            </a:r>
          </a:p>
          <a:p>
            <a:pPr marL="457200" lvl="0" indent="-342900">
              <a:lnSpc>
                <a:spcPct val="115000"/>
              </a:lnSpc>
              <a:buClr>
                <a:srgbClr val="C31C71"/>
              </a:buClr>
              <a:buSzPts val="1800"/>
              <a:buFont typeface="Arial" panose="020B0604020202020204" pitchFamily="34" charset="0"/>
              <a:buChar char="•"/>
            </a:pPr>
            <a:r>
              <a:rPr lang="en-US" sz="1600" b="1" dirty="0">
                <a:solidFill>
                  <a:srgbClr val="625E59"/>
                </a:solidFill>
              </a:rPr>
              <a:t>Field Resilience: </a:t>
            </a:r>
            <a:r>
              <a:rPr lang="en-US" sz="1600" dirty="0">
                <a:solidFill>
                  <a:srgbClr val="625E59"/>
                </a:solidFill>
              </a:rPr>
              <a:t>Conducted rigorous pre-deployment testing of </a:t>
            </a:r>
            <a:r>
              <a:rPr lang="en-US" sz="1600" dirty="0" err="1">
                <a:solidFill>
                  <a:srgbClr val="625E59"/>
                </a:solidFill>
              </a:rPr>
              <a:t>Beekee</a:t>
            </a:r>
            <a:r>
              <a:rPr lang="en-US" sz="1600" dirty="0">
                <a:solidFill>
                  <a:srgbClr val="625E59"/>
                </a:solidFill>
              </a:rPr>
              <a:t> boxes, resulting in a stronger technical partnership and more reliable offline learning deployments in remote </a:t>
            </a:r>
            <a:r>
              <a:rPr lang="en-US" sz="1600" dirty="0" err="1">
                <a:solidFill>
                  <a:srgbClr val="625E59"/>
                </a:solidFill>
              </a:rPr>
              <a:t>lebanese</a:t>
            </a:r>
            <a:r>
              <a:rPr lang="en-US" sz="1600" dirty="0">
                <a:solidFill>
                  <a:srgbClr val="625E59"/>
                </a:solidFill>
              </a:rPr>
              <a:t> schools.</a:t>
            </a:r>
            <a:endParaRPr lang="en-US" sz="3200" dirty="0">
              <a:solidFill>
                <a:srgbClr val="625E59"/>
              </a:solidFill>
            </a:endParaRPr>
          </a:p>
        </p:txBody>
      </p:sp>
      <p:pic>
        <p:nvPicPr>
          <p:cNvPr id="6" name="Picture 5">
            <a:extLst>
              <a:ext uri="{FF2B5EF4-FFF2-40B4-BE49-F238E27FC236}">
                <a16:creationId xmlns:a16="http://schemas.microsoft.com/office/drawing/2014/main" id="{D00A2963-D0F3-0E96-887D-3B0D3A5E9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8972" y="6327864"/>
            <a:ext cx="1834853" cy="442587"/>
          </a:xfrm>
          <a:prstGeom prst="rect">
            <a:avLst/>
          </a:prstGeom>
        </p:spPr>
      </p:pic>
      <p:pic>
        <p:nvPicPr>
          <p:cNvPr id="8" name="Graphic 7">
            <a:extLst>
              <a:ext uri="{FF2B5EF4-FFF2-40B4-BE49-F238E27FC236}">
                <a16:creationId xmlns:a16="http://schemas.microsoft.com/office/drawing/2014/main" id="{30EDDEB5-162B-45D8-1032-A924C336F4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6274" y="330064"/>
            <a:ext cx="660536" cy="660536"/>
          </a:xfrm>
          <a:prstGeom prst="rect">
            <a:avLst/>
          </a:prstGeom>
        </p:spPr>
      </p:pic>
      <p:pic>
        <p:nvPicPr>
          <p:cNvPr id="12" name="Picture 11">
            <a:extLst>
              <a:ext uri="{FF2B5EF4-FFF2-40B4-BE49-F238E27FC236}">
                <a16:creationId xmlns:a16="http://schemas.microsoft.com/office/drawing/2014/main" id="{4F9AD89A-9C27-A848-51F5-EB96E04BB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861" y="1329366"/>
            <a:ext cx="3009627" cy="3261683"/>
          </a:xfrm>
          <a:prstGeom prst="rect">
            <a:avLst/>
          </a:prstGeom>
        </p:spPr>
      </p:pic>
    </p:spTree>
    <p:extLst>
      <p:ext uri="{BB962C8B-B14F-4D97-AF65-F5344CB8AC3E}">
        <p14:creationId xmlns:p14="http://schemas.microsoft.com/office/powerpoint/2010/main" val="122974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7707C7-AA22-28F3-837E-8DA45D01A132}"/>
              </a:ext>
            </a:extLst>
          </p:cNvPr>
          <p:cNvSpPr>
            <a:spLocks noGrp="1"/>
          </p:cNvSpPr>
          <p:nvPr>
            <p:ph idx="1"/>
          </p:nvPr>
        </p:nvSpPr>
        <p:spPr/>
        <p:txBody>
          <a:bodyPr>
            <a:noAutofit/>
          </a:bodyPr>
          <a:lstStyle/>
          <a:p>
            <a:pPr marL="0" lvl="0" indent="0">
              <a:lnSpc>
                <a:spcPct val="100000"/>
              </a:lnSpc>
              <a:spcBef>
                <a:spcPts val="0"/>
              </a:spcBef>
              <a:spcAft>
                <a:spcPts val="600"/>
              </a:spcAft>
              <a:buClr>
                <a:schemeClr val="dk1"/>
              </a:buClr>
              <a:buSzPct val="55000"/>
            </a:pPr>
            <a:r>
              <a:rPr lang="en-US" sz="1600" dirty="0">
                <a:solidFill>
                  <a:srgbClr val="C31C71"/>
                </a:solidFill>
              </a:rPr>
              <a:t>Over the past year, </a:t>
            </a:r>
            <a:r>
              <a:rPr lang="en-US" sz="1600" dirty="0" err="1">
                <a:solidFill>
                  <a:srgbClr val="C31C71"/>
                </a:solidFill>
              </a:rPr>
              <a:t>ConsultEd</a:t>
            </a:r>
            <a:r>
              <a:rPr lang="en-US" sz="1600" dirty="0">
                <a:solidFill>
                  <a:srgbClr val="C31C71"/>
                </a:solidFill>
              </a:rPr>
              <a:t> Solutions delivered several large-scale projects with international partners, demonstrating its ability to manage complex contracts while combining instructional design, digitization, and content production.</a:t>
            </a:r>
          </a:p>
          <a:p>
            <a:pPr marL="457200" lvl="0" indent="-317500">
              <a:lnSpc>
                <a:spcPct val="100000"/>
              </a:lnSpc>
              <a:spcBef>
                <a:spcPts val="0"/>
              </a:spcBef>
              <a:spcAft>
                <a:spcPts val="600"/>
              </a:spcAft>
              <a:buClr>
                <a:schemeClr val="dk1"/>
              </a:buClr>
              <a:buSzPct val="100000"/>
              <a:buChar char="●"/>
            </a:pPr>
            <a:r>
              <a:rPr lang="en-US" sz="1600" b="1" dirty="0">
                <a:solidFill>
                  <a:srgbClr val="625E59"/>
                </a:solidFill>
              </a:rPr>
              <a:t>UNRWA</a:t>
            </a:r>
            <a:r>
              <a:rPr lang="en-US" sz="1600" dirty="0">
                <a:solidFill>
                  <a:srgbClr val="625E59"/>
                </a:solidFill>
              </a:rPr>
              <a:t>  </a:t>
            </a:r>
          </a:p>
          <a:p>
            <a:pPr marL="0" lvl="0" indent="0">
              <a:lnSpc>
                <a:spcPct val="100000"/>
              </a:lnSpc>
              <a:spcBef>
                <a:spcPts val="0"/>
              </a:spcBef>
              <a:spcAft>
                <a:spcPts val="600"/>
              </a:spcAft>
              <a:buClr>
                <a:schemeClr val="dk1"/>
              </a:buClr>
              <a:buSzPct val="55000"/>
            </a:pPr>
            <a:r>
              <a:rPr lang="en-US" sz="1600" dirty="0">
                <a:solidFill>
                  <a:srgbClr val="625E59"/>
                </a:solidFill>
              </a:rPr>
              <a:t>Delivered a large-scale digitization project covering the entire Palestinian curriculum in Arabic. The project demonstrated LAL’s capacity to manage complex education contracts while combining technical digitization with high-quality Arabic educational content.</a:t>
            </a:r>
          </a:p>
          <a:p>
            <a:pPr marL="457200" lvl="0" indent="-317500">
              <a:lnSpc>
                <a:spcPct val="100000"/>
              </a:lnSpc>
              <a:spcBef>
                <a:spcPts val="0"/>
              </a:spcBef>
              <a:spcAft>
                <a:spcPts val="600"/>
              </a:spcAft>
              <a:buClr>
                <a:schemeClr val="dk1"/>
              </a:buClr>
              <a:buSzPct val="100000"/>
              <a:buChar char="●"/>
            </a:pPr>
            <a:r>
              <a:rPr lang="en-US" sz="1600" b="1" dirty="0">
                <a:solidFill>
                  <a:srgbClr val="625E59"/>
                </a:solidFill>
              </a:rPr>
              <a:t>UNESCO</a:t>
            </a:r>
            <a:r>
              <a:rPr lang="en-US" sz="1600" dirty="0">
                <a:solidFill>
                  <a:srgbClr val="625E59"/>
                </a:solidFill>
              </a:rPr>
              <a:t> </a:t>
            </a:r>
          </a:p>
          <a:p>
            <a:pPr marL="0" lvl="0" indent="0">
              <a:lnSpc>
                <a:spcPct val="100000"/>
              </a:lnSpc>
              <a:spcBef>
                <a:spcPts val="0"/>
              </a:spcBef>
              <a:spcAft>
                <a:spcPts val="600"/>
              </a:spcAft>
            </a:pPr>
            <a:r>
              <a:rPr lang="en-US" sz="1600" dirty="0">
                <a:solidFill>
                  <a:srgbClr val="625E59"/>
                </a:solidFill>
              </a:rPr>
              <a:t>Designed and produced a comprehensive digital training course, including one hour of animated content in English and French. The project also included a capacity-building workshop in Dakar for education ministry representatives from fifteen Central and West African countries.</a:t>
            </a:r>
          </a:p>
          <a:p>
            <a:pPr marL="457200" lvl="0" indent="-317500">
              <a:lnSpc>
                <a:spcPct val="100000"/>
              </a:lnSpc>
              <a:spcBef>
                <a:spcPts val="0"/>
              </a:spcBef>
              <a:spcAft>
                <a:spcPts val="600"/>
              </a:spcAft>
              <a:buClr>
                <a:schemeClr val="dk1"/>
              </a:buClr>
              <a:buSzPct val="100000"/>
              <a:buChar char="●"/>
            </a:pPr>
            <a:r>
              <a:rPr lang="en-US" sz="1600" b="1" dirty="0">
                <a:solidFill>
                  <a:srgbClr val="625E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IECD / </a:t>
            </a:r>
            <a:r>
              <a:rPr lang="en-US" sz="1600" b="1" dirty="0" err="1">
                <a:solidFill>
                  <a:srgbClr val="625E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Semeurs</a:t>
            </a:r>
            <a:r>
              <a:rPr lang="en-US" sz="1600" b="1" dirty="0">
                <a:solidFill>
                  <a:srgbClr val="625E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 </a:t>
            </a:r>
            <a:r>
              <a:rPr lang="en-US" sz="1600" b="1" dirty="0" err="1">
                <a:solidFill>
                  <a:srgbClr val="625E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d’avenir</a:t>
            </a:r>
            <a:endParaRPr lang="en-US" sz="1600" b="1" dirty="0">
              <a:solidFill>
                <a:srgbClr val="625E59"/>
              </a:solidFill>
            </a:endParaRPr>
          </a:p>
          <a:p>
            <a:pPr marL="0" lvl="0" indent="0">
              <a:lnSpc>
                <a:spcPct val="100000"/>
              </a:lnSpc>
              <a:spcBef>
                <a:spcPts val="0"/>
              </a:spcBef>
              <a:spcAft>
                <a:spcPts val="600"/>
              </a:spcAft>
            </a:pPr>
            <a:r>
              <a:rPr lang="en-US" sz="1600" dirty="0">
                <a:solidFill>
                  <a:srgbClr val="625E59"/>
                </a:solidFill>
              </a:rPr>
              <a:t>Our collaboration with IECD / </a:t>
            </a:r>
            <a:r>
              <a:rPr lang="en-US" sz="1600" dirty="0" err="1">
                <a:solidFill>
                  <a:srgbClr val="625E59"/>
                </a:solidFill>
              </a:rPr>
              <a:t>Semeur</a:t>
            </a:r>
            <a:r>
              <a:rPr lang="en-US" sz="1600" dirty="0">
                <a:solidFill>
                  <a:srgbClr val="625E59"/>
                </a:solidFill>
              </a:rPr>
              <a:t> </a:t>
            </a:r>
            <a:r>
              <a:rPr lang="en-US" sz="1600" dirty="0" err="1">
                <a:solidFill>
                  <a:srgbClr val="625E59"/>
                </a:solidFill>
              </a:rPr>
              <a:t>d’avenir</a:t>
            </a:r>
            <a:r>
              <a:rPr lang="en-US" sz="1600" dirty="0">
                <a:solidFill>
                  <a:srgbClr val="625E59"/>
                </a:solidFill>
              </a:rPr>
              <a:t> is long-standing. We have been working together for several years on content development and digitalization projects. In 2025, we successfully completed 10 courses together in two languages—English and Arabic. These courses covered a range of topics, including PSEA, sales, digital marketing, gender equality, and others. We look forward to continuing and strengthening this partnership in the years to come.</a:t>
            </a:r>
          </a:p>
        </p:txBody>
      </p:sp>
      <p:sp>
        <p:nvSpPr>
          <p:cNvPr id="3" name="Title 2">
            <a:extLst>
              <a:ext uri="{FF2B5EF4-FFF2-40B4-BE49-F238E27FC236}">
                <a16:creationId xmlns:a16="http://schemas.microsoft.com/office/drawing/2014/main" id="{0AB46706-775C-6C65-6565-707664FBDA03}"/>
              </a:ext>
            </a:extLst>
          </p:cNvPr>
          <p:cNvSpPr>
            <a:spLocks noGrp="1"/>
          </p:cNvSpPr>
          <p:nvPr>
            <p:ph type="title"/>
          </p:nvPr>
        </p:nvSpPr>
        <p:spPr/>
        <p:txBody>
          <a:bodyPr/>
          <a:lstStyle/>
          <a:p>
            <a:r>
              <a:rPr lang="en-US" dirty="0" err="1"/>
              <a:t>ConsultEd</a:t>
            </a:r>
            <a:r>
              <a:rPr lang="en-US" dirty="0"/>
              <a:t> Solutions</a:t>
            </a:r>
          </a:p>
        </p:txBody>
      </p:sp>
      <p:pic>
        <p:nvPicPr>
          <p:cNvPr id="5" name="Picture 4">
            <a:extLst>
              <a:ext uri="{FF2B5EF4-FFF2-40B4-BE49-F238E27FC236}">
                <a16:creationId xmlns:a16="http://schemas.microsoft.com/office/drawing/2014/main" id="{C59FF021-EC76-CD2D-84AC-747D347FC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189" y="6368498"/>
            <a:ext cx="1335411" cy="385627"/>
          </a:xfrm>
          <a:prstGeom prst="rect">
            <a:avLst/>
          </a:prstGeom>
        </p:spPr>
      </p:pic>
      <p:pic>
        <p:nvPicPr>
          <p:cNvPr id="7" name="Picture 6">
            <a:extLst>
              <a:ext uri="{FF2B5EF4-FFF2-40B4-BE49-F238E27FC236}">
                <a16:creationId xmlns:a16="http://schemas.microsoft.com/office/drawing/2014/main" id="{C541D68E-6B2D-7BD3-8960-C8C6CDB9EDB0}"/>
              </a:ext>
            </a:extLst>
          </p:cNvPr>
          <p:cNvPicPr>
            <a:picLocks noChangeAspect="1"/>
          </p:cNvPicPr>
          <p:nvPr/>
        </p:nvPicPr>
        <p:blipFill>
          <a:blip r:embed="rId3">
            <a:extLst>
              <a:ext uri="{28A0092B-C50C-407E-A947-70E740481C1C}">
                <a14:useLocalDpi xmlns:a14="http://schemas.microsoft.com/office/drawing/2010/main" val="0"/>
              </a:ext>
            </a:extLst>
          </a:blip>
          <a:srcRect l="23152" r="23590"/>
          <a:stretch>
            <a:fillRect/>
          </a:stretch>
        </p:blipFill>
        <p:spPr>
          <a:xfrm>
            <a:off x="8696987" y="6262396"/>
            <a:ext cx="504826" cy="595604"/>
          </a:xfrm>
          <a:prstGeom prst="rect">
            <a:avLst/>
          </a:prstGeom>
        </p:spPr>
      </p:pic>
      <p:pic>
        <p:nvPicPr>
          <p:cNvPr id="9" name="Picture 8">
            <a:extLst>
              <a:ext uri="{FF2B5EF4-FFF2-40B4-BE49-F238E27FC236}">
                <a16:creationId xmlns:a16="http://schemas.microsoft.com/office/drawing/2014/main" id="{CA43901E-92BF-755A-BB1D-11E7BF50C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3081" y="6446497"/>
            <a:ext cx="1224919" cy="259713"/>
          </a:xfrm>
          <a:prstGeom prst="rect">
            <a:avLst/>
          </a:prstGeom>
        </p:spPr>
      </p:pic>
      <p:pic>
        <p:nvPicPr>
          <p:cNvPr id="11" name="Picture 10">
            <a:extLst>
              <a:ext uri="{FF2B5EF4-FFF2-40B4-BE49-F238E27FC236}">
                <a16:creationId xmlns:a16="http://schemas.microsoft.com/office/drawing/2014/main" id="{15310DEC-7BD1-18A1-568D-A9F917931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464" y="6339010"/>
            <a:ext cx="721711" cy="367200"/>
          </a:xfrm>
          <a:prstGeom prst="rect">
            <a:avLst/>
          </a:prstGeom>
        </p:spPr>
      </p:pic>
      <p:pic>
        <p:nvPicPr>
          <p:cNvPr id="13" name="Graphic 12">
            <a:extLst>
              <a:ext uri="{FF2B5EF4-FFF2-40B4-BE49-F238E27FC236}">
                <a16:creationId xmlns:a16="http://schemas.microsoft.com/office/drawing/2014/main" id="{78664488-BFF2-4153-CF7E-AA7CC39FA7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4176" y="323849"/>
            <a:ext cx="671824" cy="671824"/>
          </a:xfrm>
          <a:prstGeom prst="rect">
            <a:avLst/>
          </a:prstGeom>
        </p:spPr>
      </p:pic>
    </p:spTree>
    <p:extLst>
      <p:ext uri="{BB962C8B-B14F-4D97-AF65-F5344CB8AC3E}">
        <p14:creationId xmlns:p14="http://schemas.microsoft.com/office/powerpoint/2010/main" val="412550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4;p25">
            <a:extLst>
              <a:ext uri="{FF2B5EF4-FFF2-40B4-BE49-F238E27FC236}">
                <a16:creationId xmlns:a16="http://schemas.microsoft.com/office/drawing/2014/main" id="{EA8BD965-87D6-C260-9489-CD8156E86EAB}"/>
              </a:ext>
            </a:extLst>
          </p:cNvPr>
          <p:cNvSpPr txBox="1"/>
          <p:nvPr/>
        </p:nvSpPr>
        <p:spPr>
          <a:xfrm>
            <a:off x="2424150" y="529093"/>
            <a:ext cx="73437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1" dirty="0">
                <a:solidFill>
                  <a:schemeClr val="lt1"/>
                </a:solidFill>
              </a:rPr>
              <a:t>FAIL FORWARD</a:t>
            </a:r>
            <a:endParaRPr sz="4400" b="1" dirty="0">
              <a:solidFill>
                <a:schemeClr val="lt1"/>
              </a:solidFill>
            </a:endParaRPr>
          </a:p>
          <a:p>
            <a:pPr marL="0" marR="0" lvl="0" indent="0" algn="ctr" rtl="0">
              <a:lnSpc>
                <a:spcPct val="100000"/>
              </a:lnSpc>
              <a:spcBef>
                <a:spcPts val="0"/>
              </a:spcBef>
              <a:spcAft>
                <a:spcPts val="0"/>
              </a:spcAft>
              <a:buClr>
                <a:srgbClr val="000000"/>
              </a:buClr>
              <a:buSzPts val="3600"/>
              <a:buFont typeface="Arial"/>
              <a:buNone/>
            </a:pPr>
            <a:r>
              <a:rPr lang="en-US" sz="4400" b="1" dirty="0">
                <a:solidFill>
                  <a:schemeClr val="lt1"/>
                </a:solidFill>
              </a:rPr>
              <a:t>Lessons learned  </a:t>
            </a:r>
            <a:endParaRPr sz="4400" b="0" i="0" u="none" strike="noStrike" cap="none" dirty="0">
              <a:solidFill>
                <a:schemeClr val="lt1"/>
              </a:solidFill>
              <a:latin typeface="Arial"/>
              <a:ea typeface="Arial"/>
              <a:cs typeface="Arial"/>
              <a:sym typeface="Arial"/>
            </a:endParaRPr>
          </a:p>
        </p:txBody>
      </p:sp>
      <p:sp>
        <p:nvSpPr>
          <p:cNvPr id="4" name="Google Shape;546;p25">
            <a:extLst>
              <a:ext uri="{FF2B5EF4-FFF2-40B4-BE49-F238E27FC236}">
                <a16:creationId xmlns:a16="http://schemas.microsoft.com/office/drawing/2014/main" id="{330A01B9-CBB3-ED94-EF3F-955B360F5369}"/>
              </a:ext>
            </a:extLst>
          </p:cNvPr>
          <p:cNvSpPr txBox="1"/>
          <p:nvPr/>
        </p:nvSpPr>
        <p:spPr>
          <a:xfrm>
            <a:off x="1921965" y="3779995"/>
            <a:ext cx="8348070" cy="1569630"/>
          </a:xfrm>
          <a:prstGeom prst="rect">
            <a:avLst/>
          </a:prstGeom>
          <a:solidFill>
            <a:srgbClr val="ECF5F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rgbClr val="615D59"/>
                </a:solidFill>
              </a:rPr>
              <a:t>At LAL, we believe that failure is not the opposite of success but a step toward it. ‘Fail Forward’ is our commitment to learning from challenges, adapting, and continuously improving. By embracing setbacks as opportunities for growth, we refine our approach, strengthen our impact, and push the boundaries of innovation in education.</a:t>
            </a:r>
            <a:endParaRPr sz="1800" dirty="0">
              <a:solidFill>
                <a:srgbClr val="615D59"/>
              </a:solidFill>
            </a:endParaRPr>
          </a:p>
        </p:txBody>
      </p:sp>
      <p:pic>
        <p:nvPicPr>
          <p:cNvPr id="5" name="Graphic 4">
            <a:extLst>
              <a:ext uri="{FF2B5EF4-FFF2-40B4-BE49-F238E27FC236}">
                <a16:creationId xmlns:a16="http://schemas.microsoft.com/office/drawing/2014/main" id="{82950A16-B520-D132-896C-4D73BED772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7767" y="2173778"/>
            <a:ext cx="1296464" cy="1296464"/>
          </a:xfrm>
          <a:prstGeom prst="rect">
            <a:avLst/>
          </a:prstGeom>
        </p:spPr>
      </p:pic>
    </p:spTree>
    <p:extLst>
      <p:ext uri="{BB962C8B-B14F-4D97-AF65-F5344CB8AC3E}">
        <p14:creationId xmlns:p14="http://schemas.microsoft.com/office/powerpoint/2010/main" val="309034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56CB37-4771-9698-9C0A-FA1424F7CC1B}"/>
              </a:ext>
            </a:extLst>
          </p:cNvPr>
          <p:cNvSpPr>
            <a:spLocks noGrp="1"/>
          </p:cNvSpPr>
          <p:nvPr>
            <p:ph idx="1"/>
          </p:nvPr>
        </p:nvSpPr>
        <p:spPr>
          <a:xfrm>
            <a:off x="838200" y="2160511"/>
            <a:ext cx="2333625" cy="2773439"/>
          </a:xfrm>
          <a:solidFill>
            <a:srgbClr val="E0EEF0"/>
          </a:solidFill>
        </p:spPr>
        <p:txBody>
          <a:bodyPr>
            <a:normAutofit/>
          </a:bodyPr>
          <a:lstStyle/>
          <a:p>
            <a:pPr marL="0" lvl="0" indent="0">
              <a:lnSpc>
                <a:spcPct val="100000"/>
              </a:lnSpc>
              <a:spcBef>
                <a:spcPts val="0"/>
              </a:spcBef>
              <a:spcAft>
                <a:spcPts val="600"/>
              </a:spcAft>
            </a:pPr>
            <a:r>
              <a:rPr lang="en-US" sz="1600" b="1" dirty="0">
                <a:solidFill>
                  <a:srgbClr val="625E59"/>
                </a:solidFill>
              </a:rPr>
              <a:t>The shortfall</a:t>
            </a:r>
          </a:p>
          <a:p>
            <a:pPr marL="0" lvl="0" indent="0">
              <a:lnSpc>
                <a:spcPct val="100000"/>
              </a:lnSpc>
              <a:spcBef>
                <a:spcPts val="0"/>
              </a:spcBef>
              <a:spcAft>
                <a:spcPts val="600"/>
              </a:spcAft>
            </a:pPr>
            <a:r>
              <a:rPr lang="en-US" sz="1600" dirty="0">
                <a:solidFill>
                  <a:srgbClr val="625E59"/>
                </a:solidFill>
              </a:rPr>
              <a:t>While developing the pedagogical methodology for our Alternative Learning Spaces, we initially aimed too high, creating a model that was ambitious and difficult to implement.</a:t>
            </a:r>
          </a:p>
        </p:txBody>
      </p:sp>
      <p:sp>
        <p:nvSpPr>
          <p:cNvPr id="3" name="Title 2">
            <a:extLst>
              <a:ext uri="{FF2B5EF4-FFF2-40B4-BE49-F238E27FC236}">
                <a16:creationId xmlns:a16="http://schemas.microsoft.com/office/drawing/2014/main" id="{C64598E7-8A9B-74BB-0D59-213FDB6090E0}"/>
              </a:ext>
            </a:extLst>
          </p:cNvPr>
          <p:cNvSpPr>
            <a:spLocks noGrp="1"/>
          </p:cNvSpPr>
          <p:nvPr>
            <p:ph type="title"/>
          </p:nvPr>
        </p:nvSpPr>
        <p:spPr/>
        <p:txBody>
          <a:bodyPr/>
          <a:lstStyle/>
          <a:p>
            <a:r>
              <a:rPr lang="en-US" dirty="0"/>
              <a:t>Learning Along the Way</a:t>
            </a:r>
          </a:p>
        </p:txBody>
      </p:sp>
      <p:sp>
        <p:nvSpPr>
          <p:cNvPr id="4" name="Content Placeholder 1">
            <a:extLst>
              <a:ext uri="{FF2B5EF4-FFF2-40B4-BE49-F238E27FC236}">
                <a16:creationId xmlns:a16="http://schemas.microsoft.com/office/drawing/2014/main" id="{EC13EAED-C041-06A1-4ABF-CE6A995F7199}"/>
              </a:ext>
            </a:extLst>
          </p:cNvPr>
          <p:cNvSpPr txBox="1">
            <a:spLocks/>
          </p:cNvSpPr>
          <p:nvPr/>
        </p:nvSpPr>
        <p:spPr>
          <a:xfrm>
            <a:off x="3286125" y="2160513"/>
            <a:ext cx="2228850" cy="2773438"/>
          </a:xfrm>
          <a:prstGeom prst="rect">
            <a:avLst/>
          </a:prstGeom>
          <a:solidFill>
            <a:srgbClr val="E0EEF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1800" kern="1200">
                <a:solidFill>
                  <a:schemeClr val="tx1">
                    <a:lumMod val="65000"/>
                    <a:lumOff val="3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600"/>
              </a:spcAft>
            </a:pPr>
            <a:r>
              <a:rPr lang="en-US" sz="1600" b="1" dirty="0">
                <a:solidFill>
                  <a:srgbClr val="625E59"/>
                </a:solidFill>
              </a:rPr>
              <a:t>The mitigation</a:t>
            </a:r>
            <a:r>
              <a:rPr lang="en-US" sz="1600" dirty="0">
                <a:solidFill>
                  <a:srgbClr val="625E59"/>
                </a:solidFill>
              </a:rPr>
              <a:t> </a:t>
            </a:r>
          </a:p>
          <a:p>
            <a:pPr marL="0" lvl="0" indent="0">
              <a:lnSpc>
                <a:spcPct val="100000"/>
              </a:lnSpc>
              <a:spcBef>
                <a:spcPts val="0"/>
              </a:spcBef>
              <a:spcAft>
                <a:spcPts val="600"/>
              </a:spcAft>
            </a:pPr>
            <a:r>
              <a:rPr lang="en-US" sz="1600" dirty="0">
                <a:solidFill>
                  <a:srgbClr val="625E59"/>
                </a:solidFill>
              </a:rPr>
              <a:t>Through reflection and iteration, we applied layers of simplification, refining our approach to reach a methodology that is now practical, effective, and working seamlessly in the field.</a:t>
            </a:r>
            <a:endParaRPr lang="en-US" dirty="0">
              <a:solidFill>
                <a:srgbClr val="625E59"/>
              </a:solidFill>
            </a:endParaRPr>
          </a:p>
        </p:txBody>
      </p:sp>
      <p:sp>
        <p:nvSpPr>
          <p:cNvPr id="5" name="TextBox 4">
            <a:extLst>
              <a:ext uri="{FF2B5EF4-FFF2-40B4-BE49-F238E27FC236}">
                <a16:creationId xmlns:a16="http://schemas.microsoft.com/office/drawing/2014/main" id="{03924523-A071-2049-B3F4-8F4BC200F000}"/>
              </a:ext>
            </a:extLst>
          </p:cNvPr>
          <p:cNvSpPr txBox="1"/>
          <p:nvPr/>
        </p:nvSpPr>
        <p:spPr>
          <a:xfrm>
            <a:off x="609600" y="1619250"/>
            <a:ext cx="4905375" cy="369332"/>
          </a:xfrm>
          <a:prstGeom prst="rect">
            <a:avLst/>
          </a:prstGeom>
          <a:noFill/>
        </p:spPr>
        <p:txBody>
          <a:bodyPr wrap="square" rtlCol="0">
            <a:spAutoFit/>
          </a:bodyPr>
          <a:lstStyle/>
          <a:p>
            <a:pPr algn="ctr"/>
            <a:r>
              <a:rPr lang="en-US" b="1" dirty="0">
                <a:solidFill>
                  <a:srgbClr val="9ECBD0"/>
                </a:solidFill>
              </a:rPr>
              <a:t>“Never take anything for granted”</a:t>
            </a:r>
            <a:r>
              <a:rPr lang="en-US" dirty="0">
                <a:solidFill>
                  <a:srgbClr val="9ECBD0"/>
                </a:solidFill>
              </a:rPr>
              <a:t>. </a:t>
            </a:r>
          </a:p>
        </p:txBody>
      </p:sp>
      <p:sp>
        <p:nvSpPr>
          <p:cNvPr id="6" name="Content Placeholder 1">
            <a:extLst>
              <a:ext uri="{FF2B5EF4-FFF2-40B4-BE49-F238E27FC236}">
                <a16:creationId xmlns:a16="http://schemas.microsoft.com/office/drawing/2014/main" id="{DF17D09E-13B8-51FA-FAF9-6752D787090E}"/>
              </a:ext>
            </a:extLst>
          </p:cNvPr>
          <p:cNvSpPr txBox="1">
            <a:spLocks/>
          </p:cNvSpPr>
          <p:nvPr/>
        </p:nvSpPr>
        <p:spPr>
          <a:xfrm>
            <a:off x="6796089" y="2160511"/>
            <a:ext cx="2333625" cy="2773438"/>
          </a:xfrm>
          <a:prstGeom prst="rect">
            <a:avLst/>
          </a:prstGeom>
          <a:solidFill>
            <a:srgbClr val="FADEE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1800" kern="1200">
                <a:solidFill>
                  <a:schemeClr val="tx1">
                    <a:lumMod val="65000"/>
                    <a:lumOff val="3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pPr>
            <a:r>
              <a:rPr lang="en-US" sz="1600" b="1" dirty="0">
                <a:solidFill>
                  <a:srgbClr val="625E59"/>
                </a:solidFill>
              </a:rPr>
              <a:t>The shortfall</a:t>
            </a:r>
          </a:p>
          <a:p>
            <a:pPr marL="0" indent="0">
              <a:lnSpc>
                <a:spcPct val="100000"/>
              </a:lnSpc>
              <a:spcBef>
                <a:spcPts val="0"/>
              </a:spcBef>
              <a:spcAft>
                <a:spcPts val="600"/>
              </a:spcAft>
              <a:buClr>
                <a:schemeClr val="dk1"/>
              </a:buClr>
              <a:buSzPts val="1100"/>
            </a:pPr>
            <a:r>
              <a:rPr lang="en-US" sz="1600" dirty="0">
                <a:solidFill>
                  <a:srgbClr val="625E59"/>
                </a:solidFill>
              </a:rPr>
              <a:t>In our work on the Alternative Learning Spaces, we did not fully anticipate unexpected delays and initially lacked backup plans—Plan B, C, or D—to respond quickly. </a:t>
            </a:r>
          </a:p>
        </p:txBody>
      </p:sp>
      <p:sp>
        <p:nvSpPr>
          <p:cNvPr id="7" name="Content Placeholder 1">
            <a:extLst>
              <a:ext uri="{FF2B5EF4-FFF2-40B4-BE49-F238E27FC236}">
                <a16:creationId xmlns:a16="http://schemas.microsoft.com/office/drawing/2014/main" id="{3E5B0CDA-A718-67B6-8F30-40038E0BE393}"/>
              </a:ext>
            </a:extLst>
          </p:cNvPr>
          <p:cNvSpPr txBox="1">
            <a:spLocks/>
          </p:cNvSpPr>
          <p:nvPr/>
        </p:nvSpPr>
        <p:spPr>
          <a:xfrm>
            <a:off x="9244014" y="2160512"/>
            <a:ext cx="2228850" cy="2773437"/>
          </a:xfrm>
          <a:prstGeom prst="rect">
            <a:avLst/>
          </a:prstGeom>
          <a:solidFill>
            <a:srgbClr val="FADEE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1800" kern="1200">
                <a:solidFill>
                  <a:schemeClr val="tx1">
                    <a:lumMod val="65000"/>
                    <a:lumOff val="35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200"/>
              </a:spcBef>
              <a:spcAft>
                <a:spcPts val="600"/>
              </a:spcAft>
            </a:pPr>
            <a:r>
              <a:rPr lang="en-US" sz="1600" b="1" dirty="0">
                <a:solidFill>
                  <a:srgbClr val="625E59"/>
                </a:solidFill>
              </a:rPr>
              <a:t>The mitigation</a:t>
            </a:r>
            <a:r>
              <a:rPr lang="en-US" sz="1600" dirty="0">
                <a:solidFill>
                  <a:srgbClr val="625E59"/>
                </a:solidFill>
              </a:rPr>
              <a:t> </a:t>
            </a:r>
          </a:p>
          <a:p>
            <a:pPr marL="0" lvl="0" indent="0">
              <a:lnSpc>
                <a:spcPct val="100000"/>
              </a:lnSpc>
              <a:spcBef>
                <a:spcPts val="0"/>
              </a:spcBef>
              <a:spcAft>
                <a:spcPts val="600"/>
              </a:spcAft>
              <a:buClr>
                <a:schemeClr val="dk1"/>
              </a:buClr>
              <a:buSzPts val="1100"/>
            </a:pPr>
            <a:r>
              <a:rPr lang="en-US" sz="1600" dirty="0">
                <a:solidFill>
                  <a:srgbClr val="625E59"/>
                </a:solidFill>
              </a:rPr>
              <a:t>Over time, we adapted by building flexible contingency strategies, allowing us to react faster and ensure the smooth implementation of our programs. </a:t>
            </a:r>
          </a:p>
        </p:txBody>
      </p:sp>
      <p:sp>
        <p:nvSpPr>
          <p:cNvPr id="8" name="TextBox 7">
            <a:extLst>
              <a:ext uri="{FF2B5EF4-FFF2-40B4-BE49-F238E27FC236}">
                <a16:creationId xmlns:a16="http://schemas.microsoft.com/office/drawing/2014/main" id="{2071FCE4-E90C-5DAE-E9AA-E53A4055AFE6}"/>
              </a:ext>
            </a:extLst>
          </p:cNvPr>
          <p:cNvSpPr txBox="1"/>
          <p:nvPr/>
        </p:nvSpPr>
        <p:spPr>
          <a:xfrm>
            <a:off x="6567489" y="1619250"/>
            <a:ext cx="4905375" cy="369332"/>
          </a:xfrm>
          <a:prstGeom prst="rect">
            <a:avLst/>
          </a:prstGeom>
          <a:noFill/>
        </p:spPr>
        <p:txBody>
          <a:bodyPr wrap="square" rtlCol="0">
            <a:spAutoFit/>
          </a:bodyPr>
          <a:lstStyle/>
          <a:p>
            <a:pPr lvl="0" algn="ctr"/>
            <a:r>
              <a:rPr lang="en-US" b="1" dirty="0">
                <a:solidFill>
                  <a:srgbClr val="C31C71"/>
                </a:solidFill>
              </a:rPr>
              <a:t>Always be prepared for unforeseen</a:t>
            </a:r>
          </a:p>
        </p:txBody>
      </p:sp>
      <p:pic>
        <p:nvPicPr>
          <p:cNvPr id="10" name="Graphic 9">
            <a:extLst>
              <a:ext uri="{FF2B5EF4-FFF2-40B4-BE49-F238E27FC236}">
                <a16:creationId xmlns:a16="http://schemas.microsoft.com/office/drawing/2014/main" id="{E056B518-70D3-3536-1EF1-8604E0F337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8349" y="549686"/>
            <a:ext cx="678026" cy="678026"/>
          </a:xfrm>
          <a:prstGeom prst="rect">
            <a:avLst/>
          </a:prstGeom>
        </p:spPr>
      </p:pic>
      <p:sp>
        <p:nvSpPr>
          <p:cNvPr id="11" name="Rectangle 10">
            <a:extLst>
              <a:ext uri="{FF2B5EF4-FFF2-40B4-BE49-F238E27FC236}">
                <a16:creationId xmlns:a16="http://schemas.microsoft.com/office/drawing/2014/main" id="{FE680362-6A37-7475-368C-A3B16E7FBC7B}"/>
              </a:ext>
            </a:extLst>
          </p:cNvPr>
          <p:cNvSpPr/>
          <p:nvPr/>
        </p:nvSpPr>
        <p:spPr>
          <a:xfrm>
            <a:off x="609600" y="1524000"/>
            <a:ext cx="5210175" cy="3648075"/>
          </a:xfrm>
          <a:prstGeom prst="rect">
            <a:avLst/>
          </a:prstGeom>
          <a:noFill/>
          <a:ln w="19050">
            <a:solidFill>
              <a:srgbClr val="9ECB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6DED40-237F-BCE4-C689-2FC6EA4761ED}"/>
              </a:ext>
            </a:extLst>
          </p:cNvPr>
          <p:cNvSpPr/>
          <p:nvPr/>
        </p:nvSpPr>
        <p:spPr>
          <a:xfrm>
            <a:off x="6524626" y="1524000"/>
            <a:ext cx="5210175" cy="3648075"/>
          </a:xfrm>
          <a:prstGeom prst="rect">
            <a:avLst/>
          </a:prstGeom>
          <a:noFill/>
          <a:ln w="19050">
            <a:solidFill>
              <a:srgbClr val="C31C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7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3A09F2-A30F-DAC3-5FF7-F70A1E9F1B2D}"/>
              </a:ext>
            </a:extLst>
          </p:cNvPr>
          <p:cNvSpPr>
            <a:spLocks noGrp="1"/>
          </p:cNvSpPr>
          <p:nvPr>
            <p:ph idx="1"/>
          </p:nvPr>
        </p:nvSpPr>
        <p:spPr>
          <a:xfrm>
            <a:off x="4695825" y="678898"/>
            <a:ext cx="2800350" cy="645077"/>
          </a:xfrm>
        </p:spPr>
        <p:txBody>
          <a:bodyPr>
            <a:normAutofit/>
          </a:bodyPr>
          <a:lstStyle/>
          <a:p>
            <a:r>
              <a:rPr lang="en-US" sz="3200" dirty="0">
                <a:solidFill>
                  <a:srgbClr val="FCE8F2"/>
                </a:solidFill>
              </a:rPr>
              <a:t>A Last Word </a:t>
            </a:r>
          </a:p>
        </p:txBody>
      </p:sp>
      <p:sp>
        <p:nvSpPr>
          <p:cNvPr id="3" name="TextBox 2">
            <a:extLst>
              <a:ext uri="{FF2B5EF4-FFF2-40B4-BE49-F238E27FC236}">
                <a16:creationId xmlns:a16="http://schemas.microsoft.com/office/drawing/2014/main" id="{73052D0C-9881-6832-2E28-04FF810BB1BF}"/>
              </a:ext>
            </a:extLst>
          </p:cNvPr>
          <p:cNvSpPr txBox="1"/>
          <p:nvPr/>
        </p:nvSpPr>
        <p:spPr>
          <a:xfrm>
            <a:off x="2062161" y="1482313"/>
            <a:ext cx="8520113" cy="3616375"/>
          </a:xfrm>
          <a:prstGeom prst="rect">
            <a:avLst/>
          </a:prstGeom>
          <a:solidFill>
            <a:srgbClr val="FCE8F2"/>
          </a:solidFill>
          <a:ln>
            <a:noFill/>
          </a:ln>
        </p:spPr>
        <p:txBody>
          <a:bodyPr wrap="square" lIns="91440" tIns="274320" rIns="91440" rtlCol="0">
            <a:spAutoFit/>
          </a:bodyPr>
          <a:lstStyle/>
          <a:p>
            <a:pPr lvl="0" algn="ctr"/>
            <a:r>
              <a:rPr lang="en-US" dirty="0">
                <a:solidFill>
                  <a:srgbClr val="625E59"/>
                </a:solidFill>
              </a:rPr>
              <a:t>As we completed this annual report, a new war has erupted. </a:t>
            </a:r>
          </a:p>
          <a:p>
            <a:pPr lvl="0" algn="ctr"/>
            <a:r>
              <a:rPr lang="en-US" dirty="0">
                <a:solidFill>
                  <a:srgbClr val="625E59"/>
                </a:solidFill>
              </a:rPr>
              <a:t>While bombs fall and uncertainty grows, our team continues to work relentlessly</a:t>
            </a:r>
          </a:p>
          <a:p>
            <a:pPr lvl="0" algn="ctr"/>
            <a:r>
              <a:rPr lang="en-US" dirty="0">
                <a:solidFill>
                  <a:srgbClr val="625E59"/>
                </a:solidFill>
              </a:rPr>
              <a:t>to ensure education reaches those affected, through webinars, follow-ups,</a:t>
            </a:r>
          </a:p>
          <a:p>
            <a:pPr lvl="0" algn="ctr"/>
            <a:r>
              <a:rPr lang="en-US" dirty="0">
                <a:solidFill>
                  <a:srgbClr val="625E59"/>
                </a:solidFill>
              </a:rPr>
              <a:t>tech solutions and content creation.</a:t>
            </a:r>
          </a:p>
          <a:p>
            <a:pPr lvl="0" algn="ctr"/>
            <a:endParaRPr lang="en-US" dirty="0">
              <a:solidFill>
                <a:srgbClr val="625E59"/>
              </a:solidFill>
            </a:endParaRPr>
          </a:p>
          <a:p>
            <a:pPr lvl="0" algn="ctr"/>
            <a:r>
              <a:rPr lang="en-US" dirty="0">
                <a:solidFill>
                  <a:srgbClr val="625E59"/>
                </a:solidFill>
              </a:rPr>
              <a:t>This moment also reminds us that, no matter how much we focus on good governance or the principles of the organization as a “greater good,”</a:t>
            </a:r>
          </a:p>
          <a:p>
            <a:pPr lvl="0" algn="ctr"/>
            <a:r>
              <a:rPr lang="en-US" dirty="0">
                <a:solidFill>
                  <a:srgbClr val="625E59"/>
                </a:solidFill>
              </a:rPr>
              <a:t>it is ultimately the people who give it life and purpose. </a:t>
            </a:r>
          </a:p>
          <a:p>
            <a:pPr lvl="0" algn="ctr"/>
            <a:r>
              <a:rPr lang="en-US" dirty="0">
                <a:solidFill>
                  <a:srgbClr val="625E59"/>
                </a:solidFill>
              </a:rPr>
              <a:t>LAL is the sum of extraordinary individuals whose dedication makes its heart beat. </a:t>
            </a:r>
          </a:p>
          <a:p>
            <a:pPr lvl="0" algn="ctr"/>
            <a:endParaRPr lang="en-US" dirty="0">
              <a:solidFill>
                <a:srgbClr val="625E59"/>
              </a:solidFill>
            </a:endParaRPr>
          </a:p>
          <a:p>
            <a:pPr lvl="0" algn="ctr"/>
            <a:r>
              <a:rPr lang="en-US" dirty="0">
                <a:solidFill>
                  <a:srgbClr val="625E59"/>
                </a:solidFill>
              </a:rPr>
              <a:t>I want to express my deepest gratitude to each and every one of them.</a:t>
            </a:r>
          </a:p>
          <a:p>
            <a:pPr algn="ctr"/>
            <a:endParaRPr lang="en-US" sz="1600" dirty="0">
              <a:solidFill>
                <a:srgbClr val="625E59"/>
              </a:solidFill>
            </a:endParaRPr>
          </a:p>
        </p:txBody>
      </p:sp>
    </p:spTree>
    <p:extLst>
      <p:ext uri="{BB962C8B-B14F-4D97-AF65-F5344CB8AC3E}">
        <p14:creationId xmlns:p14="http://schemas.microsoft.com/office/powerpoint/2010/main" val="159538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3"/>
          <p:cNvSpPr txBox="1"/>
          <p:nvPr/>
        </p:nvSpPr>
        <p:spPr>
          <a:xfrm>
            <a:off x="4134636" y="2345761"/>
            <a:ext cx="3922729"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dirty="0">
                <a:solidFill>
                  <a:srgbClr val="C40F70"/>
                </a:solidFill>
              </a:rPr>
              <a:t>THANK YOU</a:t>
            </a:r>
            <a:endParaRPr sz="4400" dirty="0"/>
          </a:p>
        </p:txBody>
      </p:sp>
      <p:sp>
        <p:nvSpPr>
          <p:cNvPr id="296" name="Google Shape;296;p13"/>
          <p:cNvSpPr/>
          <p:nvPr/>
        </p:nvSpPr>
        <p:spPr>
          <a:xfrm>
            <a:off x="0" y="4509370"/>
            <a:ext cx="12192000" cy="2348630"/>
          </a:xfrm>
          <a:prstGeom prst="rect">
            <a:avLst/>
          </a:prstGeom>
          <a:solidFill>
            <a:srgbClr val="C40F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2000"/>
              <a:buFont typeface="Arial"/>
              <a:buNone/>
            </a:pPr>
            <a:r>
              <a:rPr lang="en-US" sz="2000" i="0" u="none" strike="noStrike" cap="none" dirty="0">
                <a:solidFill>
                  <a:schemeClr val="lt1"/>
                </a:solidFill>
              </a:rPr>
              <a:t>Click on the icons below to follow us</a:t>
            </a:r>
            <a:endParaRPr sz="2000" i="0" u="sng" strike="noStrike" cap="none" dirty="0">
              <a:solidFill>
                <a:schemeClr val="lt1"/>
              </a:solidFil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latin typeface="Source Sans Pro"/>
                <a:ea typeface="Source Sans Pro"/>
                <a:cs typeface="Source Sans Pro"/>
                <a:sym typeface="Source Sans Pro"/>
              </a:rPr>
              <a:t> </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38108DA-D349-EF99-5541-1C866FDA1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653" y="1122487"/>
            <a:ext cx="3542695" cy="719292"/>
          </a:xfrm>
          <a:prstGeom prst="rect">
            <a:avLst/>
          </a:prstGeom>
        </p:spPr>
      </p:pic>
      <p:grpSp>
        <p:nvGrpSpPr>
          <p:cNvPr id="5" name="Group 4">
            <a:extLst>
              <a:ext uri="{FF2B5EF4-FFF2-40B4-BE49-F238E27FC236}">
                <a16:creationId xmlns:a16="http://schemas.microsoft.com/office/drawing/2014/main" id="{62C1277B-9A41-4FBF-18DE-0D93AE2AC349}"/>
              </a:ext>
            </a:extLst>
          </p:cNvPr>
          <p:cNvGrpSpPr/>
          <p:nvPr/>
        </p:nvGrpSpPr>
        <p:grpSpPr>
          <a:xfrm>
            <a:off x="4346452" y="5892656"/>
            <a:ext cx="3499097" cy="462039"/>
            <a:chOff x="3969382" y="5892656"/>
            <a:chExt cx="3499097" cy="462039"/>
          </a:xfrm>
        </p:grpSpPr>
        <p:pic>
          <p:nvPicPr>
            <p:cNvPr id="298" name="Google Shape;298;p13">
              <a:hlinkClick r:id="rId4"/>
            </p:cNvPr>
            <p:cNvPicPr preferRelativeResize="0"/>
            <p:nvPr/>
          </p:nvPicPr>
          <p:blipFill rotWithShape="1">
            <a:blip r:embed="rId5">
              <a:alphaModFix/>
            </a:blip>
            <a:srcRect/>
            <a:stretch/>
          </p:blipFill>
          <p:spPr>
            <a:xfrm>
              <a:off x="4723520" y="5893811"/>
              <a:ext cx="462038" cy="459728"/>
            </a:xfrm>
            <a:prstGeom prst="rect">
              <a:avLst/>
            </a:prstGeom>
            <a:noFill/>
            <a:ln>
              <a:noFill/>
            </a:ln>
          </p:spPr>
        </p:pic>
        <p:pic>
          <p:nvPicPr>
            <p:cNvPr id="299" name="Google Shape;299;p13">
              <a:hlinkClick r:id="rId6"/>
            </p:cNvPr>
            <p:cNvPicPr preferRelativeResize="0"/>
            <p:nvPr/>
          </p:nvPicPr>
          <p:blipFill rotWithShape="1">
            <a:blip r:embed="rId7">
              <a:alphaModFix/>
            </a:blip>
            <a:srcRect/>
            <a:stretch/>
          </p:blipFill>
          <p:spPr>
            <a:xfrm>
              <a:off x="5489969" y="5892656"/>
              <a:ext cx="462038" cy="462038"/>
            </a:xfrm>
            <a:prstGeom prst="rect">
              <a:avLst/>
            </a:prstGeom>
            <a:noFill/>
            <a:ln>
              <a:noFill/>
            </a:ln>
          </p:spPr>
        </p:pic>
        <p:pic>
          <p:nvPicPr>
            <p:cNvPr id="300" name="Google Shape;300;p13">
              <a:hlinkClick r:id="rId8"/>
            </p:cNvPr>
            <p:cNvPicPr preferRelativeResize="0"/>
            <p:nvPr/>
          </p:nvPicPr>
          <p:blipFill rotWithShape="1">
            <a:blip r:embed="rId9">
              <a:alphaModFix/>
            </a:blip>
            <a:srcRect/>
            <a:stretch/>
          </p:blipFill>
          <p:spPr>
            <a:xfrm>
              <a:off x="7006441" y="5892656"/>
              <a:ext cx="462038" cy="462038"/>
            </a:xfrm>
            <a:prstGeom prst="rect">
              <a:avLst/>
            </a:prstGeom>
            <a:noFill/>
            <a:ln>
              <a:noFill/>
            </a:ln>
          </p:spPr>
        </p:pic>
        <p:pic>
          <p:nvPicPr>
            <p:cNvPr id="301" name="Google Shape;301;p13">
              <a:hlinkClick r:id="rId10"/>
            </p:cNvPr>
            <p:cNvPicPr preferRelativeResize="0"/>
            <p:nvPr/>
          </p:nvPicPr>
          <p:blipFill rotWithShape="1">
            <a:blip r:embed="rId11">
              <a:alphaModFix/>
            </a:blip>
            <a:srcRect/>
            <a:stretch/>
          </p:blipFill>
          <p:spPr>
            <a:xfrm>
              <a:off x="6252304" y="5892656"/>
              <a:ext cx="462038" cy="462038"/>
            </a:xfrm>
            <a:prstGeom prst="rect">
              <a:avLst/>
            </a:prstGeom>
            <a:noFill/>
            <a:ln>
              <a:noFill/>
            </a:ln>
          </p:spPr>
        </p:pic>
        <p:pic>
          <p:nvPicPr>
            <p:cNvPr id="4" name="Graphic 3">
              <a:hlinkClick r:id="rId12"/>
              <a:extLst>
                <a:ext uri="{FF2B5EF4-FFF2-40B4-BE49-F238E27FC236}">
                  <a16:creationId xmlns:a16="http://schemas.microsoft.com/office/drawing/2014/main" id="{5397DF0C-DC9D-07F7-39E1-D84E701652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69382" y="5892656"/>
              <a:ext cx="462039" cy="46203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16" name="Google Shape;216;g3c8373e61aa_15_95"/>
          <p:cNvSpPr/>
          <p:nvPr/>
        </p:nvSpPr>
        <p:spPr>
          <a:xfrm>
            <a:off x="1346666" y="1637076"/>
            <a:ext cx="2007824" cy="2007824"/>
          </a:xfrm>
          <a:prstGeom prst="ellipse">
            <a:avLst/>
          </a:prstGeom>
          <a:solidFill>
            <a:srgbClr val="C41C71"/>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1242</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U</a:t>
            </a:r>
            <a:r>
              <a:rPr lang="en-US" b="1" dirty="0">
                <a:solidFill>
                  <a:schemeClr val="lt1"/>
                </a:solidFill>
                <a:latin typeface="Arial" panose="020B0604020202020204" pitchFamily="34" charset="0"/>
                <a:ea typeface="Arial"/>
                <a:cs typeface="Arial" panose="020B0604020202020204" pitchFamily="34" charset="0"/>
                <a:sym typeface="Arial"/>
              </a:rPr>
              <a:t>nits</a:t>
            </a:r>
            <a:endParaRPr lang="en-US" b="1" dirty="0">
              <a:solidFill>
                <a:srgbClr val="000000"/>
              </a:solidFill>
              <a:latin typeface="Arial" panose="020B0604020202020204" pitchFamily="34" charset="0"/>
              <a:ea typeface="Arial"/>
              <a:cs typeface="Arial" panose="020B0604020202020204" pitchFamily="34" charset="0"/>
              <a:sym typeface="Arial"/>
            </a:endParaRPr>
          </a:p>
          <a:p>
            <a:pPr lvl="0" algn="ctr">
              <a:buClr>
                <a:srgbClr val="000000"/>
              </a:buClr>
              <a:buSzPts val="2000"/>
            </a:pPr>
            <a:r>
              <a:rPr lang="en-US" b="1" dirty="0">
                <a:solidFill>
                  <a:schemeClr val="lt1"/>
                </a:solidFill>
                <a:latin typeface="Arial" panose="020B0604020202020204" pitchFamily="34" charset="0"/>
                <a:ea typeface="Arial"/>
                <a:cs typeface="Arial" panose="020B0604020202020204" pitchFamily="34" charset="0"/>
                <a:sym typeface="Arial"/>
              </a:rPr>
              <a:t>Published</a:t>
            </a:r>
            <a:endParaRPr b="1"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2" name="Google Shape;216;g3c8373e61aa_15_95">
            <a:extLst>
              <a:ext uri="{FF2B5EF4-FFF2-40B4-BE49-F238E27FC236}">
                <a16:creationId xmlns:a16="http://schemas.microsoft.com/office/drawing/2014/main" id="{AA3EC6F9-8B53-0DDA-07E9-4A8FAAC0AF82}"/>
              </a:ext>
            </a:extLst>
          </p:cNvPr>
          <p:cNvSpPr/>
          <p:nvPr/>
        </p:nvSpPr>
        <p:spPr>
          <a:xfrm>
            <a:off x="3855394" y="1637076"/>
            <a:ext cx="2007824" cy="2007824"/>
          </a:xfrm>
          <a:prstGeom prst="ellipse">
            <a:avLst/>
          </a:prstGeom>
          <a:solidFill>
            <a:srgbClr val="9ECBD0"/>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240</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School</a:t>
            </a:r>
          </a:p>
          <a:p>
            <a:pPr lvl="0" algn="ctr">
              <a:buClr>
                <a:srgbClr val="000000"/>
              </a:buClr>
              <a:buSzPts val="2000"/>
            </a:pPr>
            <a:r>
              <a:rPr lang="en-US" b="1" i="0" u="none" strike="noStrike" cap="none" dirty="0">
                <a:solidFill>
                  <a:schemeClr val="lt1"/>
                </a:solidFill>
                <a:latin typeface="Arial" panose="020B0604020202020204" pitchFamily="34" charset="0"/>
                <a:ea typeface="Arial"/>
                <a:cs typeface="Arial" panose="020B0604020202020204" pitchFamily="34" charset="0"/>
                <a:sym typeface="Arial"/>
              </a:rPr>
              <a:t>Reached</a:t>
            </a:r>
            <a:endParaRPr b="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3" name="Google Shape;216;g3c8373e61aa_15_95">
            <a:extLst>
              <a:ext uri="{FF2B5EF4-FFF2-40B4-BE49-F238E27FC236}">
                <a16:creationId xmlns:a16="http://schemas.microsoft.com/office/drawing/2014/main" id="{86B2A849-54E9-75B9-0A49-DD0E1490E6A5}"/>
              </a:ext>
            </a:extLst>
          </p:cNvPr>
          <p:cNvSpPr/>
          <p:nvPr/>
        </p:nvSpPr>
        <p:spPr>
          <a:xfrm>
            <a:off x="6364122" y="1637076"/>
            <a:ext cx="2007824" cy="2007824"/>
          </a:xfrm>
          <a:prstGeom prst="ellipse">
            <a:avLst/>
          </a:prstGeom>
          <a:solidFill>
            <a:srgbClr val="C41C71"/>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10</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Alternative </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Learning</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Spaces</a:t>
            </a:r>
          </a:p>
        </p:txBody>
      </p:sp>
      <p:sp>
        <p:nvSpPr>
          <p:cNvPr id="4" name="Google Shape;216;g3c8373e61aa_15_95">
            <a:extLst>
              <a:ext uri="{FF2B5EF4-FFF2-40B4-BE49-F238E27FC236}">
                <a16:creationId xmlns:a16="http://schemas.microsoft.com/office/drawing/2014/main" id="{EE0EBBBB-4CAF-4CCC-C5AE-5255D554AA15}"/>
              </a:ext>
            </a:extLst>
          </p:cNvPr>
          <p:cNvSpPr/>
          <p:nvPr/>
        </p:nvSpPr>
        <p:spPr>
          <a:xfrm>
            <a:off x="8872850" y="1637076"/>
            <a:ext cx="2007824" cy="2007824"/>
          </a:xfrm>
          <a:prstGeom prst="ellipse">
            <a:avLst/>
          </a:prstGeom>
          <a:solidFill>
            <a:schemeClr val="bg1">
              <a:lumMod val="65000"/>
            </a:schemeClr>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41</a:t>
            </a:r>
          </a:p>
          <a:p>
            <a:pPr lvl="0" algn="ctr">
              <a:buClr>
                <a:srgbClr val="000000"/>
              </a:buClr>
              <a:buSzPts val="2000"/>
            </a:pPr>
            <a:r>
              <a:rPr lang="en-US" b="1" dirty="0">
                <a:solidFill>
                  <a:schemeClr val="bg1"/>
                </a:solidFill>
                <a:latin typeface="Arial" panose="020B0604020202020204" pitchFamily="34" charset="0"/>
                <a:cs typeface="Arial" panose="020B0604020202020204" pitchFamily="34" charset="0"/>
              </a:rPr>
              <a:t>P</a:t>
            </a:r>
            <a:r>
              <a:rPr lang="en-US" b="1" dirty="0">
                <a:solidFill>
                  <a:schemeClr val="bg1"/>
                </a:solidFill>
                <a:latin typeface="Arial" panose="020B0604020202020204" pitchFamily="34" charset="0"/>
                <a:ea typeface="Arial"/>
                <a:cs typeface="Arial" panose="020B0604020202020204" pitchFamily="34" charset="0"/>
                <a:sym typeface="Arial"/>
              </a:rPr>
              <a:t>artners’</a:t>
            </a:r>
            <a:endParaRPr lang="en-US" b="1" dirty="0">
              <a:solidFill>
                <a:schemeClr val="bg1"/>
              </a:solidFill>
              <a:latin typeface="Arial" panose="020B0604020202020204" pitchFamily="34" charset="0"/>
              <a:cs typeface="Arial" panose="020B0604020202020204" pitchFamily="34" charset="0"/>
            </a:endParaRPr>
          </a:p>
          <a:p>
            <a:pPr lvl="0" algn="ctr">
              <a:buClr>
                <a:srgbClr val="000000"/>
              </a:buClr>
              <a:buSzPts val="2000"/>
            </a:pPr>
            <a:r>
              <a:rPr lang="en-US" b="1" dirty="0">
                <a:solidFill>
                  <a:schemeClr val="bg1"/>
                </a:solidFill>
                <a:latin typeface="Arial" panose="020B0604020202020204" pitchFamily="34" charset="0"/>
                <a:ea typeface="Arial"/>
                <a:cs typeface="Arial" panose="020B0604020202020204" pitchFamily="34" charset="0"/>
                <a:sym typeface="Arial"/>
              </a:rPr>
              <a:t>NGOs</a:t>
            </a:r>
          </a:p>
        </p:txBody>
      </p:sp>
      <p:sp>
        <p:nvSpPr>
          <p:cNvPr id="5" name="Google Shape;216;g3c8373e61aa_15_95">
            <a:extLst>
              <a:ext uri="{FF2B5EF4-FFF2-40B4-BE49-F238E27FC236}">
                <a16:creationId xmlns:a16="http://schemas.microsoft.com/office/drawing/2014/main" id="{2DA81BEE-0F6A-3764-FB7A-E285594B2161}"/>
              </a:ext>
            </a:extLst>
          </p:cNvPr>
          <p:cNvSpPr/>
          <p:nvPr/>
        </p:nvSpPr>
        <p:spPr>
          <a:xfrm>
            <a:off x="2488194" y="3922569"/>
            <a:ext cx="2007824" cy="2007824"/>
          </a:xfrm>
          <a:prstGeom prst="ellipse">
            <a:avLst/>
          </a:prstGeom>
          <a:solidFill>
            <a:srgbClr val="9ECBD0"/>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68 000</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Platform Users</a:t>
            </a:r>
            <a:endParaRPr b="1"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6" name="Google Shape;216;g3c8373e61aa_15_95">
            <a:extLst>
              <a:ext uri="{FF2B5EF4-FFF2-40B4-BE49-F238E27FC236}">
                <a16:creationId xmlns:a16="http://schemas.microsoft.com/office/drawing/2014/main" id="{FA78A45B-579F-03B9-D680-2079B05603BE}"/>
              </a:ext>
            </a:extLst>
          </p:cNvPr>
          <p:cNvSpPr/>
          <p:nvPr/>
        </p:nvSpPr>
        <p:spPr>
          <a:xfrm>
            <a:off x="5092088" y="3922569"/>
            <a:ext cx="2007824" cy="2007824"/>
          </a:xfrm>
          <a:prstGeom prst="ellipse">
            <a:avLst/>
          </a:prstGeom>
          <a:solidFill>
            <a:schemeClr val="bg1">
              <a:lumMod val="65000"/>
            </a:schemeClr>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3000+</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T</a:t>
            </a:r>
            <a:r>
              <a:rPr lang="en-US" b="1" dirty="0">
                <a:solidFill>
                  <a:schemeClr val="lt1"/>
                </a:solidFill>
                <a:latin typeface="Arial" panose="020B0604020202020204" pitchFamily="34" charset="0"/>
                <a:ea typeface="Arial"/>
                <a:cs typeface="Arial" panose="020B0604020202020204" pitchFamily="34" charset="0"/>
                <a:sym typeface="Arial"/>
              </a:rPr>
              <a:t>eachers</a:t>
            </a:r>
            <a:endParaRPr lang="en-US" dirty="0">
              <a:solidFill>
                <a:srgbClr val="000000"/>
              </a:solidFill>
              <a:latin typeface="Arial" panose="020B0604020202020204" pitchFamily="34" charset="0"/>
              <a:ea typeface="Arial"/>
              <a:cs typeface="Arial" panose="020B0604020202020204" pitchFamily="34" charset="0"/>
              <a:sym typeface="Arial"/>
            </a:endParaRPr>
          </a:p>
          <a:p>
            <a:pPr lvl="0" algn="ctr">
              <a:buClr>
                <a:srgbClr val="000000"/>
              </a:buClr>
              <a:buSzPts val="2000"/>
            </a:pPr>
            <a:r>
              <a:rPr lang="en-US" b="1" dirty="0">
                <a:solidFill>
                  <a:schemeClr val="lt1"/>
                </a:solidFill>
                <a:latin typeface="Arial" panose="020B0604020202020204" pitchFamily="34" charset="0"/>
                <a:ea typeface="Arial"/>
                <a:cs typeface="Arial" panose="020B0604020202020204" pitchFamily="34" charset="0"/>
                <a:sym typeface="Arial"/>
              </a:rPr>
              <a:t>Trained</a:t>
            </a:r>
          </a:p>
        </p:txBody>
      </p:sp>
      <p:sp>
        <p:nvSpPr>
          <p:cNvPr id="7" name="Google Shape;216;g3c8373e61aa_15_95">
            <a:extLst>
              <a:ext uri="{FF2B5EF4-FFF2-40B4-BE49-F238E27FC236}">
                <a16:creationId xmlns:a16="http://schemas.microsoft.com/office/drawing/2014/main" id="{F9FA580B-2973-A8FC-EBC2-E0C773DE5B9B}"/>
              </a:ext>
            </a:extLst>
          </p:cNvPr>
          <p:cNvSpPr/>
          <p:nvPr/>
        </p:nvSpPr>
        <p:spPr>
          <a:xfrm>
            <a:off x="7695982" y="3922569"/>
            <a:ext cx="2007824" cy="2007824"/>
          </a:xfrm>
          <a:prstGeom prst="ellipse">
            <a:avLst/>
          </a:prstGeom>
          <a:solidFill>
            <a:srgbClr val="9ECBD0"/>
          </a:solidFill>
          <a:ln>
            <a:noFill/>
          </a:ln>
        </p:spPr>
        <p:txBody>
          <a:bodyPr spcFirstLastPara="1" wrap="square" lIns="91425" tIns="45700" rIns="91425" bIns="45700" anchor="ctr" anchorCtr="0">
            <a:noAutofit/>
          </a:bodyPr>
          <a:lstStyle/>
          <a:p>
            <a:pPr lvl="0" algn="ctr">
              <a:buClr>
                <a:srgbClr val="000000"/>
              </a:buClr>
              <a:buSzPts val="2000"/>
            </a:pPr>
            <a:r>
              <a:rPr lang="en-US" sz="2800" b="1" dirty="0">
                <a:solidFill>
                  <a:schemeClr val="lt1"/>
                </a:solidFill>
                <a:latin typeface="Arial" panose="020B0604020202020204" pitchFamily="34" charset="0"/>
                <a:cs typeface="Arial" panose="020B0604020202020204" pitchFamily="34" charset="0"/>
              </a:rPr>
              <a:t>537+</a:t>
            </a:r>
          </a:p>
          <a:p>
            <a:pPr lvl="0" algn="ctr">
              <a:buClr>
                <a:srgbClr val="000000"/>
              </a:buClr>
              <a:buSzPts val="2000"/>
            </a:pPr>
            <a:r>
              <a:rPr lang="en-US" b="1" dirty="0">
                <a:solidFill>
                  <a:schemeClr val="lt1"/>
                </a:solidFill>
                <a:latin typeface="Arial" panose="020B0604020202020204" pitchFamily="34" charset="0"/>
                <a:cs typeface="Arial" panose="020B0604020202020204" pitchFamily="34" charset="0"/>
              </a:rPr>
              <a:t>Devices Distributed</a:t>
            </a:r>
            <a:endParaRPr lang="en-US" b="1" dirty="0">
              <a:solidFill>
                <a:schemeClr val="lt1"/>
              </a:solidFill>
              <a:latin typeface="Arial" panose="020B0604020202020204" pitchFamily="34" charset="0"/>
              <a:ea typeface="Arial"/>
              <a:cs typeface="Arial" panose="020B0604020202020204" pitchFamily="34" charset="0"/>
              <a:sym typeface="Arial"/>
            </a:endParaRPr>
          </a:p>
        </p:txBody>
      </p:sp>
      <p:sp>
        <p:nvSpPr>
          <p:cNvPr id="8" name="Title 7">
            <a:extLst>
              <a:ext uri="{FF2B5EF4-FFF2-40B4-BE49-F238E27FC236}">
                <a16:creationId xmlns:a16="http://schemas.microsoft.com/office/drawing/2014/main" id="{7EB67317-A527-8F0E-86F6-5BEA0689973B}"/>
              </a:ext>
            </a:extLst>
          </p:cNvPr>
          <p:cNvSpPr>
            <a:spLocks noGrp="1"/>
          </p:cNvSpPr>
          <p:nvPr>
            <p:ph type="title"/>
          </p:nvPr>
        </p:nvSpPr>
        <p:spPr>
          <a:xfrm>
            <a:off x="838200" y="282947"/>
            <a:ext cx="3894667" cy="749987"/>
          </a:xfrm>
        </p:spPr>
        <p:txBody>
          <a:bodyPr/>
          <a:lstStyle/>
          <a:p>
            <a:r>
              <a:rPr lang="en-US" dirty="0"/>
              <a:t>LAL in Numbers</a:t>
            </a:r>
          </a:p>
        </p:txBody>
      </p:sp>
      <p:pic>
        <p:nvPicPr>
          <p:cNvPr id="10" name="Graphic 9">
            <a:extLst>
              <a:ext uri="{FF2B5EF4-FFF2-40B4-BE49-F238E27FC236}">
                <a16:creationId xmlns:a16="http://schemas.microsoft.com/office/drawing/2014/main" id="{F6FBC669-D21A-DAA3-1DAC-ADD954CC22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1614" y="356471"/>
            <a:ext cx="602938" cy="6029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50EC58-65AD-2A07-D298-208A8123A5F9}"/>
              </a:ext>
            </a:extLst>
          </p:cNvPr>
          <p:cNvSpPr>
            <a:spLocks noGrp="1"/>
          </p:cNvSpPr>
          <p:nvPr>
            <p:ph idx="1"/>
          </p:nvPr>
        </p:nvSpPr>
        <p:spPr>
          <a:xfrm>
            <a:off x="838200" y="1318075"/>
            <a:ext cx="3073400" cy="4524315"/>
          </a:xfrm>
          <a:solidFill>
            <a:srgbClr val="EBF4F5"/>
          </a:solidFill>
        </p:spPr>
        <p:txBody>
          <a:bodyPr>
            <a:normAutofit/>
          </a:bodyPr>
          <a:lstStyle/>
          <a:p>
            <a:pPr marL="0" lvl="0" indent="0">
              <a:lnSpc>
                <a:spcPct val="110000"/>
              </a:lnSpc>
              <a:spcBef>
                <a:spcPts val="1200"/>
              </a:spcBef>
              <a:buSzPts val="1100"/>
            </a:pPr>
            <a:r>
              <a:rPr lang="en-US" sz="1600" dirty="0">
                <a:solidFill>
                  <a:srgbClr val="625E59"/>
                </a:solidFill>
              </a:rPr>
              <a:t>After five years of partnership with </a:t>
            </a:r>
            <a:r>
              <a:rPr lang="en-US" sz="1600" b="1" dirty="0">
                <a:solidFill>
                  <a:srgbClr val="625E59"/>
                </a:solidFill>
              </a:rPr>
              <a:t>Ana </a:t>
            </a:r>
            <a:r>
              <a:rPr lang="en-US" sz="1600" b="1" dirty="0" err="1">
                <a:solidFill>
                  <a:srgbClr val="625E59"/>
                </a:solidFill>
              </a:rPr>
              <a:t>Aqra</a:t>
            </a:r>
            <a:r>
              <a:rPr lang="en-US" sz="1600" dirty="0">
                <a:solidFill>
                  <a:srgbClr val="625E59"/>
                </a:solidFill>
              </a:rPr>
              <a:t>, and with the support of </a:t>
            </a:r>
            <a:r>
              <a:rPr lang="en-US" sz="1600" b="1" dirty="0" err="1">
                <a:solidFill>
                  <a:srgbClr val="625E59"/>
                </a:solidFill>
              </a:rPr>
              <a:t>Theirworld</a:t>
            </a:r>
            <a:r>
              <a:rPr lang="en-US" sz="1600" dirty="0">
                <a:solidFill>
                  <a:srgbClr val="625E59"/>
                </a:solidFill>
              </a:rPr>
              <a:t>, we concluded the digital part of </a:t>
            </a:r>
            <a:r>
              <a:rPr lang="en-US" sz="1600" b="1" dirty="0">
                <a:solidFill>
                  <a:srgbClr val="625E59"/>
                </a:solidFill>
              </a:rPr>
              <a:t>My Best Start</a:t>
            </a:r>
            <a:r>
              <a:rPr lang="en-US" sz="1600" dirty="0">
                <a:solidFill>
                  <a:srgbClr val="625E59"/>
                </a:solidFill>
              </a:rPr>
              <a:t> Early Childhood Education project, creating a full program reinforcing foundational skills for very young children. It is now published on the </a:t>
            </a:r>
            <a:r>
              <a:rPr lang="en-US" sz="1600" dirty="0" err="1">
                <a:solidFill>
                  <a:srgbClr val="625E59"/>
                </a:solidFill>
              </a:rPr>
              <a:t>Tabshoura</a:t>
            </a:r>
            <a:r>
              <a:rPr lang="en-US" sz="1600" dirty="0">
                <a:solidFill>
                  <a:srgbClr val="625E59"/>
                </a:solidFill>
              </a:rPr>
              <a:t> free-to-access digital learning platform. This project benefited also from a collaboration with</a:t>
            </a:r>
            <a:r>
              <a:rPr lang="en-US" sz="1600" b="1" dirty="0">
                <a:solidFill>
                  <a:srgbClr val="625E59"/>
                </a:solidFill>
              </a:rPr>
              <a:t> Skild</a:t>
            </a:r>
            <a:r>
              <a:rPr lang="en-US" sz="1600" dirty="0">
                <a:solidFill>
                  <a:srgbClr val="625E59"/>
                </a:solidFill>
              </a:rPr>
              <a:t> organization and the Center of Education Research and Development, </a:t>
            </a:r>
            <a:r>
              <a:rPr lang="en-US" sz="1600" b="1" dirty="0">
                <a:solidFill>
                  <a:srgbClr val="625E59"/>
                </a:solidFill>
              </a:rPr>
              <a:t>CRDP.</a:t>
            </a:r>
            <a:r>
              <a:rPr lang="en-US" sz="1600" dirty="0">
                <a:solidFill>
                  <a:srgbClr val="625E59"/>
                </a:solidFill>
              </a:rPr>
              <a:t> </a:t>
            </a:r>
          </a:p>
          <a:p>
            <a:pPr marL="0" lvl="0" indent="0">
              <a:lnSpc>
                <a:spcPct val="110000"/>
              </a:lnSpc>
              <a:spcBef>
                <a:spcPts val="1200"/>
              </a:spcBef>
              <a:buSzPts val="1100"/>
            </a:pPr>
            <a:endParaRPr lang="en-US" sz="1600" dirty="0">
              <a:solidFill>
                <a:srgbClr val="625E59"/>
              </a:solidFill>
            </a:endParaRPr>
          </a:p>
        </p:txBody>
      </p:sp>
      <p:sp>
        <p:nvSpPr>
          <p:cNvPr id="3" name="Title 2">
            <a:extLst>
              <a:ext uri="{FF2B5EF4-FFF2-40B4-BE49-F238E27FC236}">
                <a16:creationId xmlns:a16="http://schemas.microsoft.com/office/drawing/2014/main" id="{0FD4DA30-3B79-EF20-7299-926BE7654342}"/>
              </a:ext>
            </a:extLst>
          </p:cNvPr>
          <p:cNvSpPr>
            <a:spLocks noGrp="1"/>
          </p:cNvSpPr>
          <p:nvPr>
            <p:ph type="title"/>
          </p:nvPr>
        </p:nvSpPr>
        <p:spPr/>
        <p:txBody>
          <a:bodyPr/>
          <a:lstStyle/>
          <a:p>
            <a:r>
              <a:rPr lang="en-US" dirty="0"/>
              <a:t>This Year in a Glimpse</a:t>
            </a:r>
          </a:p>
        </p:txBody>
      </p:sp>
      <p:sp>
        <p:nvSpPr>
          <p:cNvPr id="8" name="TextBox 7">
            <a:extLst>
              <a:ext uri="{FF2B5EF4-FFF2-40B4-BE49-F238E27FC236}">
                <a16:creationId xmlns:a16="http://schemas.microsoft.com/office/drawing/2014/main" id="{99A04972-56FF-06C2-18BF-AD2772B25272}"/>
              </a:ext>
            </a:extLst>
          </p:cNvPr>
          <p:cNvSpPr txBox="1"/>
          <p:nvPr/>
        </p:nvSpPr>
        <p:spPr>
          <a:xfrm>
            <a:off x="4254499" y="1318075"/>
            <a:ext cx="3683002" cy="4524315"/>
          </a:xfrm>
          <a:prstGeom prst="rect">
            <a:avLst/>
          </a:prstGeom>
          <a:solidFill>
            <a:srgbClr val="EBF4F5"/>
          </a:solidFill>
        </p:spPr>
        <p:txBody>
          <a:bodyPr wrap="square" rtlCol="0">
            <a:spAutoFit/>
          </a:bodyPr>
          <a:lstStyle/>
          <a:p>
            <a:pPr lvl="0">
              <a:spcBef>
                <a:spcPts val="1200"/>
              </a:spcBef>
              <a:buSzPts val="1100"/>
            </a:pPr>
            <a:r>
              <a:rPr lang="en-US" sz="1600" dirty="0">
                <a:solidFill>
                  <a:srgbClr val="625E59"/>
                </a:solidFill>
              </a:rPr>
              <a:t>In 2025, we significantly strengthened our advocacy efforts. As an outcome of completing the </a:t>
            </a:r>
            <a:r>
              <a:rPr lang="en-US" sz="1600" b="1" dirty="0">
                <a:solidFill>
                  <a:srgbClr val="625E59"/>
                </a:solidFill>
              </a:rPr>
              <a:t>Influencing and Political Acumen </a:t>
            </a:r>
            <a:r>
              <a:rPr lang="en-US" sz="1600" b="1" dirty="0" err="1">
                <a:solidFill>
                  <a:srgbClr val="625E59"/>
                </a:solidFill>
              </a:rPr>
              <a:t>Programme</a:t>
            </a:r>
            <a:r>
              <a:rPr lang="en-US" sz="1600" dirty="0">
                <a:solidFill>
                  <a:srgbClr val="625E59"/>
                </a:solidFill>
              </a:rPr>
              <a:t> provided by the </a:t>
            </a:r>
            <a:r>
              <a:rPr lang="en-US" sz="1600" b="1" dirty="0" err="1">
                <a:solidFill>
                  <a:srgbClr val="625E59"/>
                </a:solidFill>
              </a:rPr>
              <a:t>Asfari</a:t>
            </a:r>
            <a:r>
              <a:rPr lang="en-US" sz="1600" b="1" dirty="0">
                <a:solidFill>
                  <a:srgbClr val="625E59"/>
                </a:solidFill>
              </a:rPr>
              <a:t> Foundation</a:t>
            </a:r>
            <a:r>
              <a:rPr lang="en-US" sz="1600" dirty="0">
                <a:solidFill>
                  <a:srgbClr val="625E59"/>
                </a:solidFill>
              </a:rPr>
              <a:t>, we focused our advocacy strategy on elevating </a:t>
            </a:r>
            <a:r>
              <a:rPr lang="en-US" sz="1600" b="1" dirty="0">
                <a:solidFill>
                  <a:srgbClr val="625E59"/>
                </a:solidFill>
              </a:rPr>
              <a:t>Teachers’ Voice </a:t>
            </a:r>
            <a:r>
              <a:rPr lang="en-US" sz="1600" dirty="0">
                <a:solidFill>
                  <a:srgbClr val="625E59"/>
                </a:solidFill>
              </a:rPr>
              <a:t>to ensure their on-the-ground demands and realities are directly heard by education decision-makers. Through small movies, we honored the teachers’ creativity, and unwavering commitment to continued learning and innovation with very little means and in the most challenging circumstances. We launched a community of influential educators. </a:t>
            </a:r>
          </a:p>
          <a:p>
            <a:endParaRPr lang="en-US" sz="1600" dirty="0"/>
          </a:p>
        </p:txBody>
      </p:sp>
      <p:sp>
        <p:nvSpPr>
          <p:cNvPr id="10" name="TextBox 9">
            <a:extLst>
              <a:ext uri="{FF2B5EF4-FFF2-40B4-BE49-F238E27FC236}">
                <a16:creationId xmlns:a16="http://schemas.microsoft.com/office/drawing/2014/main" id="{0A1D479C-5E8F-8269-00BD-57F1F6A87802}"/>
              </a:ext>
            </a:extLst>
          </p:cNvPr>
          <p:cNvSpPr txBox="1"/>
          <p:nvPr/>
        </p:nvSpPr>
        <p:spPr>
          <a:xfrm>
            <a:off x="8280400" y="1318075"/>
            <a:ext cx="3251200" cy="4480560"/>
          </a:xfrm>
          <a:prstGeom prst="rect">
            <a:avLst/>
          </a:prstGeom>
          <a:solidFill>
            <a:srgbClr val="EBF4F5"/>
          </a:solidFill>
        </p:spPr>
        <p:txBody>
          <a:bodyPr wrap="square">
            <a:spAutoFit/>
          </a:bodyPr>
          <a:lstStyle/>
          <a:p>
            <a:pPr lvl="0">
              <a:lnSpc>
                <a:spcPct val="110000"/>
              </a:lnSpc>
              <a:spcBef>
                <a:spcPts val="1200"/>
              </a:spcBef>
              <a:buSzPts val="1100"/>
            </a:pPr>
            <a:r>
              <a:rPr lang="en-US" sz="1600" dirty="0">
                <a:solidFill>
                  <a:srgbClr val="625E59"/>
                </a:solidFill>
              </a:rPr>
              <a:t>We also concluded the </a:t>
            </a:r>
            <a:r>
              <a:rPr lang="en-US" sz="1600" b="1" dirty="0" err="1">
                <a:solidFill>
                  <a:srgbClr val="625E59"/>
                </a:solidFill>
              </a:rPr>
              <a:t>Tahawor</a:t>
            </a:r>
            <a:r>
              <a:rPr lang="en-US" sz="1600" dirty="0">
                <a:solidFill>
                  <a:srgbClr val="625E59"/>
                </a:solidFill>
              </a:rPr>
              <a:t> project, implemented under </a:t>
            </a:r>
            <a:r>
              <a:rPr lang="en-US" sz="1600" b="1" dirty="0">
                <a:solidFill>
                  <a:srgbClr val="625E59"/>
                </a:solidFill>
              </a:rPr>
              <a:t>Adyan’s Rashad Center for Cultural Governance (RCCG)</a:t>
            </a:r>
            <a:r>
              <a:rPr lang="en-US" sz="1600" dirty="0">
                <a:solidFill>
                  <a:srgbClr val="625E59"/>
                </a:solidFill>
              </a:rPr>
              <a:t>, which significantly reaffirmed the importance of dialogue and community engagement in education and public life.</a:t>
            </a:r>
          </a:p>
          <a:p>
            <a:pPr lvl="0">
              <a:lnSpc>
                <a:spcPct val="110000"/>
              </a:lnSpc>
              <a:spcBef>
                <a:spcPts val="1200"/>
              </a:spcBef>
              <a:spcAft>
                <a:spcPts val="1200"/>
              </a:spcAft>
              <a:buSzPts val="1100"/>
            </a:pPr>
            <a:r>
              <a:rPr lang="en-US" sz="1600" dirty="0">
                <a:solidFill>
                  <a:srgbClr val="625E59"/>
                </a:solidFill>
              </a:rPr>
              <a:t>We continued researching </a:t>
            </a:r>
            <a:r>
              <a:rPr lang="en-US" sz="1600" b="1" dirty="0">
                <a:solidFill>
                  <a:srgbClr val="625E59"/>
                </a:solidFill>
              </a:rPr>
              <a:t>enhancing of our technologies,</a:t>
            </a:r>
            <a:r>
              <a:rPr lang="en-US" sz="1600" dirty="0">
                <a:solidFill>
                  <a:srgbClr val="625E59"/>
                </a:solidFill>
              </a:rPr>
              <a:t> introducing AI to enhance processes, thanks to the continuous support of and collaboration with the </a:t>
            </a:r>
            <a:r>
              <a:rPr lang="en-US" sz="1600" b="1" dirty="0" err="1">
                <a:solidFill>
                  <a:srgbClr val="625E59"/>
                </a:solidFill>
              </a:rPr>
              <a:t>Asfari</a:t>
            </a:r>
            <a:r>
              <a:rPr lang="en-US" sz="1600" b="1" dirty="0">
                <a:solidFill>
                  <a:srgbClr val="625E59"/>
                </a:solidFill>
              </a:rPr>
              <a:t> Foundation. </a:t>
            </a:r>
          </a:p>
        </p:txBody>
      </p:sp>
      <p:pic>
        <p:nvPicPr>
          <p:cNvPr id="13" name="Graphic 12">
            <a:extLst>
              <a:ext uri="{FF2B5EF4-FFF2-40B4-BE49-F238E27FC236}">
                <a16:creationId xmlns:a16="http://schemas.microsoft.com/office/drawing/2014/main" id="{378F7823-E11A-09DE-733A-1FBF157A7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5785" y="366885"/>
            <a:ext cx="602939" cy="602939"/>
          </a:xfrm>
          <a:prstGeom prst="rect">
            <a:avLst/>
          </a:prstGeom>
        </p:spPr>
      </p:pic>
    </p:spTree>
    <p:extLst>
      <p:ext uri="{BB962C8B-B14F-4D97-AF65-F5344CB8AC3E}">
        <p14:creationId xmlns:p14="http://schemas.microsoft.com/office/powerpoint/2010/main" val="59248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DC4E9-8072-C0ED-70ED-2B2CE985801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7889E6-933B-03C4-1B1F-2FD2EBC32122}"/>
              </a:ext>
            </a:extLst>
          </p:cNvPr>
          <p:cNvSpPr>
            <a:spLocks noGrp="1"/>
          </p:cNvSpPr>
          <p:nvPr>
            <p:ph idx="1"/>
          </p:nvPr>
        </p:nvSpPr>
        <p:spPr>
          <a:xfrm>
            <a:off x="838200" y="1318075"/>
            <a:ext cx="3073400" cy="4524315"/>
          </a:xfrm>
          <a:solidFill>
            <a:srgbClr val="EBF4F5"/>
          </a:solidFill>
        </p:spPr>
        <p:txBody>
          <a:bodyPr>
            <a:normAutofit/>
          </a:bodyPr>
          <a:lstStyle/>
          <a:p>
            <a:pPr marL="0" lvl="0" indent="0">
              <a:lnSpc>
                <a:spcPct val="100000"/>
              </a:lnSpc>
              <a:spcBef>
                <a:spcPts val="1200"/>
              </a:spcBef>
              <a:buClr>
                <a:schemeClr val="dk1"/>
              </a:buClr>
              <a:buSzPts val="1100"/>
            </a:pPr>
            <a:r>
              <a:rPr lang="en-US" sz="1600" dirty="0">
                <a:solidFill>
                  <a:srgbClr val="625E59"/>
                </a:solidFill>
              </a:rPr>
              <a:t>New chapters were opened this year. We began developing the </a:t>
            </a:r>
            <a:r>
              <a:rPr lang="en-US" sz="1600" b="1" dirty="0" err="1">
                <a:solidFill>
                  <a:srgbClr val="625E59"/>
                </a:solidFill>
              </a:rPr>
              <a:t>EmpowerEd</a:t>
            </a:r>
            <a:r>
              <a:rPr lang="en-US" sz="1600" dirty="0">
                <a:solidFill>
                  <a:srgbClr val="625E59"/>
                </a:solidFill>
              </a:rPr>
              <a:t> High School Curriculum with the support of </a:t>
            </a:r>
            <a:r>
              <a:rPr lang="en-US" sz="1600" b="1" dirty="0">
                <a:solidFill>
                  <a:srgbClr val="625E59"/>
                </a:solidFill>
              </a:rPr>
              <a:t>Drosos Foundation</a:t>
            </a:r>
            <a:r>
              <a:rPr lang="en-US" sz="1600" dirty="0">
                <a:solidFill>
                  <a:srgbClr val="625E59"/>
                </a:solidFill>
              </a:rPr>
              <a:t> and in collaboration with the CRDP. </a:t>
            </a:r>
          </a:p>
          <a:p>
            <a:pPr marL="0" lvl="0" indent="0">
              <a:lnSpc>
                <a:spcPct val="100000"/>
              </a:lnSpc>
              <a:spcBef>
                <a:spcPts val="1200"/>
              </a:spcBef>
              <a:buClr>
                <a:schemeClr val="dk1"/>
              </a:buClr>
              <a:buSzPts val="1100"/>
            </a:pPr>
            <a:r>
              <a:rPr lang="en-US" sz="1600" dirty="0">
                <a:solidFill>
                  <a:srgbClr val="625E59"/>
                </a:solidFill>
              </a:rPr>
              <a:t>We also launched the </a:t>
            </a:r>
            <a:r>
              <a:rPr lang="en-US" sz="1600" b="1" dirty="0">
                <a:solidFill>
                  <a:srgbClr val="625E59"/>
                </a:solidFill>
              </a:rPr>
              <a:t>EdTech in Palestine</a:t>
            </a:r>
            <a:r>
              <a:rPr lang="en-US" sz="1600" dirty="0">
                <a:solidFill>
                  <a:srgbClr val="625E59"/>
                </a:solidFill>
              </a:rPr>
              <a:t> project, in partnership with </a:t>
            </a:r>
            <a:r>
              <a:rPr lang="en-US" sz="1600" b="1" dirty="0" err="1">
                <a:solidFill>
                  <a:srgbClr val="625E59"/>
                </a:solidFill>
              </a:rPr>
              <a:t>Kamkalima</a:t>
            </a:r>
            <a:r>
              <a:rPr lang="en-US" sz="1600" dirty="0">
                <a:solidFill>
                  <a:srgbClr val="625E59"/>
                </a:solidFill>
              </a:rPr>
              <a:t> from Lebanon and </a:t>
            </a:r>
            <a:r>
              <a:rPr lang="en-US" sz="1600" b="1" dirty="0" err="1">
                <a:solidFill>
                  <a:srgbClr val="625E59"/>
                </a:solidFill>
              </a:rPr>
              <a:t>AlNayzak</a:t>
            </a:r>
            <a:r>
              <a:rPr lang="en-US" sz="1600" dirty="0">
                <a:solidFill>
                  <a:srgbClr val="625E59"/>
                </a:solidFill>
              </a:rPr>
              <a:t> from Palestine, with the support of </a:t>
            </a:r>
            <a:r>
              <a:rPr lang="en-US" sz="1600" b="1" dirty="0" err="1">
                <a:solidFill>
                  <a:srgbClr val="625E59"/>
                </a:solidFill>
              </a:rPr>
              <a:t>AlFanar</a:t>
            </a:r>
            <a:r>
              <a:rPr lang="en-US" sz="1600" dirty="0">
                <a:solidFill>
                  <a:srgbClr val="625E59"/>
                </a:solidFill>
              </a:rPr>
              <a:t>. This initiative involved adapting and transferring our content to create a dedicated digital platform for Palestinian students, “Yalla </a:t>
            </a:r>
            <a:r>
              <a:rPr lang="en-US" sz="1600" dirty="0" err="1">
                <a:solidFill>
                  <a:srgbClr val="625E59"/>
                </a:solidFill>
              </a:rPr>
              <a:t>Nodrus</a:t>
            </a:r>
            <a:r>
              <a:rPr lang="en-US" sz="1600" dirty="0">
                <a:solidFill>
                  <a:srgbClr val="625E59"/>
                </a:solidFill>
              </a:rPr>
              <a:t>”.</a:t>
            </a:r>
          </a:p>
          <a:p>
            <a:pPr marL="0" lvl="0" indent="0">
              <a:lnSpc>
                <a:spcPct val="100000"/>
              </a:lnSpc>
              <a:spcBef>
                <a:spcPts val="1200"/>
              </a:spcBef>
              <a:buSzPts val="1100"/>
            </a:pPr>
            <a:endParaRPr lang="en-US" sz="1600" dirty="0">
              <a:solidFill>
                <a:srgbClr val="625E59"/>
              </a:solidFill>
            </a:endParaRPr>
          </a:p>
        </p:txBody>
      </p:sp>
      <p:sp>
        <p:nvSpPr>
          <p:cNvPr id="3" name="Title 2">
            <a:extLst>
              <a:ext uri="{FF2B5EF4-FFF2-40B4-BE49-F238E27FC236}">
                <a16:creationId xmlns:a16="http://schemas.microsoft.com/office/drawing/2014/main" id="{C020CDC1-096C-9431-010D-EF822B07D9BD}"/>
              </a:ext>
            </a:extLst>
          </p:cNvPr>
          <p:cNvSpPr>
            <a:spLocks noGrp="1"/>
          </p:cNvSpPr>
          <p:nvPr>
            <p:ph type="title"/>
          </p:nvPr>
        </p:nvSpPr>
        <p:spPr/>
        <p:txBody>
          <a:bodyPr/>
          <a:lstStyle/>
          <a:p>
            <a:r>
              <a:rPr lang="en-US" dirty="0"/>
              <a:t>This Year in a Glimpse</a:t>
            </a:r>
          </a:p>
        </p:txBody>
      </p:sp>
      <p:sp>
        <p:nvSpPr>
          <p:cNvPr id="8" name="TextBox 7">
            <a:extLst>
              <a:ext uri="{FF2B5EF4-FFF2-40B4-BE49-F238E27FC236}">
                <a16:creationId xmlns:a16="http://schemas.microsoft.com/office/drawing/2014/main" id="{19FB4DC0-329C-C177-461A-2DD0993F79D9}"/>
              </a:ext>
            </a:extLst>
          </p:cNvPr>
          <p:cNvSpPr txBox="1"/>
          <p:nvPr/>
        </p:nvSpPr>
        <p:spPr>
          <a:xfrm>
            <a:off x="4254499" y="1318074"/>
            <a:ext cx="3683002" cy="4526280"/>
          </a:xfrm>
          <a:prstGeom prst="rect">
            <a:avLst/>
          </a:prstGeom>
          <a:solidFill>
            <a:srgbClr val="EBF4F5"/>
          </a:solidFill>
        </p:spPr>
        <p:txBody>
          <a:bodyPr wrap="square" rtlCol="0">
            <a:noAutofit/>
          </a:bodyPr>
          <a:lstStyle/>
          <a:p>
            <a:pPr lvl="0">
              <a:spcBef>
                <a:spcPts val="1200"/>
              </a:spcBef>
              <a:buClr>
                <a:schemeClr val="dk1"/>
              </a:buClr>
              <a:buSzPts val="1100"/>
            </a:pPr>
            <a:r>
              <a:rPr lang="en-US" sz="1600" dirty="0">
                <a:solidFill>
                  <a:srgbClr val="625E59"/>
                </a:solidFill>
              </a:rPr>
              <a:t>In parallel, we established </a:t>
            </a:r>
            <a:r>
              <a:rPr lang="en-US" sz="1600" b="1" dirty="0">
                <a:solidFill>
                  <a:srgbClr val="625E59"/>
                </a:solidFill>
              </a:rPr>
              <a:t>Alternative Learning Spaces</a:t>
            </a:r>
            <a:r>
              <a:rPr lang="en-US" sz="1600" dirty="0">
                <a:solidFill>
                  <a:srgbClr val="625E59"/>
                </a:solidFill>
              </a:rPr>
              <a:t> in 12 crisis-affected areas across Lebanon, where we had the privilege of working alongside extraordinary teachers. These spaces not only support educators but also enable students to reinforce their learning and address gaps through a Self-Directed Learning (SDL) approach, bringing our learner-centered pedagogy into the heart of communities. Their creation was made possible thanks to the generous support of </a:t>
            </a:r>
            <a:r>
              <a:rPr lang="en-US" sz="1600" b="1" dirty="0" err="1">
                <a:solidFill>
                  <a:srgbClr val="625E59"/>
                </a:solidFill>
              </a:rPr>
              <a:t>Theirworld</a:t>
            </a:r>
            <a:r>
              <a:rPr lang="en-US" sz="1600" dirty="0">
                <a:solidFill>
                  <a:srgbClr val="625E59"/>
                </a:solidFill>
              </a:rPr>
              <a:t>, </a:t>
            </a:r>
            <a:r>
              <a:rPr lang="en-US" sz="1600" b="1" dirty="0">
                <a:solidFill>
                  <a:srgbClr val="625E59"/>
                </a:solidFill>
              </a:rPr>
              <a:t>Expertise France</a:t>
            </a:r>
            <a:r>
              <a:rPr lang="en-US" sz="1600" dirty="0">
                <a:solidFill>
                  <a:srgbClr val="625E59"/>
                </a:solidFill>
              </a:rPr>
              <a:t>, and </a:t>
            </a:r>
            <a:r>
              <a:rPr lang="en-US" sz="1600" b="1" dirty="0">
                <a:solidFill>
                  <a:srgbClr val="625E59"/>
                </a:solidFill>
              </a:rPr>
              <a:t>Education Above All</a:t>
            </a:r>
            <a:r>
              <a:rPr lang="en-US" sz="1600" dirty="0">
                <a:solidFill>
                  <a:srgbClr val="625E59"/>
                </a:solidFill>
              </a:rPr>
              <a:t>.</a:t>
            </a:r>
          </a:p>
          <a:p>
            <a:endParaRPr lang="en-US" sz="1600" dirty="0">
              <a:solidFill>
                <a:srgbClr val="625E59"/>
              </a:solidFill>
            </a:endParaRPr>
          </a:p>
        </p:txBody>
      </p:sp>
      <p:sp>
        <p:nvSpPr>
          <p:cNvPr id="10" name="TextBox 9">
            <a:extLst>
              <a:ext uri="{FF2B5EF4-FFF2-40B4-BE49-F238E27FC236}">
                <a16:creationId xmlns:a16="http://schemas.microsoft.com/office/drawing/2014/main" id="{C0E42D00-DF25-2EE2-5C19-D46DB1B5547E}"/>
              </a:ext>
            </a:extLst>
          </p:cNvPr>
          <p:cNvSpPr txBox="1"/>
          <p:nvPr/>
        </p:nvSpPr>
        <p:spPr>
          <a:xfrm>
            <a:off x="8280400" y="1318074"/>
            <a:ext cx="3251200" cy="4526280"/>
          </a:xfrm>
          <a:prstGeom prst="rect">
            <a:avLst/>
          </a:prstGeom>
          <a:solidFill>
            <a:srgbClr val="EBF4F5"/>
          </a:solidFill>
        </p:spPr>
        <p:txBody>
          <a:bodyPr wrap="square">
            <a:spAutoFit/>
          </a:bodyPr>
          <a:lstStyle/>
          <a:p>
            <a:pPr lvl="0">
              <a:spcBef>
                <a:spcPts val="1200"/>
              </a:spcBef>
              <a:buClr>
                <a:schemeClr val="dk1"/>
              </a:buClr>
              <a:buSzPts val="1100"/>
            </a:pPr>
            <a:r>
              <a:rPr lang="en-US" sz="1600" dirty="0">
                <a:solidFill>
                  <a:srgbClr val="625E59"/>
                </a:solidFill>
              </a:rPr>
              <a:t>In our early childhood education programs, we introduced well-being as a core component, thanks to the support of the </a:t>
            </a:r>
            <a:r>
              <a:rPr lang="en-US" sz="1600" b="1" dirty="0">
                <a:solidFill>
                  <a:srgbClr val="625E59"/>
                </a:solidFill>
              </a:rPr>
              <a:t>Dalia and Ramzi Rishani Charitable Trust</a:t>
            </a:r>
            <a:r>
              <a:rPr lang="en-US" sz="1600" dirty="0">
                <a:solidFill>
                  <a:srgbClr val="625E59"/>
                </a:solidFill>
              </a:rPr>
              <a:t>, marking the first steps toward a </a:t>
            </a:r>
            <a:r>
              <a:rPr lang="en-US" sz="1600" b="1" dirty="0">
                <a:solidFill>
                  <a:srgbClr val="625E59"/>
                </a:solidFill>
              </a:rPr>
              <a:t>happiness curriculum</a:t>
            </a:r>
            <a:r>
              <a:rPr lang="en-US" sz="1600" dirty="0">
                <a:solidFill>
                  <a:srgbClr val="625E59"/>
                </a:solidFill>
              </a:rPr>
              <a:t> that supports wellbeing and personal skills since a very early age. </a:t>
            </a:r>
          </a:p>
          <a:p>
            <a:pPr lvl="0">
              <a:spcBef>
                <a:spcPts val="1200"/>
              </a:spcBef>
              <a:spcAft>
                <a:spcPts val="1200"/>
              </a:spcAft>
              <a:buClr>
                <a:schemeClr val="dk1"/>
              </a:buClr>
              <a:buSzPts val="1100"/>
            </a:pPr>
            <a:r>
              <a:rPr lang="en-US" sz="1600" dirty="0">
                <a:solidFill>
                  <a:srgbClr val="625E59"/>
                </a:solidFill>
              </a:rPr>
              <a:t>By combining innovative pedagogy, technology, and teacher capacity building, these initiatives reinforce our broader mission: to make quality learning accessible, contextually relevant, and sustainable.</a:t>
            </a:r>
            <a:endParaRPr lang="en-US" sz="1600" dirty="0">
              <a:solidFill>
                <a:srgbClr val="625E59"/>
              </a:solidFill>
              <a:ea typeface="Arial"/>
              <a:cs typeface="Arial"/>
              <a:sym typeface="Arial"/>
            </a:endParaRPr>
          </a:p>
        </p:txBody>
      </p:sp>
      <p:pic>
        <p:nvPicPr>
          <p:cNvPr id="2" name="Graphic 1">
            <a:extLst>
              <a:ext uri="{FF2B5EF4-FFF2-40B4-BE49-F238E27FC236}">
                <a16:creationId xmlns:a16="http://schemas.microsoft.com/office/drawing/2014/main" id="{49BCE3A0-1732-CF33-D41D-A7F1D2DD9A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5785" y="366885"/>
            <a:ext cx="602939" cy="602939"/>
          </a:xfrm>
          <a:prstGeom prst="rect">
            <a:avLst/>
          </a:prstGeom>
        </p:spPr>
      </p:pic>
    </p:spTree>
    <p:extLst>
      <p:ext uri="{BB962C8B-B14F-4D97-AF65-F5344CB8AC3E}">
        <p14:creationId xmlns:p14="http://schemas.microsoft.com/office/powerpoint/2010/main" val="46309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0CB39-4460-307E-5DBB-EAEC784D69B0}"/>
              </a:ext>
            </a:extLst>
          </p:cNvPr>
          <p:cNvSpPr>
            <a:spLocks noGrp="1"/>
          </p:cNvSpPr>
          <p:nvPr>
            <p:ph idx="1"/>
          </p:nvPr>
        </p:nvSpPr>
        <p:spPr>
          <a:xfrm>
            <a:off x="838200" y="329493"/>
            <a:ext cx="10515600" cy="488822"/>
          </a:xfrm>
        </p:spPr>
        <p:txBody>
          <a:bodyPr>
            <a:normAutofit lnSpcReduction="10000"/>
          </a:bodyPr>
          <a:lstStyle/>
          <a:p>
            <a:r>
              <a:rPr lang="en-US" sz="3200" dirty="0"/>
              <a:t>Team in Action</a:t>
            </a:r>
          </a:p>
        </p:txBody>
      </p:sp>
      <p:pic>
        <p:nvPicPr>
          <p:cNvPr id="3" name="Google Shape;239;p4" descr="Une image contenant habits, personne, meubles, chaise&#10;&#10;Le contenu généré par l’IA peut être incorrect.">
            <a:extLst>
              <a:ext uri="{FF2B5EF4-FFF2-40B4-BE49-F238E27FC236}">
                <a16:creationId xmlns:a16="http://schemas.microsoft.com/office/drawing/2014/main" id="{807A4E3C-E723-448E-DB2A-76AFC2EB6BCD}"/>
              </a:ext>
            </a:extLst>
          </p:cNvPr>
          <p:cNvPicPr preferRelativeResize="0"/>
          <p:nvPr/>
        </p:nvPicPr>
        <p:blipFill rotWithShape="1">
          <a:blip r:embed="rId2">
            <a:alphaModFix/>
          </a:blip>
          <a:srcRect/>
          <a:stretch/>
        </p:blipFill>
        <p:spPr>
          <a:xfrm>
            <a:off x="5278742" y="1058697"/>
            <a:ext cx="1985799" cy="2647732"/>
          </a:xfrm>
          <a:prstGeom prst="rect">
            <a:avLst/>
          </a:prstGeom>
          <a:noFill/>
          <a:ln w="12700">
            <a:solidFill>
              <a:schemeClr val="bg1"/>
            </a:solidFill>
          </a:ln>
        </p:spPr>
      </p:pic>
      <p:pic>
        <p:nvPicPr>
          <p:cNvPr id="4" name="Google Shape;240;p4" descr="Une image contenant habits, chaussures, personne, dôme&#10;&#10;Le contenu généré par l’IA peut être incorrect.">
            <a:extLst>
              <a:ext uri="{FF2B5EF4-FFF2-40B4-BE49-F238E27FC236}">
                <a16:creationId xmlns:a16="http://schemas.microsoft.com/office/drawing/2014/main" id="{0A67AEE6-A3C5-28A3-B59F-4E5FC3FF1475}"/>
              </a:ext>
            </a:extLst>
          </p:cNvPr>
          <p:cNvPicPr preferRelativeResize="0"/>
          <p:nvPr/>
        </p:nvPicPr>
        <p:blipFill rotWithShape="1">
          <a:blip r:embed="rId3">
            <a:alphaModFix/>
          </a:blip>
          <a:srcRect/>
          <a:stretch/>
        </p:blipFill>
        <p:spPr>
          <a:xfrm>
            <a:off x="7613430" y="1058697"/>
            <a:ext cx="1985799" cy="2647732"/>
          </a:xfrm>
          <a:prstGeom prst="rect">
            <a:avLst/>
          </a:prstGeom>
          <a:noFill/>
          <a:ln w="12700">
            <a:solidFill>
              <a:schemeClr val="bg1"/>
            </a:solidFill>
          </a:ln>
        </p:spPr>
      </p:pic>
      <p:pic>
        <p:nvPicPr>
          <p:cNvPr id="5" name="Google Shape;241;p4" descr="Une image contenant Visage humain, habits, personne, intérieur&#10;&#10;Le contenu généré par l’IA peut être incorrect.">
            <a:extLst>
              <a:ext uri="{FF2B5EF4-FFF2-40B4-BE49-F238E27FC236}">
                <a16:creationId xmlns:a16="http://schemas.microsoft.com/office/drawing/2014/main" id="{AB71E035-8E8C-CA40-FCF6-BEECA08D415A}"/>
              </a:ext>
            </a:extLst>
          </p:cNvPr>
          <p:cNvPicPr preferRelativeResize="0"/>
          <p:nvPr/>
        </p:nvPicPr>
        <p:blipFill rotWithShape="1">
          <a:blip r:embed="rId4">
            <a:alphaModFix/>
          </a:blip>
          <a:srcRect/>
          <a:stretch/>
        </p:blipFill>
        <p:spPr>
          <a:xfrm rot="10800000">
            <a:off x="6397370" y="3857233"/>
            <a:ext cx="2909935" cy="2182452"/>
          </a:xfrm>
          <a:prstGeom prst="rect">
            <a:avLst/>
          </a:prstGeom>
          <a:noFill/>
          <a:ln w="12700">
            <a:solidFill>
              <a:schemeClr val="bg1"/>
            </a:solidFill>
          </a:ln>
        </p:spPr>
      </p:pic>
      <p:pic>
        <p:nvPicPr>
          <p:cNvPr id="6" name="Google Shape;242;p4" descr="Une image contenant habits, personne, intérieur, mur&#10;&#10;Le contenu généré par l’IA peut être incorrect.">
            <a:extLst>
              <a:ext uri="{FF2B5EF4-FFF2-40B4-BE49-F238E27FC236}">
                <a16:creationId xmlns:a16="http://schemas.microsoft.com/office/drawing/2014/main" id="{D1092E30-D061-7DC6-5965-7E51ED377AC8}"/>
              </a:ext>
            </a:extLst>
          </p:cNvPr>
          <p:cNvPicPr preferRelativeResize="0"/>
          <p:nvPr/>
        </p:nvPicPr>
        <p:blipFill rotWithShape="1">
          <a:blip r:embed="rId5">
            <a:alphaModFix/>
          </a:blip>
          <a:srcRect/>
          <a:stretch/>
        </p:blipFill>
        <p:spPr>
          <a:xfrm>
            <a:off x="2276492" y="1058697"/>
            <a:ext cx="2653361" cy="2653361"/>
          </a:xfrm>
          <a:prstGeom prst="rect">
            <a:avLst/>
          </a:prstGeom>
          <a:noFill/>
          <a:ln w="12700">
            <a:solidFill>
              <a:schemeClr val="bg1"/>
            </a:solidFill>
          </a:ln>
        </p:spPr>
      </p:pic>
      <p:pic>
        <p:nvPicPr>
          <p:cNvPr id="7" name="Google Shape;243;p4" descr="Une image contenant habits, bâtiment, personne, chaussures&#10;&#10;Le contenu généré par l’IA peut être incorrect.">
            <a:extLst>
              <a:ext uri="{FF2B5EF4-FFF2-40B4-BE49-F238E27FC236}">
                <a16:creationId xmlns:a16="http://schemas.microsoft.com/office/drawing/2014/main" id="{F32B165F-95F7-5308-23B3-86EF44617891}"/>
              </a:ext>
            </a:extLst>
          </p:cNvPr>
          <p:cNvPicPr preferRelativeResize="0"/>
          <p:nvPr/>
        </p:nvPicPr>
        <p:blipFill rotWithShape="1">
          <a:blip r:embed="rId6">
            <a:alphaModFix/>
          </a:blip>
          <a:srcRect/>
          <a:stretch/>
        </p:blipFill>
        <p:spPr>
          <a:xfrm>
            <a:off x="3136155" y="3857233"/>
            <a:ext cx="2909936" cy="2182452"/>
          </a:xfrm>
          <a:prstGeom prst="rect">
            <a:avLst/>
          </a:prstGeom>
          <a:noFill/>
          <a:ln w="12700">
            <a:solidFill>
              <a:schemeClr val="bg1"/>
            </a:solidFill>
          </a:ln>
        </p:spPr>
      </p:pic>
    </p:spTree>
    <p:extLst>
      <p:ext uri="{BB962C8B-B14F-4D97-AF65-F5344CB8AC3E}">
        <p14:creationId xmlns:p14="http://schemas.microsoft.com/office/powerpoint/2010/main" val="1376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65"/>
          <p:cNvSpPr txBox="1"/>
          <p:nvPr/>
        </p:nvSpPr>
        <p:spPr>
          <a:xfrm>
            <a:off x="2424150" y="891043"/>
            <a:ext cx="7343700"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400" b="1" i="0" u="none" strike="noStrike" cap="none">
                <a:solidFill>
                  <a:schemeClr val="bg1"/>
                </a:solidFill>
                <a:latin typeface="Arial"/>
                <a:ea typeface="Arial"/>
                <a:cs typeface="Arial"/>
                <a:sym typeface="Arial"/>
              </a:rPr>
              <a:t>PROJECTS</a:t>
            </a:r>
            <a:endParaRPr lang="en-US" sz="4400" b="0" i="0" u="none" strike="noStrike" cap="none" dirty="0">
              <a:solidFill>
                <a:schemeClr val="bg1"/>
              </a:solidFill>
              <a:latin typeface="Arial"/>
              <a:ea typeface="Arial"/>
              <a:cs typeface="Arial"/>
              <a:sym typeface="Arial"/>
            </a:endParaRPr>
          </a:p>
        </p:txBody>
      </p:sp>
      <p:pic>
        <p:nvPicPr>
          <p:cNvPr id="9" name="Graphic 8">
            <a:extLst>
              <a:ext uri="{FF2B5EF4-FFF2-40B4-BE49-F238E27FC236}">
                <a16:creationId xmlns:a16="http://schemas.microsoft.com/office/drawing/2014/main" id="{3A8CDE83-08E6-C937-6D9D-41D6088371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5726" y="1998726"/>
            <a:ext cx="2860548" cy="2860548"/>
          </a:xfrm>
          <a:prstGeom prst="rect">
            <a:avLst/>
          </a:prstGeom>
        </p:spPr>
      </p:pic>
      <p:pic>
        <p:nvPicPr>
          <p:cNvPr id="13" name="Graphic 12">
            <a:extLst>
              <a:ext uri="{FF2B5EF4-FFF2-40B4-BE49-F238E27FC236}">
                <a16:creationId xmlns:a16="http://schemas.microsoft.com/office/drawing/2014/main" id="{6A538236-8C3A-18E8-7DE1-48E6175B8E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1793240"/>
            <a:ext cx="1090128" cy="11874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658622-BAD2-D4DC-5BE7-EC73C20B5D73}"/>
              </a:ext>
            </a:extLst>
          </p:cNvPr>
          <p:cNvSpPr>
            <a:spLocks noGrp="1"/>
          </p:cNvSpPr>
          <p:nvPr>
            <p:ph idx="1"/>
          </p:nvPr>
        </p:nvSpPr>
        <p:spPr>
          <a:xfrm>
            <a:off x="5086518" y="1206472"/>
            <a:ext cx="6789252" cy="5076568"/>
          </a:xfrm>
        </p:spPr>
        <p:txBody>
          <a:bodyPr>
            <a:noAutofit/>
          </a:bodyPr>
          <a:lstStyle/>
          <a:p>
            <a:pPr marL="0" lvl="0" indent="0">
              <a:lnSpc>
                <a:spcPct val="95000"/>
              </a:lnSpc>
              <a:spcBef>
                <a:spcPts val="0"/>
              </a:spcBef>
              <a:spcAft>
                <a:spcPts val="400"/>
              </a:spcAft>
            </a:pPr>
            <a:r>
              <a:rPr lang="en-US" sz="1600" b="1" dirty="0">
                <a:solidFill>
                  <a:srgbClr val="E87000"/>
                </a:solidFill>
                <a:ea typeface="Arial"/>
                <a:cs typeface="Arial"/>
                <a:sym typeface="Arial"/>
              </a:rPr>
              <a:t>My Best Start </a:t>
            </a:r>
            <a:r>
              <a:rPr lang="en-US" sz="1600" dirty="0">
                <a:solidFill>
                  <a:srgbClr val="625E59"/>
                </a:solidFill>
                <a:ea typeface="Arial"/>
                <a:cs typeface="Arial"/>
                <a:sym typeface="Arial"/>
              </a:rPr>
              <a:t>(MBS) aims to develop and implement a comprehensive digital literacy program aligned with the Lebanese national curriculum, designed to enhance learning outcomes through high-quality digital interactive units.</a:t>
            </a:r>
          </a:p>
          <a:p>
            <a:pPr marL="0" lvl="0" indent="0">
              <a:lnSpc>
                <a:spcPct val="95000"/>
              </a:lnSpc>
              <a:spcBef>
                <a:spcPts val="0"/>
              </a:spcBef>
              <a:spcAft>
                <a:spcPts val="400"/>
              </a:spcAft>
            </a:pPr>
            <a:r>
              <a:rPr lang="en-US" sz="1600" dirty="0">
                <a:solidFill>
                  <a:srgbClr val="625E59"/>
                </a:solidFill>
                <a:ea typeface="Arial"/>
                <a:cs typeface="Arial"/>
                <a:sym typeface="Arial"/>
              </a:rPr>
              <a:t>The program empowers learners by fostering independent learning skills and digital competence, while simultaneously supporting educators with the tools, resources, and structured content.</a:t>
            </a:r>
            <a:endParaRPr lang="en-US" sz="1600" dirty="0">
              <a:solidFill>
                <a:srgbClr val="625E59"/>
              </a:solidFill>
            </a:endParaRPr>
          </a:p>
          <a:p>
            <a:pPr marL="0" lvl="0" indent="0">
              <a:lnSpc>
                <a:spcPct val="95000"/>
              </a:lnSpc>
              <a:spcBef>
                <a:spcPts val="0"/>
              </a:spcBef>
              <a:spcAft>
                <a:spcPts val="400"/>
              </a:spcAft>
            </a:pPr>
            <a:r>
              <a:rPr lang="en-US" sz="1600" dirty="0">
                <a:solidFill>
                  <a:srgbClr val="625E59"/>
                </a:solidFill>
                <a:ea typeface="Arial"/>
                <a:cs typeface="Arial"/>
                <a:sym typeface="Arial"/>
              </a:rPr>
              <a:t>The program reflects a successful partnership between </a:t>
            </a:r>
            <a:r>
              <a:rPr lang="en-US" sz="1600" b="1" dirty="0">
                <a:solidFill>
                  <a:srgbClr val="625E59"/>
                </a:solidFill>
                <a:ea typeface="Arial"/>
                <a:cs typeface="Arial"/>
                <a:sym typeface="Arial"/>
              </a:rPr>
              <a:t>LAL</a:t>
            </a:r>
            <a:r>
              <a:rPr lang="en-US" sz="1600" dirty="0">
                <a:solidFill>
                  <a:srgbClr val="625E59"/>
                </a:solidFill>
                <a:ea typeface="Arial"/>
                <a:cs typeface="Arial"/>
                <a:sym typeface="Arial"/>
              </a:rPr>
              <a:t> and the </a:t>
            </a:r>
            <a:r>
              <a:rPr lang="en-US" sz="1600" b="1" dirty="0">
                <a:solidFill>
                  <a:srgbClr val="625E59"/>
                </a:solidFill>
                <a:ea typeface="Arial"/>
                <a:cs typeface="Arial"/>
                <a:sym typeface="Arial"/>
              </a:rPr>
              <a:t>Ana </a:t>
            </a:r>
            <a:r>
              <a:rPr lang="en-US" sz="1600" b="1" dirty="0" err="1">
                <a:solidFill>
                  <a:srgbClr val="625E59"/>
                </a:solidFill>
                <a:ea typeface="Arial"/>
                <a:cs typeface="Arial"/>
                <a:sym typeface="Arial"/>
              </a:rPr>
              <a:t>Aqra</a:t>
            </a:r>
            <a:r>
              <a:rPr lang="en-US" sz="1600" b="1" dirty="0">
                <a:solidFill>
                  <a:srgbClr val="625E59"/>
                </a:solidFill>
                <a:ea typeface="Arial"/>
                <a:cs typeface="Arial"/>
                <a:sym typeface="Arial"/>
              </a:rPr>
              <a:t> </a:t>
            </a:r>
            <a:r>
              <a:rPr lang="en-US" sz="1600" dirty="0">
                <a:solidFill>
                  <a:srgbClr val="625E59"/>
                </a:solidFill>
                <a:ea typeface="Arial"/>
                <a:cs typeface="Arial"/>
                <a:sym typeface="Arial"/>
              </a:rPr>
              <a:t>Association, strengthened by and additional partnership with </a:t>
            </a:r>
            <a:r>
              <a:rPr lang="en-US" sz="1600" b="1" dirty="0">
                <a:solidFill>
                  <a:srgbClr val="625E59"/>
                </a:solidFill>
                <a:ea typeface="Arial"/>
                <a:cs typeface="Arial"/>
                <a:sym typeface="Arial"/>
              </a:rPr>
              <a:t>Skild</a:t>
            </a:r>
            <a:r>
              <a:rPr lang="en-US" sz="1600" dirty="0">
                <a:solidFill>
                  <a:srgbClr val="625E59"/>
                </a:solidFill>
                <a:ea typeface="Arial"/>
                <a:cs typeface="Arial"/>
                <a:sym typeface="Arial"/>
              </a:rPr>
              <a:t>, an </a:t>
            </a:r>
            <a:r>
              <a:rPr lang="en-US" sz="1600" dirty="0" err="1">
                <a:solidFill>
                  <a:srgbClr val="625E59"/>
                </a:solidFill>
                <a:ea typeface="Arial"/>
                <a:cs typeface="Arial"/>
                <a:sym typeface="Arial"/>
              </a:rPr>
              <a:t>organisation</a:t>
            </a:r>
            <a:r>
              <a:rPr lang="en-US" sz="1600" dirty="0">
                <a:solidFill>
                  <a:srgbClr val="625E59"/>
                </a:solidFill>
                <a:ea typeface="Arial"/>
                <a:cs typeface="Arial"/>
                <a:sym typeface="Arial"/>
              </a:rPr>
              <a:t> focused on inclusion and a close collaboration with </a:t>
            </a:r>
            <a:r>
              <a:rPr lang="en-US" sz="1600" dirty="0">
                <a:solidFill>
                  <a:srgbClr val="625E59"/>
                </a:solidFill>
              </a:rPr>
              <a:t>the </a:t>
            </a:r>
            <a:r>
              <a:rPr lang="en-US" sz="1600" b="1" dirty="0">
                <a:solidFill>
                  <a:srgbClr val="625E59"/>
                </a:solidFill>
              </a:rPr>
              <a:t>CRDP</a:t>
            </a:r>
            <a:r>
              <a:rPr lang="en-US" sz="1600" dirty="0">
                <a:solidFill>
                  <a:srgbClr val="625E59"/>
                </a:solidFill>
                <a:ea typeface="Arial"/>
                <a:cs typeface="Arial"/>
                <a:sym typeface="Arial"/>
              </a:rPr>
              <a:t>, which enabled the initiative to reach a national scale.</a:t>
            </a:r>
            <a:endParaRPr lang="en-US" sz="1600" dirty="0">
              <a:solidFill>
                <a:srgbClr val="625E59"/>
              </a:solidFill>
            </a:endParaRPr>
          </a:p>
          <a:p>
            <a:pPr marL="0" lvl="0" indent="0">
              <a:lnSpc>
                <a:spcPct val="95000"/>
              </a:lnSpc>
              <a:spcBef>
                <a:spcPts val="0"/>
              </a:spcBef>
              <a:spcAft>
                <a:spcPts val="400"/>
              </a:spcAft>
            </a:pPr>
            <a:r>
              <a:rPr lang="en-US" sz="1600" dirty="0">
                <a:solidFill>
                  <a:srgbClr val="625E59"/>
                </a:solidFill>
                <a:ea typeface="Arial"/>
                <a:cs typeface="Arial"/>
                <a:sym typeface="Arial"/>
              </a:rPr>
              <a:t>Central to the project is the development of</a:t>
            </a:r>
            <a:r>
              <a:rPr lang="en-US" sz="1600" dirty="0">
                <a:solidFill>
                  <a:srgbClr val="625E59"/>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 16</a:t>
            </a:r>
            <a:r>
              <a:rPr lang="en-US" sz="1600" dirty="0">
                <a:solidFill>
                  <a:srgbClr val="625E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7</a:t>
            </a:r>
            <a:r>
              <a:rPr lang="en-US" sz="1600" dirty="0">
                <a:solidFill>
                  <a:srgbClr val="625E59"/>
                </a:solidFil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i</a:t>
            </a:r>
            <a:r>
              <a:rPr lang="en-US" sz="1600" dirty="0">
                <a:solidFill>
                  <a:srgbClr val="625E59"/>
                </a:solidFill>
                <a:ea typeface="Arial"/>
                <a:cs typeface="Arial"/>
                <a:sym typeface="Arial"/>
              </a:rPr>
              <a:t>nteractive, curriculum-based courses </a:t>
            </a:r>
            <a:r>
              <a:rPr lang="en-US" sz="1600" dirty="0">
                <a:solidFill>
                  <a:srgbClr val="625E59"/>
                </a:solidFill>
              </a:rPr>
              <a:t>published on “</a:t>
            </a:r>
            <a:r>
              <a:rPr lang="en-US" sz="1600" dirty="0" err="1">
                <a:solidFill>
                  <a:srgbClr val="625E59"/>
                </a:solidFill>
              </a:rPr>
              <a:t>Tabshoura</a:t>
            </a:r>
            <a:r>
              <a:rPr lang="en-US" sz="1600" dirty="0">
                <a:solidFill>
                  <a:srgbClr val="625E59"/>
                </a:solidFill>
              </a:rPr>
              <a:t>” digital learning platform and transferred on </a:t>
            </a:r>
            <a:r>
              <a:rPr lang="en-US" sz="1600" dirty="0" err="1">
                <a:solidFill>
                  <a:srgbClr val="625E59"/>
                </a:solidFill>
              </a:rPr>
              <a:t>Madristi</a:t>
            </a:r>
            <a:r>
              <a:rPr lang="en-US" sz="1600" dirty="0">
                <a:solidFill>
                  <a:srgbClr val="625E59"/>
                </a:solidFill>
              </a:rPr>
              <a:t> UNICEF platform. </a:t>
            </a:r>
            <a:r>
              <a:rPr lang="en-US" sz="1600" dirty="0">
                <a:solidFill>
                  <a:srgbClr val="625E59"/>
                </a:solidFill>
                <a:ea typeface="Arial"/>
                <a:cs typeface="Arial"/>
                <a:sym typeface="Arial"/>
              </a:rPr>
              <a:t>These courses promote differentiated, student-</a:t>
            </a:r>
            <a:r>
              <a:rPr lang="en-US" sz="1600" dirty="0" err="1">
                <a:solidFill>
                  <a:srgbClr val="625E59"/>
                </a:solidFill>
                <a:ea typeface="Arial"/>
                <a:cs typeface="Arial"/>
                <a:sym typeface="Arial"/>
              </a:rPr>
              <a:t>centred</a:t>
            </a:r>
            <a:r>
              <a:rPr lang="en-US" sz="1600" dirty="0">
                <a:solidFill>
                  <a:srgbClr val="625E59"/>
                </a:solidFill>
                <a:ea typeface="Arial"/>
                <a:cs typeface="Arial"/>
                <a:sym typeface="Arial"/>
              </a:rPr>
              <a:t> learning pathways that allow learners to progress at their own pace, take ownership of their learning journey, and build critical digital and academic skills. </a:t>
            </a:r>
          </a:p>
          <a:p>
            <a:pPr marL="0" lvl="0" indent="0">
              <a:lnSpc>
                <a:spcPct val="95000"/>
              </a:lnSpc>
              <a:spcBef>
                <a:spcPts val="0"/>
              </a:spcBef>
              <a:spcAft>
                <a:spcPts val="400"/>
              </a:spcAft>
            </a:pPr>
            <a:r>
              <a:rPr lang="en-US" sz="1600" dirty="0">
                <a:solidFill>
                  <a:srgbClr val="625E59"/>
                </a:solidFill>
                <a:ea typeface="Arial"/>
                <a:cs typeface="Arial"/>
                <a:sym typeface="Arial"/>
              </a:rPr>
              <a:t>By integrating innovative pedagogy with curriculum alignment, the project strengthens both teaching and learning practices, ensuring sustainable and impactful digital education across schools.</a:t>
            </a:r>
            <a:endParaRPr lang="en-US" sz="1600" dirty="0">
              <a:solidFill>
                <a:srgbClr val="625E59"/>
              </a:solidFill>
            </a:endParaRPr>
          </a:p>
          <a:p>
            <a:pPr>
              <a:lnSpc>
                <a:spcPct val="95000"/>
              </a:lnSpc>
              <a:spcAft>
                <a:spcPts val="400"/>
              </a:spcAft>
            </a:pPr>
            <a:endParaRPr lang="en-US" sz="1400" dirty="0">
              <a:solidFill>
                <a:srgbClr val="625E59"/>
              </a:solidFill>
            </a:endParaRPr>
          </a:p>
        </p:txBody>
      </p:sp>
      <p:sp>
        <p:nvSpPr>
          <p:cNvPr id="3" name="Title 2">
            <a:extLst>
              <a:ext uri="{FF2B5EF4-FFF2-40B4-BE49-F238E27FC236}">
                <a16:creationId xmlns:a16="http://schemas.microsoft.com/office/drawing/2014/main" id="{6870826B-FEFC-A5EC-2C78-E0C1F774FCB7}"/>
              </a:ext>
            </a:extLst>
          </p:cNvPr>
          <p:cNvSpPr>
            <a:spLocks noGrp="1"/>
          </p:cNvSpPr>
          <p:nvPr>
            <p:ph type="title"/>
          </p:nvPr>
        </p:nvSpPr>
        <p:spPr>
          <a:xfrm>
            <a:off x="838200" y="296688"/>
            <a:ext cx="3825240" cy="774504"/>
          </a:xfrm>
        </p:spPr>
        <p:txBody>
          <a:bodyPr/>
          <a:lstStyle/>
          <a:p>
            <a:r>
              <a:rPr lang="en-US" dirty="0"/>
              <a:t>My Best Start</a:t>
            </a:r>
          </a:p>
        </p:txBody>
      </p:sp>
      <p:pic>
        <p:nvPicPr>
          <p:cNvPr id="5" name="Google Shape;413;p10">
            <a:extLst>
              <a:ext uri="{FF2B5EF4-FFF2-40B4-BE49-F238E27FC236}">
                <a16:creationId xmlns:a16="http://schemas.microsoft.com/office/drawing/2014/main" id="{A8A8DBF4-E65A-D4AC-02AE-2E531EC24469}"/>
              </a:ext>
            </a:extLst>
          </p:cNvPr>
          <p:cNvPicPr preferRelativeResize="0"/>
          <p:nvPr/>
        </p:nvPicPr>
        <p:blipFill rotWithShape="1">
          <a:blip r:embed="rId2">
            <a:alphaModFix/>
          </a:blip>
          <a:srcRect/>
          <a:stretch/>
        </p:blipFill>
        <p:spPr>
          <a:xfrm>
            <a:off x="10091731" y="6390782"/>
            <a:ext cx="708482" cy="342739"/>
          </a:xfrm>
          <a:prstGeom prst="rect">
            <a:avLst/>
          </a:prstGeom>
          <a:noFill/>
          <a:ln>
            <a:noFill/>
          </a:ln>
        </p:spPr>
      </p:pic>
      <p:pic>
        <p:nvPicPr>
          <p:cNvPr id="6" name="Picture 5">
            <a:extLst>
              <a:ext uri="{FF2B5EF4-FFF2-40B4-BE49-F238E27FC236}">
                <a16:creationId xmlns:a16="http://schemas.microsoft.com/office/drawing/2014/main" id="{7596D652-58B5-BB92-2097-E82B9E090B8E}"/>
              </a:ext>
            </a:extLst>
          </p:cNvPr>
          <p:cNvPicPr>
            <a:picLocks noChangeAspect="1"/>
          </p:cNvPicPr>
          <p:nvPr/>
        </p:nvPicPr>
        <p:blipFill>
          <a:blip r:embed="rId3"/>
          <a:stretch>
            <a:fillRect/>
          </a:stretch>
        </p:blipFill>
        <p:spPr>
          <a:xfrm>
            <a:off x="10894326" y="6266305"/>
            <a:ext cx="591695" cy="591695"/>
          </a:xfrm>
          <a:prstGeom prst="rect">
            <a:avLst/>
          </a:prstGeom>
        </p:spPr>
      </p:pic>
      <p:graphicFrame>
        <p:nvGraphicFramePr>
          <p:cNvPr id="8" name="Diagram 7">
            <a:extLst>
              <a:ext uri="{FF2B5EF4-FFF2-40B4-BE49-F238E27FC236}">
                <a16:creationId xmlns:a16="http://schemas.microsoft.com/office/drawing/2014/main" id="{86D6DD84-3D44-C1D2-BD06-DED2547ADFA0}"/>
              </a:ext>
            </a:extLst>
          </p:cNvPr>
          <p:cNvGraphicFramePr/>
          <p:nvPr>
            <p:extLst>
              <p:ext uri="{D42A27DB-BD31-4B8C-83A1-F6EECF244321}">
                <p14:modId xmlns:p14="http://schemas.microsoft.com/office/powerpoint/2010/main" val="3315723548"/>
              </p:ext>
            </p:extLst>
          </p:nvPr>
        </p:nvGraphicFramePr>
        <p:xfrm>
          <a:off x="838200" y="1206472"/>
          <a:ext cx="3966210" cy="3191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oogle Shape;412;p10">
            <a:extLst>
              <a:ext uri="{FF2B5EF4-FFF2-40B4-BE49-F238E27FC236}">
                <a16:creationId xmlns:a16="http://schemas.microsoft.com/office/drawing/2014/main" id="{7770969C-F196-D53A-E50C-0502AF9639B2}"/>
              </a:ext>
            </a:extLst>
          </p:cNvPr>
          <p:cNvPicPr preferRelativeResize="0"/>
          <p:nvPr/>
        </p:nvPicPr>
        <p:blipFill rotWithShape="1">
          <a:blip r:embed="rId9">
            <a:alphaModFix/>
          </a:blip>
          <a:srcRect t="31209" b="33121"/>
          <a:stretch/>
        </p:blipFill>
        <p:spPr>
          <a:xfrm>
            <a:off x="7671253" y="6383429"/>
            <a:ext cx="1447730" cy="274163"/>
          </a:xfrm>
          <a:prstGeom prst="rect">
            <a:avLst/>
          </a:prstGeom>
          <a:noFill/>
          <a:ln>
            <a:noFill/>
          </a:ln>
        </p:spPr>
      </p:pic>
      <p:pic>
        <p:nvPicPr>
          <p:cNvPr id="11" name="Picture 10">
            <a:extLst>
              <a:ext uri="{FF2B5EF4-FFF2-40B4-BE49-F238E27FC236}">
                <a16:creationId xmlns:a16="http://schemas.microsoft.com/office/drawing/2014/main" id="{0F9EB65A-C187-2C37-AA8F-B3B20F76E9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651" y="4267200"/>
            <a:ext cx="3781307" cy="1901540"/>
          </a:xfrm>
          <a:prstGeom prst="rect">
            <a:avLst/>
          </a:prstGeom>
        </p:spPr>
      </p:pic>
      <p:pic>
        <p:nvPicPr>
          <p:cNvPr id="13" name="Picture 12">
            <a:extLst>
              <a:ext uri="{FF2B5EF4-FFF2-40B4-BE49-F238E27FC236}">
                <a16:creationId xmlns:a16="http://schemas.microsoft.com/office/drawing/2014/main" id="{18854689-6257-E036-28F6-C199516DEB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8983" y="6242188"/>
            <a:ext cx="878635" cy="656664"/>
          </a:xfrm>
          <a:prstGeom prst="rect">
            <a:avLst/>
          </a:prstGeom>
        </p:spPr>
      </p:pic>
      <p:pic>
        <p:nvPicPr>
          <p:cNvPr id="16" name="Picture 15">
            <a:extLst>
              <a:ext uri="{FF2B5EF4-FFF2-40B4-BE49-F238E27FC236}">
                <a16:creationId xmlns:a16="http://schemas.microsoft.com/office/drawing/2014/main" id="{8A19E606-463B-EB45-C0D2-20AF23FDD9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1775" y="6373717"/>
            <a:ext cx="930651" cy="375190"/>
          </a:xfrm>
          <a:prstGeom prst="rect">
            <a:avLst/>
          </a:prstGeom>
        </p:spPr>
      </p:pic>
      <p:pic>
        <p:nvPicPr>
          <p:cNvPr id="20" name="Graphic 19">
            <a:extLst>
              <a:ext uri="{FF2B5EF4-FFF2-40B4-BE49-F238E27FC236}">
                <a16:creationId xmlns:a16="http://schemas.microsoft.com/office/drawing/2014/main" id="{78992367-5DBE-59F7-D223-A4969276C8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1820" y="342030"/>
            <a:ext cx="645680" cy="645680"/>
          </a:xfrm>
          <a:prstGeom prst="rect">
            <a:avLst/>
          </a:prstGeom>
        </p:spPr>
      </p:pic>
    </p:spTree>
    <p:extLst>
      <p:ext uri="{BB962C8B-B14F-4D97-AF65-F5344CB8AC3E}">
        <p14:creationId xmlns:p14="http://schemas.microsoft.com/office/powerpoint/2010/main" val="131251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A7A11-D2FD-A69C-3645-1449837F4D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8D4106-83D1-37B3-881D-BE8D60936D26}"/>
              </a:ext>
            </a:extLst>
          </p:cNvPr>
          <p:cNvSpPr>
            <a:spLocks noGrp="1"/>
          </p:cNvSpPr>
          <p:nvPr>
            <p:ph type="title"/>
          </p:nvPr>
        </p:nvSpPr>
        <p:spPr>
          <a:xfrm>
            <a:off x="838200" y="296688"/>
            <a:ext cx="4645128" cy="774504"/>
          </a:xfrm>
        </p:spPr>
        <p:txBody>
          <a:bodyPr>
            <a:normAutofit/>
          </a:bodyPr>
          <a:lstStyle/>
          <a:p>
            <a:r>
              <a:rPr lang="en-US" dirty="0" err="1"/>
              <a:t>EmpowerEd</a:t>
            </a:r>
            <a:r>
              <a:rPr lang="en-US" dirty="0"/>
              <a:t> Pathways</a:t>
            </a:r>
          </a:p>
        </p:txBody>
      </p:sp>
      <p:graphicFrame>
        <p:nvGraphicFramePr>
          <p:cNvPr id="8" name="Diagram 7">
            <a:extLst>
              <a:ext uri="{FF2B5EF4-FFF2-40B4-BE49-F238E27FC236}">
                <a16:creationId xmlns:a16="http://schemas.microsoft.com/office/drawing/2014/main" id="{AF5E5EDF-DB68-2FDF-E3EB-F6BA214688F2}"/>
              </a:ext>
            </a:extLst>
          </p:cNvPr>
          <p:cNvGraphicFramePr/>
          <p:nvPr>
            <p:extLst>
              <p:ext uri="{D42A27DB-BD31-4B8C-83A1-F6EECF244321}">
                <p14:modId xmlns:p14="http://schemas.microsoft.com/office/powerpoint/2010/main" val="3896336130"/>
              </p:ext>
            </p:extLst>
          </p:nvPr>
        </p:nvGraphicFramePr>
        <p:xfrm>
          <a:off x="838199" y="1172008"/>
          <a:ext cx="4076701" cy="3013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a:extLst>
              <a:ext uri="{FF2B5EF4-FFF2-40B4-BE49-F238E27FC236}">
                <a16:creationId xmlns:a16="http://schemas.microsoft.com/office/drawing/2014/main" id="{B3ADD77B-A973-A0AB-303F-52CE29938EC6}"/>
              </a:ext>
            </a:extLst>
          </p:cNvPr>
          <p:cNvSpPr>
            <a:spLocks noGrp="1"/>
          </p:cNvSpPr>
          <p:nvPr>
            <p:ph idx="1"/>
          </p:nvPr>
        </p:nvSpPr>
        <p:spPr>
          <a:xfrm>
            <a:off x="5483328" y="1301011"/>
            <a:ext cx="6220992" cy="4318739"/>
          </a:xfrm>
        </p:spPr>
        <p:txBody>
          <a:bodyPr>
            <a:noAutofit/>
          </a:bodyPr>
          <a:lstStyle/>
          <a:p>
            <a:pPr marL="0" indent="0">
              <a:lnSpc>
                <a:spcPct val="100000"/>
              </a:lnSpc>
              <a:spcBef>
                <a:spcPts val="0"/>
              </a:spcBef>
              <a:spcAft>
                <a:spcPts val="500"/>
              </a:spcAft>
              <a:buClr>
                <a:schemeClr val="dk1"/>
              </a:buClr>
              <a:buSzPts val="1100"/>
            </a:pPr>
            <a:r>
              <a:rPr lang="en-US" sz="1600" dirty="0">
                <a:solidFill>
                  <a:srgbClr val="625E59"/>
                </a:solidFill>
                <a:cs typeface="Arial"/>
              </a:rPr>
              <a:t>The </a:t>
            </a:r>
            <a:r>
              <a:rPr lang="en-US" sz="1600" b="1" dirty="0">
                <a:solidFill>
                  <a:srgbClr val="4100AA"/>
                </a:solidFill>
                <a:cs typeface="Arial"/>
              </a:rPr>
              <a:t>Empowered Pathways </a:t>
            </a:r>
            <a:r>
              <a:rPr lang="en-US" sz="1600" dirty="0">
                <a:solidFill>
                  <a:srgbClr val="625E59"/>
                </a:solidFill>
                <a:cs typeface="Arial"/>
              </a:rPr>
              <a:t>project is a four-year initiative led by Lebanese Alternative Learning (LAL) and funded by the Drosos Foundation, in partnership with the Centre for Educational Research and Development (CRDP) </a:t>
            </a:r>
            <a:r>
              <a:rPr lang="en-US" sz="1600" dirty="0">
                <a:solidFill>
                  <a:srgbClr val="625E59"/>
                </a:solidFill>
              </a:rPr>
              <a:t>of a high-quality section on </a:t>
            </a:r>
            <a:r>
              <a:rPr lang="en-US" sz="1600" dirty="0" err="1">
                <a:solidFill>
                  <a:srgbClr val="625E59"/>
                </a:solidFill>
              </a:rPr>
              <a:t>Tabshoura</a:t>
            </a:r>
            <a:r>
              <a:rPr lang="en-US" sz="1600" dirty="0">
                <a:solidFill>
                  <a:srgbClr val="625E59"/>
                </a:solidFill>
              </a:rPr>
              <a:t>, and design inclusive learning modules.</a:t>
            </a:r>
          </a:p>
          <a:p>
            <a:pPr marL="0" indent="0">
              <a:lnSpc>
                <a:spcPct val="100000"/>
              </a:lnSpc>
              <a:spcBef>
                <a:spcPts val="0"/>
              </a:spcBef>
              <a:spcAft>
                <a:spcPts val="500"/>
              </a:spcAft>
              <a:buClr>
                <a:schemeClr val="dk1"/>
              </a:buClr>
              <a:buSzPts val="1100"/>
            </a:pPr>
            <a:r>
              <a:rPr lang="en-US" sz="1600" dirty="0">
                <a:solidFill>
                  <a:srgbClr val="625E59"/>
                </a:solidFill>
                <a:cs typeface="Arial"/>
              </a:rPr>
              <a:t>By combining LAL’s expertise in alternative and digital learning with CRDP’s national mandate in curriculum development and quality assurance, the project aligns closely with national education priorities while introducing innovative, learner-centered approaches tailored to Lebanon’s evolving educational landscape.</a:t>
            </a:r>
          </a:p>
          <a:p>
            <a:pPr marL="0" indent="0">
              <a:lnSpc>
                <a:spcPct val="100000"/>
              </a:lnSpc>
              <a:spcBef>
                <a:spcPts val="0"/>
              </a:spcBef>
              <a:spcAft>
                <a:spcPts val="500"/>
              </a:spcAft>
              <a:buClr>
                <a:schemeClr val="dk1"/>
              </a:buClr>
              <a:buSzPts val="1100"/>
            </a:pPr>
            <a:r>
              <a:rPr lang="en-US" sz="1600" dirty="0">
                <a:solidFill>
                  <a:srgbClr val="625E59"/>
                </a:solidFill>
                <a:cs typeface="Arial"/>
              </a:rPr>
              <a:t>At its core, Empowered Pathways strengthens students’ learning outcomes and future readiness through the development of high-quality, inclusive learning modules. By integrating transversal competencies across subjects, the project equips both learners and educators with future-oriented skills and pilots scalable models that enhance the quality of education.</a:t>
            </a:r>
          </a:p>
          <a:p>
            <a:pPr>
              <a:lnSpc>
                <a:spcPct val="100000"/>
              </a:lnSpc>
              <a:spcBef>
                <a:spcPts val="0"/>
              </a:spcBef>
              <a:spcAft>
                <a:spcPts val="600"/>
              </a:spcAft>
            </a:pPr>
            <a:endParaRPr lang="en-US" sz="1600" dirty="0">
              <a:solidFill>
                <a:srgbClr val="625E59"/>
              </a:solidFill>
            </a:endParaRPr>
          </a:p>
        </p:txBody>
      </p:sp>
      <p:pic>
        <p:nvPicPr>
          <p:cNvPr id="9" name="Picture 8">
            <a:extLst>
              <a:ext uri="{FF2B5EF4-FFF2-40B4-BE49-F238E27FC236}">
                <a16:creationId xmlns:a16="http://schemas.microsoft.com/office/drawing/2014/main" id="{FAC206DA-911F-521E-8678-6847F3E9B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4071429"/>
            <a:ext cx="3996690" cy="2004984"/>
          </a:xfrm>
          <a:prstGeom prst="rect">
            <a:avLst/>
          </a:prstGeom>
        </p:spPr>
      </p:pic>
      <p:pic>
        <p:nvPicPr>
          <p:cNvPr id="10" name="Picture 9">
            <a:extLst>
              <a:ext uri="{FF2B5EF4-FFF2-40B4-BE49-F238E27FC236}">
                <a16:creationId xmlns:a16="http://schemas.microsoft.com/office/drawing/2014/main" id="{72B1BD5A-82D7-068E-1422-F4DFC0AD31F7}"/>
              </a:ext>
            </a:extLst>
          </p:cNvPr>
          <p:cNvPicPr>
            <a:picLocks noChangeAspect="1"/>
          </p:cNvPicPr>
          <p:nvPr/>
        </p:nvPicPr>
        <p:blipFill>
          <a:blip r:embed="rId8"/>
          <a:stretch>
            <a:fillRect/>
          </a:stretch>
        </p:blipFill>
        <p:spPr>
          <a:xfrm>
            <a:off x="10894326" y="6266305"/>
            <a:ext cx="591695" cy="591695"/>
          </a:xfrm>
          <a:prstGeom prst="rect">
            <a:avLst/>
          </a:prstGeom>
        </p:spPr>
      </p:pic>
      <p:pic>
        <p:nvPicPr>
          <p:cNvPr id="12" name="Picture 11">
            <a:extLst>
              <a:ext uri="{FF2B5EF4-FFF2-40B4-BE49-F238E27FC236}">
                <a16:creationId xmlns:a16="http://schemas.microsoft.com/office/drawing/2014/main" id="{15783514-2D1C-2DE2-93BA-BF818BA271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38887" y="6301116"/>
            <a:ext cx="1383731" cy="480684"/>
          </a:xfrm>
          <a:prstGeom prst="rect">
            <a:avLst/>
          </a:prstGeom>
        </p:spPr>
      </p:pic>
      <p:pic>
        <p:nvPicPr>
          <p:cNvPr id="14" name="Picture 13">
            <a:extLst>
              <a:ext uri="{FF2B5EF4-FFF2-40B4-BE49-F238E27FC236}">
                <a16:creationId xmlns:a16="http://schemas.microsoft.com/office/drawing/2014/main" id="{C242D71A-F46C-8497-873E-ABFA9591F9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1775" y="6373717"/>
            <a:ext cx="930651" cy="375190"/>
          </a:xfrm>
          <a:prstGeom prst="rect">
            <a:avLst/>
          </a:prstGeom>
        </p:spPr>
      </p:pic>
      <p:pic>
        <p:nvPicPr>
          <p:cNvPr id="4" name="Graphic 3">
            <a:extLst>
              <a:ext uri="{FF2B5EF4-FFF2-40B4-BE49-F238E27FC236}">
                <a16:creationId xmlns:a16="http://schemas.microsoft.com/office/drawing/2014/main" id="{DA914085-B790-889C-BD4A-48C34A998C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8859" y="358485"/>
            <a:ext cx="607868" cy="607868"/>
          </a:xfrm>
          <a:prstGeom prst="rect">
            <a:avLst/>
          </a:prstGeom>
        </p:spPr>
      </p:pic>
    </p:spTree>
    <p:extLst>
      <p:ext uri="{BB962C8B-B14F-4D97-AF65-F5344CB8AC3E}">
        <p14:creationId xmlns:p14="http://schemas.microsoft.com/office/powerpoint/2010/main" val="1522480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TotalTime>
  <Words>3783</Words>
  <Application>Microsoft Office PowerPoint</Application>
  <PresentationFormat>Widescreen</PresentationFormat>
  <Paragraphs>196</Paragraphs>
  <Slides>28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Source Sans Pro</vt:lpstr>
      <vt:lpstr>Office Theme</vt:lpstr>
      <vt:lpstr>PowerPoint Presentation</vt:lpstr>
      <vt:lpstr>PowerPoint Presentation</vt:lpstr>
      <vt:lpstr>LAL in Numbers</vt:lpstr>
      <vt:lpstr>This Year in a Glimpse</vt:lpstr>
      <vt:lpstr>This Year in a Glimpse</vt:lpstr>
      <vt:lpstr>PowerPoint Presentation</vt:lpstr>
      <vt:lpstr>PowerPoint Presentation</vt:lpstr>
      <vt:lpstr>My Best Start</vt:lpstr>
      <vt:lpstr>EmpowerEd Pathways</vt:lpstr>
      <vt:lpstr>EmpowerEd Pathways</vt:lpstr>
      <vt:lpstr>Alternative Learning Spaces (ALS)</vt:lpstr>
      <vt:lpstr>Alternative Learning Spaces (ALS)</vt:lpstr>
      <vt:lpstr>Teachers’ Voices</vt:lpstr>
      <vt:lpstr>Teachers’ Voices</vt:lpstr>
      <vt:lpstr>Teachers’ Voices</vt:lpstr>
      <vt:lpstr>Tahawor</vt:lpstr>
      <vt:lpstr>Tahawor</vt:lpstr>
      <vt:lpstr>Happiness Curriculum Pilot</vt:lpstr>
      <vt:lpstr>Integration on Madristi </vt:lpstr>
      <vt:lpstr>EdTech in Palestine</vt:lpstr>
      <vt:lpstr>Data in Action: Smart Decisions, Stronger Impact</vt:lpstr>
      <vt:lpstr>Data in Action: Smart Decisions, Stronger Impact</vt:lpstr>
      <vt:lpstr>Tic Tech Tac </vt:lpstr>
      <vt:lpstr>ConsultEd Solutions</vt:lpstr>
      <vt:lpstr>PowerPoint Presentation</vt:lpstr>
      <vt:lpstr>Learning Along the Way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LAL-Tabshoura Template presentation</dc:title>
  <dc:creator>LAL</dc:creator>
  <cp:lastModifiedBy>Danielle</cp:lastModifiedBy>
  <cp:revision>155</cp:revision>
  <dcterms:created xsi:type="dcterms:W3CDTF">2023-07-04T12:50:59Z</dcterms:created>
  <dcterms:modified xsi:type="dcterms:W3CDTF">2026-03-25T16:08:01Z</dcterms:modified>
</cp:coreProperties>
</file>