
<file path=[Content_Types].xml><?xml version="1.0" encoding="utf-8"?>
<Types xmlns="http://schemas.openxmlformats.org/package/2006/content-types">
  <Default Extension="xml" ContentType="application/xml"/>
  <Default Extension="svg" ContentType="image/svg+xml"/>
  <Default Extension="jpeg" ContentType="image/jpeg"/>
  <Default Extension="jpg" ContentType="image/jpeg"/>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7"/>
  </p:notesMasterIdLst>
  <p:handoutMasterIdLst>
    <p:handoutMasterId r:id="rId58"/>
  </p:handoutMasterIdLst>
  <p:sldIdLst>
    <p:sldId id="256" r:id="rId2"/>
    <p:sldId id="260" r:id="rId3"/>
    <p:sldId id="330" r:id="rId4"/>
    <p:sldId id="275" r:id="rId5"/>
    <p:sldId id="350" r:id="rId6"/>
    <p:sldId id="333" r:id="rId7"/>
    <p:sldId id="266" r:id="rId8"/>
    <p:sldId id="327" r:id="rId9"/>
    <p:sldId id="353" r:id="rId10"/>
    <p:sldId id="355" r:id="rId11"/>
    <p:sldId id="354" r:id="rId12"/>
    <p:sldId id="324" r:id="rId13"/>
    <p:sldId id="263" r:id="rId14"/>
    <p:sldId id="336" r:id="rId15"/>
    <p:sldId id="268" r:id="rId16"/>
    <p:sldId id="325" r:id="rId17"/>
    <p:sldId id="357" r:id="rId18"/>
    <p:sldId id="347" r:id="rId19"/>
    <p:sldId id="358" r:id="rId20"/>
    <p:sldId id="337" r:id="rId21"/>
    <p:sldId id="359" r:id="rId22"/>
    <p:sldId id="326" r:id="rId23"/>
    <p:sldId id="360" r:id="rId24"/>
    <p:sldId id="341" r:id="rId25"/>
    <p:sldId id="362" r:id="rId26"/>
    <p:sldId id="338" r:id="rId27"/>
    <p:sldId id="345" r:id="rId28"/>
    <p:sldId id="267" r:id="rId29"/>
    <p:sldId id="356" r:id="rId30"/>
    <p:sldId id="274" r:id="rId31"/>
    <p:sldId id="323" r:id="rId32"/>
    <p:sldId id="277" r:id="rId33"/>
    <p:sldId id="278" r:id="rId34"/>
    <p:sldId id="349" r:id="rId35"/>
    <p:sldId id="364" r:id="rId36"/>
    <p:sldId id="280" r:id="rId37"/>
    <p:sldId id="366" r:id="rId38"/>
    <p:sldId id="279" r:id="rId39"/>
    <p:sldId id="282" r:id="rId40"/>
    <p:sldId id="281" r:id="rId41"/>
    <p:sldId id="367" r:id="rId42"/>
    <p:sldId id="332" r:id="rId43"/>
    <p:sldId id="286" r:id="rId44"/>
    <p:sldId id="368" r:id="rId45"/>
    <p:sldId id="342" r:id="rId46"/>
    <p:sldId id="343" r:id="rId47"/>
    <p:sldId id="344" r:id="rId48"/>
    <p:sldId id="284" r:id="rId49"/>
    <p:sldId id="276" r:id="rId50"/>
    <p:sldId id="287" r:id="rId51"/>
    <p:sldId id="329" r:id="rId52"/>
    <p:sldId id="316" r:id="rId53"/>
    <p:sldId id="339" r:id="rId54"/>
    <p:sldId id="264" r:id="rId55"/>
    <p:sldId id="352" r:id="rId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2" clrIdx="0"/>
  <p:cmAuthor id="2" name="Microsoft Office User" initials="Office [2]" lastIdx="1" clrIdx="1"/>
  <p:cmAuthor id="3" name="Microsoft Office User" initials="Office [3]" lastIdx="1" clrIdx="2"/>
  <p:cmAuthor id="4" name="Microsoft Office User" initials="Office [4]" lastIdx="0" clrIdx="3"/>
  <p:cmAuthor id="5" name="Microsoft Office User" initials="Office [5]" lastIdx="1" clrIdx="4"/>
  <p:cmAuthor id="6" name="Microsoft Office User" initials="Office [6]" lastIdx="1"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0F65"/>
    <a:srgbClr val="B01065"/>
    <a:srgbClr val="AC1C5F"/>
    <a:srgbClr val="9B9995"/>
    <a:srgbClr val="C8E2E5"/>
    <a:srgbClr val="732E73"/>
    <a:srgbClr val="AD7294"/>
    <a:srgbClr val="A3BDCA"/>
    <a:srgbClr val="C6006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095" autoAdjust="0"/>
    <p:restoredTop sz="89889" autoAdjust="0"/>
  </p:normalViewPr>
  <p:slideViewPr>
    <p:cSldViewPr snapToGrid="0" snapToObjects="1">
      <p:cViewPr varScale="1">
        <p:scale>
          <a:sx n="81" d="100"/>
          <a:sy n="81" d="100"/>
        </p:scale>
        <p:origin x="200" y="520"/>
      </p:cViewPr>
      <p:guideLst/>
    </p:cSldViewPr>
  </p:slideViewPr>
  <p:notesTextViewPr>
    <p:cViewPr>
      <p:scale>
        <a:sx n="80" d="100"/>
        <a:sy n="8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commentAuthors" Target="commentAuthor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4.svg"/><Relationship Id="rId5" Type="http://schemas.openxmlformats.org/officeDocument/2006/relationships/image" Target="../media/image38.png"/><Relationship Id="rId6" Type="http://schemas.openxmlformats.org/officeDocument/2006/relationships/image" Target="../media/image36.svg"/><Relationship Id="rId7" Type="http://schemas.openxmlformats.org/officeDocument/2006/relationships/image" Target="../media/image39.png"/><Relationship Id="rId8" Type="http://schemas.openxmlformats.org/officeDocument/2006/relationships/image" Target="../media/image38.svg"/><Relationship Id="rId1" Type="http://schemas.openxmlformats.org/officeDocument/2006/relationships/image" Target="../media/image36.png"/><Relationship Id="rId2"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4.svg"/><Relationship Id="rId5" Type="http://schemas.openxmlformats.org/officeDocument/2006/relationships/image" Target="../media/image38.png"/><Relationship Id="rId6" Type="http://schemas.openxmlformats.org/officeDocument/2006/relationships/image" Target="../media/image36.svg"/><Relationship Id="rId7" Type="http://schemas.openxmlformats.org/officeDocument/2006/relationships/image" Target="../media/image39.png"/><Relationship Id="rId8" Type="http://schemas.openxmlformats.org/officeDocument/2006/relationships/image" Target="../media/image38.svg"/><Relationship Id="rId1" Type="http://schemas.openxmlformats.org/officeDocument/2006/relationships/image" Target="../media/image36.png"/><Relationship Id="rId2"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8D01B5-BACA-4839-8676-5DEC07D3083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DA0B5138-9617-4F95-9F8B-4D30A4AE6BBB}">
      <dgm:prSet custT="1"/>
      <dgm:spPr/>
      <dgm:t>
        <a:bodyPr/>
        <a:lstStyle/>
        <a:p>
          <a:pPr>
            <a:lnSpc>
              <a:spcPct val="100000"/>
            </a:lnSpc>
          </a:pPr>
          <a:r>
            <a:rPr lang="en-US" sz="1100" b="1" i="0" dirty="0">
              <a:latin typeface="Source Sans Pro Light" charset="0"/>
              <a:ea typeface="Source Sans Pro Light" charset="0"/>
              <a:cs typeface="Source Sans Pro Light" charset="0"/>
            </a:rPr>
            <a:t>When</a:t>
          </a:r>
          <a:r>
            <a:rPr lang="en-US" sz="1100" b="0" i="0" dirty="0">
              <a:latin typeface="Source Sans Pro Light" charset="0"/>
              <a:ea typeface="Source Sans Pro Light" charset="0"/>
              <a:cs typeface="Source Sans Pro Light" charset="0"/>
            </a:rPr>
            <a:t>: January </a:t>
          </a:r>
        </a:p>
      </dgm:t>
    </dgm:pt>
    <dgm:pt modelId="{61AA8D2A-6426-4514-BFDD-A45D6902D57C}" type="parTrans" cxnId="{7EE33573-6337-4558-A3A8-25D015F85323}">
      <dgm:prSet/>
      <dgm:spPr/>
      <dgm:t>
        <a:bodyPr/>
        <a:lstStyle/>
        <a:p>
          <a:endParaRPr lang="en-US"/>
        </a:p>
      </dgm:t>
    </dgm:pt>
    <dgm:pt modelId="{8FBEE208-E92A-4306-8386-15B83E560CDE}" type="sibTrans" cxnId="{7EE33573-6337-4558-A3A8-25D015F85323}">
      <dgm:prSet/>
      <dgm:spPr/>
      <dgm:t>
        <a:bodyPr/>
        <a:lstStyle/>
        <a:p>
          <a:pPr>
            <a:lnSpc>
              <a:spcPct val="100000"/>
            </a:lnSpc>
          </a:pPr>
          <a:endParaRPr lang="en-US"/>
        </a:p>
      </dgm:t>
    </dgm:pt>
    <dgm:pt modelId="{AE4B85EF-0C96-49E1-AEE0-D5F700BF34A8}">
      <dgm:prSet custT="1"/>
      <dgm:spPr/>
      <dgm:t>
        <a:bodyPr/>
        <a:lstStyle/>
        <a:p>
          <a:pPr>
            <a:lnSpc>
              <a:spcPct val="100000"/>
            </a:lnSpc>
          </a:pPr>
          <a:r>
            <a:rPr lang="en-US" sz="1100" b="1" i="0" dirty="0">
              <a:latin typeface="Source Sans Pro Light" charset="0"/>
              <a:ea typeface="Source Sans Pro Light" charset="0"/>
              <a:cs typeface="Source Sans Pro Light" charset="0"/>
            </a:rPr>
            <a:t>Who: </a:t>
          </a:r>
          <a:r>
            <a:rPr lang="en-US" sz="1100" b="0" i="0" dirty="0">
              <a:latin typeface="Source Sans Pro Light" charset="0"/>
              <a:ea typeface="Source Sans Pro Light" charset="0"/>
              <a:cs typeface="Source Sans Pro Light" charset="0"/>
            </a:rPr>
            <a:t>Andrea </a:t>
          </a:r>
          <a:r>
            <a:rPr lang="en-US" sz="1100" b="0" i="0" dirty="0" err="1">
              <a:latin typeface="Source Sans Pro Light" charset="0"/>
              <a:ea typeface="Source Sans Pro Light" charset="0"/>
              <a:cs typeface="Source Sans Pro Light" charset="0"/>
            </a:rPr>
            <a:t>Fahed</a:t>
          </a:r>
          <a:r>
            <a:rPr lang="en-US" sz="1100" b="0" i="0" dirty="0">
              <a:latin typeface="Source Sans Pro Light" charset="0"/>
              <a:ea typeface="Source Sans Pro Light" charset="0"/>
              <a:cs typeface="Source Sans Pro Light" charset="0"/>
            </a:rPr>
            <a:t>, </a:t>
          </a:r>
          <a:r>
            <a:rPr lang="en-US" sz="1100" b="0" i="0" dirty="0" err="1">
              <a:latin typeface="Source Sans Pro Light" charset="0"/>
              <a:ea typeface="Source Sans Pro Light" charset="0"/>
              <a:cs typeface="Source Sans Pro Light" charset="0"/>
            </a:rPr>
            <a:t>Nayla</a:t>
          </a:r>
          <a:r>
            <a:rPr lang="en-US" sz="1100" b="0" i="0" dirty="0">
              <a:latin typeface="Source Sans Pro Light" charset="0"/>
              <a:ea typeface="Source Sans Pro Light" charset="0"/>
              <a:cs typeface="Source Sans Pro Light" charset="0"/>
            </a:rPr>
            <a:t> </a:t>
          </a:r>
          <a:r>
            <a:rPr lang="en-US" sz="1100" b="0" i="0" dirty="0" err="1">
              <a:latin typeface="Source Sans Pro Light" charset="0"/>
              <a:ea typeface="Source Sans Pro Light" charset="0"/>
              <a:cs typeface="Source Sans Pro Light" charset="0"/>
            </a:rPr>
            <a:t>Zreik</a:t>
          </a:r>
          <a:r>
            <a:rPr lang="en-US" sz="1100" b="0" i="0" dirty="0">
              <a:latin typeface="Source Sans Pro Light" charset="0"/>
              <a:ea typeface="Source Sans Pro Light" charset="0"/>
              <a:cs typeface="Source Sans Pro Light" charset="0"/>
            </a:rPr>
            <a:t> </a:t>
          </a:r>
          <a:r>
            <a:rPr lang="en-US" sz="1100" b="0" i="0" dirty="0" err="1">
              <a:latin typeface="Source Sans Pro Light" charset="0"/>
              <a:ea typeface="Source Sans Pro Light" charset="0"/>
              <a:cs typeface="Source Sans Pro Light" charset="0"/>
            </a:rPr>
            <a:t>Fahed</a:t>
          </a:r>
          <a:r>
            <a:rPr lang="en-US" sz="1100" b="0" i="0" dirty="0">
              <a:latin typeface="Source Sans Pro Light" charset="0"/>
              <a:ea typeface="Source Sans Pro Light" charset="0"/>
              <a:cs typeface="Source Sans Pro Light" charset="0"/>
            </a:rPr>
            <a:t> </a:t>
          </a:r>
        </a:p>
      </dgm:t>
    </dgm:pt>
    <dgm:pt modelId="{DC56501E-3C22-45B7-81E0-0534D933F6B2}" type="parTrans" cxnId="{55B8B1E7-8D61-473A-99A0-6574DCA1F8CF}">
      <dgm:prSet/>
      <dgm:spPr/>
      <dgm:t>
        <a:bodyPr/>
        <a:lstStyle/>
        <a:p>
          <a:endParaRPr lang="en-US"/>
        </a:p>
      </dgm:t>
    </dgm:pt>
    <dgm:pt modelId="{8680053D-4A98-494C-A307-9111D489CE10}" type="sibTrans" cxnId="{55B8B1E7-8D61-473A-99A0-6574DCA1F8CF}">
      <dgm:prSet/>
      <dgm:spPr/>
      <dgm:t>
        <a:bodyPr/>
        <a:lstStyle/>
        <a:p>
          <a:pPr>
            <a:lnSpc>
              <a:spcPct val="100000"/>
            </a:lnSpc>
          </a:pPr>
          <a:endParaRPr lang="en-US"/>
        </a:p>
      </dgm:t>
    </dgm:pt>
    <dgm:pt modelId="{DDA72913-B13A-4C6B-A06D-7FE87F1CCD32}">
      <dgm:prSet custT="1"/>
      <dgm:spPr/>
      <dgm:t>
        <a:bodyPr/>
        <a:lstStyle/>
        <a:p>
          <a:pPr>
            <a:lnSpc>
              <a:spcPct val="100000"/>
            </a:lnSpc>
          </a:pPr>
          <a:r>
            <a:rPr lang="en-US" sz="1100" b="1" i="0" dirty="0">
              <a:latin typeface="Source Sans Pro Light" charset="0"/>
              <a:ea typeface="Source Sans Pro Light" charset="0"/>
              <a:cs typeface="Source Sans Pro Light" charset="0"/>
            </a:rPr>
            <a:t>Where: </a:t>
          </a:r>
          <a:r>
            <a:rPr lang="en-US" sz="1100" b="0" i="0" dirty="0">
              <a:latin typeface="Source Sans Pro Light" charset="0"/>
              <a:ea typeface="Source Sans Pro Light" charset="0"/>
              <a:cs typeface="Source Sans Pro Light" charset="0"/>
            </a:rPr>
            <a:t>Boston- MIT campus. </a:t>
          </a:r>
        </a:p>
      </dgm:t>
    </dgm:pt>
    <dgm:pt modelId="{33C9C581-1169-48EA-A965-49AE9D426483}" type="parTrans" cxnId="{31000C53-3174-441A-B599-D7950E90D93A}">
      <dgm:prSet/>
      <dgm:spPr/>
      <dgm:t>
        <a:bodyPr/>
        <a:lstStyle/>
        <a:p>
          <a:endParaRPr lang="en-US"/>
        </a:p>
      </dgm:t>
    </dgm:pt>
    <dgm:pt modelId="{DCCC1799-864D-4CEE-A334-1E211E20B37E}" type="sibTrans" cxnId="{31000C53-3174-441A-B599-D7950E90D93A}">
      <dgm:prSet/>
      <dgm:spPr/>
      <dgm:t>
        <a:bodyPr/>
        <a:lstStyle/>
        <a:p>
          <a:pPr>
            <a:lnSpc>
              <a:spcPct val="100000"/>
            </a:lnSpc>
          </a:pPr>
          <a:endParaRPr lang="en-US"/>
        </a:p>
      </dgm:t>
    </dgm:pt>
    <dgm:pt modelId="{9AFD62E9-855F-40F5-8964-F2F2FC555FA7}">
      <dgm:prSet custT="1"/>
      <dgm:spPr/>
      <dgm:t>
        <a:bodyPr/>
        <a:lstStyle/>
        <a:p>
          <a:pPr>
            <a:lnSpc>
              <a:spcPct val="100000"/>
            </a:lnSpc>
          </a:pPr>
          <a:r>
            <a:rPr lang="en-US" sz="1100" b="1" i="0" dirty="0">
              <a:latin typeface="Source Sans Pro Light" charset="0"/>
              <a:ea typeface="Source Sans Pro Light" charset="0"/>
              <a:cs typeface="Source Sans Pro Light" charset="0"/>
            </a:rPr>
            <a:t>What</a:t>
          </a:r>
          <a:r>
            <a:rPr lang="en-US" sz="1100" b="0" i="0" dirty="0">
              <a:latin typeface="Source Sans Pro Light" charset="0"/>
              <a:ea typeface="Source Sans Pro Light" charset="0"/>
              <a:cs typeface="Source Sans Pro Light" charset="0"/>
            </a:rPr>
            <a:t>: Tailor-made workshops on assessment and evaluation tools provided by Harvard Center of the Developing Child along with inspirational discussions by MIT professors. </a:t>
          </a:r>
        </a:p>
      </dgm:t>
    </dgm:pt>
    <dgm:pt modelId="{0AC75EA5-A4CA-4B84-8711-0202F302A39E}" type="parTrans" cxnId="{D781383F-DC7A-48CB-A41D-5D8A4762B815}">
      <dgm:prSet/>
      <dgm:spPr/>
      <dgm:t>
        <a:bodyPr/>
        <a:lstStyle/>
        <a:p>
          <a:endParaRPr lang="en-US"/>
        </a:p>
      </dgm:t>
    </dgm:pt>
    <dgm:pt modelId="{E98F9FDC-AFAF-4149-94FB-63AF4694B473}" type="sibTrans" cxnId="{D781383F-DC7A-48CB-A41D-5D8A4762B815}">
      <dgm:prSet/>
      <dgm:spPr/>
      <dgm:t>
        <a:bodyPr/>
        <a:lstStyle/>
        <a:p>
          <a:pPr>
            <a:lnSpc>
              <a:spcPct val="100000"/>
            </a:lnSpc>
          </a:pPr>
          <a:endParaRPr lang="en-US"/>
        </a:p>
      </dgm:t>
    </dgm:pt>
    <dgm:pt modelId="{A7DED62E-85BB-4000-8594-3DC2A7417262}" type="pres">
      <dgm:prSet presAssocID="{C78D01B5-BACA-4839-8676-5DEC07D30836}" presName="root" presStyleCnt="0">
        <dgm:presLayoutVars>
          <dgm:dir/>
          <dgm:resizeHandles val="exact"/>
        </dgm:presLayoutVars>
      </dgm:prSet>
      <dgm:spPr/>
      <dgm:t>
        <a:bodyPr/>
        <a:lstStyle/>
        <a:p>
          <a:endParaRPr lang="en-US"/>
        </a:p>
      </dgm:t>
    </dgm:pt>
    <dgm:pt modelId="{BD5401DA-52D5-4D0B-8B3C-38D66AB94B55}" type="pres">
      <dgm:prSet presAssocID="{C78D01B5-BACA-4839-8676-5DEC07D30836}" presName="container" presStyleCnt="0">
        <dgm:presLayoutVars>
          <dgm:dir/>
          <dgm:resizeHandles val="exact"/>
        </dgm:presLayoutVars>
      </dgm:prSet>
      <dgm:spPr/>
      <dgm:t>
        <a:bodyPr/>
        <a:lstStyle/>
        <a:p>
          <a:endParaRPr lang="en-US"/>
        </a:p>
      </dgm:t>
    </dgm:pt>
    <dgm:pt modelId="{30E3A8DF-79FF-4783-AE54-C992E4EFAE95}" type="pres">
      <dgm:prSet presAssocID="{DA0B5138-9617-4F95-9F8B-4D30A4AE6BBB}" presName="compNode" presStyleCnt="0"/>
      <dgm:spPr/>
      <dgm:t>
        <a:bodyPr/>
        <a:lstStyle/>
        <a:p>
          <a:endParaRPr lang="en-US"/>
        </a:p>
      </dgm:t>
    </dgm:pt>
    <dgm:pt modelId="{2BF10B80-5F0A-4CCD-AD4D-727ED7366C9E}" type="pres">
      <dgm:prSet presAssocID="{DA0B5138-9617-4F95-9F8B-4D30A4AE6BBB}" presName="iconBgRect" presStyleLbl="bgShp" presStyleIdx="0" presStyleCnt="4" custLinFactNeighborX="-30671" custLinFactNeighborY="-5485"/>
      <dgm:spPr>
        <a:solidFill>
          <a:srgbClr val="AF0F65"/>
        </a:solidFill>
      </dgm:spPr>
      <dgm:t>
        <a:bodyPr/>
        <a:lstStyle/>
        <a:p>
          <a:endParaRPr lang="en-US"/>
        </a:p>
      </dgm:t>
    </dgm:pt>
    <dgm:pt modelId="{FBD3BE63-6584-49F1-9FD9-A130FA45A400}" type="pres">
      <dgm:prSet presAssocID="{DA0B5138-9617-4F95-9F8B-4D30A4AE6BBB}" presName="iconRect" presStyleLbl="node1" presStyleIdx="0" presStyleCnt="4" custLinFactNeighborX="-54407" custLinFactNeighborY="-140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dgm:spPr>
      <dgm:t>
        <a:bodyPr/>
        <a:lstStyle/>
        <a:p>
          <a:endParaRPr lang="en-US"/>
        </a:p>
      </dgm:t>
      <dgm:extLst>
        <a:ext uri="{E40237B7-FDA0-4F09-8148-C483321AD2D9}">
          <dgm14:cNvPr xmlns:dgm14="http://schemas.microsoft.com/office/drawing/2010/diagram" id="0" name="" descr="Daily Calendar"/>
        </a:ext>
      </dgm:extLst>
    </dgm:pt>
    <dgm:pt modelId="{9BB37B56-85B6-4BC9-9A08-FE5786AE668A}" type="pres">
      <dgm:prSet presAssocID="{DA0B5138-9617-4F95-9F8B-4D30A4AE6BBB}" presName="spaceRect" presStyleCnt="0"/>
      <dgm:spPr/>
      <dgm:t>
        <a:bodyPr/>
        <a:lstStyle/>
        <a:p>
          <a:endParaRPr lang="en-US"/>
        </a:p>
      </dgm:t>
    </dgm:pt>
    <dgm:pt modelId="{E0A78ED5-CFFA-4ACC-ADA6-461CB11BD06C}" type="pres">
      <dgm:prSet presAssocID="{DA0B5138-9617-4F95-9F8B-4D30A4AE6BBB}" presName="textRect" presStyleLbl="revTx" presStyleIdx="0" presStyleCnt="4" custLinFactNeighborX="-19874" custLinFactNeighborY="-5092">
        <dgm:presLayoutVars>
          <dgm:chMax val="1"/>
          <dgm:chPref val="1"/>
        </dgm:presLayoutVars>
      </dgm:prSet>
      <dgm:spPr/>
      <dgm:t>
        <a:bodyPr/>
        <a:lstStyle/>
        <a:p>
          <a:endParaRPr lang="en-US"/>
        </a:p>
      </dgm:t>
    </dgm:pt>
    <dgm:pt modelId="{FA99004F-8B1D-4019-95BF-EBC478201B61}" type="pres">
      <dgm:prSet presAssocID="{8FBEE208-E92A-4306-8386-15B83E560CDE}" presName="sibTrans" presStyleLbl="sibTrans2D1" presStyleIdx="0" presStyleCnt="0"/>
      <dgm:spPr/>
      <dgm:t>
        <a:bodyPr/>
        <a:lstStyle/>
        <a:p>
          <a:endParaRPr lang="en-US"/>
        </a:p>
      </dgm:t>
    </dgm:pt>
    <dgm:pt modelId="{F06618A0-08D1-470B-95C4-7762DBA3373B}" type="pres">
      <dgm:prSet presAssocID="{AE4B85EF-0C96-49E1-AEE0-D5F700BF34A8}" presName="compNode" presStyleCnt="0"/>
      <dgm:spPr/>
      <dgm:t>
        <a:bodyPr/>
        <a:lstStyle/>
        <a:p>
          <a:endParaRPr lang="en-US"/>
        </a:p>
      </dgm:t>
    </dgm:pt>
    <dgm:pt modelId="{801D0B27-34C5-4EA1-9442-B4BBB5E746CC}" type="pres">
      <dgm:prSet presAssocID="{AE4B85EF-0C96-49E1-AEE0-D5F700BF34A8}" presName="iconBgRect" presStyleLbl="bgShp" presStyleIdx="1" presStyleCnt="4" custLinFactX="-87564" custLinFactNeighborX="-100000" custLinFactNeighborY="-6293"/>
      <dgm:spPr>
        <a:solidFill>
          <a:srgbClr val="B01065"/>
        </a:solidFill>
      </dgm:spPr>
      <dgm:t>
        <a:bodyPr/>
        <a:lstStyle/>
        <a:p>
          <a:endParaRPr lang="en-US"/>
        </a:p>
      </dgm:t>
    </dgm:pt>
    <dgm:pt modelId="{4A4C65A0-F7EA-4A61-926B-61BB93F098B2}" type="pres">
      <dgm:prSet presAssocID="{AE4B85EF-0C96-49E1-AEE0-D5F700BF34A8}" presName="iconRect" presStyleLbl="node1" presStyleIdx="1" presStyleCnt="4" custLinFactX="-124529" custLinFactNeighborX="-200000" custLinFactNeighborY="-1407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dgm:spPr>
      <dgm:t>
        <a:bodyPr/>
        <a:lstStyle/>
        <a:p>
          <a:endParaRPr lang="en-US"/>
        </a:p>
      </dgm:t>
      <dgm:extLst>
        <a:ext uri="{E40237B7-FDA0-4F09-8148-C483321AD2D9}">
          <dgm14:cNvPr xmlns:dgm14="http://schemas.microsoft.com/office/drawing/2010/diagram" id="0" name="" descr="Japanese Dolls"/>
        </a:ext>
      </dgm:extLst>
    </dgm:pt>
    <dgm:pt modelId="{6B3BD59E-1824-4B34-8F8D-2E1CD8E81F2E}" type="pres">
      <dgm:prSet presAssocID="{AE4B85EF-0C96-49E1-AEE0-D5F700BF34A8}" presName="spaceRect" presStyleCnt="0"/>
      <dgm:spPr/>
      <dgm:t>
        <a:bodyPr/>
        <a:lstStyle/>
        <a:p>
          <a:endParaRPr lang="en-US"/>
        </a:p>
      </dgm:t>
    </dgm:pt>
    <dgm:pt modelId="{83679694-1609-4124-8508-7F1488B233D4}" type="pres">
      <dgm:prSet presAssocID="{AE4B85EF-0C96-49E1-AEE0-D5F700BF34A8}" presName="textRect" presStyleLbl="revTx" presStyleIdx="1" presStyleCnt="4" custScaleX="137695" custLinFactNeighborX="-66741" custLinFactNeighborY="-3695">
        <dgm:presLayoutVars>
          <dgm:chMax val="1"/>
          <dgm:chPref val="1"/>
        </dgm:presLayoutVars>
      </dgm:prSet>
      <dgm:spPr/>
      <dgm:t>
        <a:bodyPr/>
        <a:lstStyle/>
        <a:p>
          <a:endParaRPr lang="en-US"/>
        </a:p>
      </dgm:t>
    </dgm:pt>
    <dgm:pt modelId="{E329DE85-A514-4EB4-A5FA-9D5E60112E90}" type="pres">
      <dgm:prSet presAssocID="{8680053D-4A98-494C-A307-9111D489CE10}" presName="sibTrans" presStyleLbl="sibTrans2D1" presStyleIdx="0" presStyleCnt="0"/>
      <dgm:spPr/>
      <dgm:t>
        <a:bodyPr/>
        <a:lstStyle/>
        <a:p>
          <a:endParaRPr lang="en-US"/>
        </a:p>
      </dgm:t>
    </dgm:pt>
    <dgm:pt modelId="{92585CE6-13EC-4DD0-912F-58996FC663AE}" type="pres">
      <dgm:prSet presAssocID="{DDA72913-B13A-4C6B-A06D-7FE87F1CCD32}" presName="compNode" presStyleCnt="0"/>
      <dgm:spPr/>
      <dgm:t>
        <a:bodyPr/>
        <a:lstStyle/>
        <a:p>
          <a:endParaRPr lang="en-US"/>
        </a:p>
      </dgm:t>
    </dgm:pt>
    <dgm:pt modelId="{04924D93-1E0C-47EA-863D-C722336E4746}" type="pres">
      <dgm:prSet presAssocID="{DDA72913-B13A-4C6B-A06D-7FE87F1CCD32}" presName="iconBgRect" presStyleLbl="bgShp" presStyleIdx="2" presStyleCnt="4" custLinFactX="-29681" custLinFactNeighborX="-100000" custLinFactNeighborY="-2207"/>
      <dgm:spPr>
        <a:solidFill>
          <a:srgbClr val="AF0F65"/>
        </a:solidFill>
      </dgm:spPr>
      <dgm:t>
        <a:bodyPr/>
        <a:lstStyle/>
        <a:p>
          <a:endParaRPr lang="en-US"/>
        </a:p>
      </dgm:t>
    </dgm:pt>
    <dgm:pt modelId="{1C886D46-2BBF-4C07-B611-E0385EDF43A8}" type="pres">
      <dgm:prSet presAssocID="{DDA72913-B13A-4C6B-A06D-7FE87F1CCD32}" presName="iconRect" presStyleLbl="node1" presStyleIdx="2" presStyleCnt="4" custLinFactX="-100000" custLinFactNeighborX="-119067" custLinFactNeighborY="-473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dgm:spPr>
      <dgm:t>
        <a:bodyPr/>
        <a:lstStyle/>
        <a:p>
          <a:endParaRPr lang="en-US"/>
        </a:p>
      </dgm:t>
      <dgm:extLst>
        <a:ext uri="{E40237B7-FDA0-4F09-8148-C483321AD2D9}">
          <dgm14:cNvPr xmlns:dgm14="http://schemas.microsoft.com/office/drawing/2010/diagram" id="0" name="" descr="Repère"/>
        </a:ext>
      </dgm:extLst>
    </dgm:pt>
    <dgm:pt modelId="{74480D0C-39BF-46AE-A88C-D25CC075ADB3}" type="pres">
      <dgm:prSet presAssocID="{DDA72913-B13A-4C6B-A06D-7FE87F1CCD32}" presName="spaceRect" presStyleCnt="0"/>
      <dgm:spPr/>
      <dgm:t>
        <a:bodyPr/>
        <a:lstStyle/>
        <a:p>
          <a:endParaRPr lang="en-US"/>
        </a:p>
      </dgm:t>
    </dgm:pt>
    <dgm:pt modelId="{C63DC9FC-0AD1-455F-9730-66405B21BEC2}" type="pres">
      <dgm:prSet presAssocID="{DDA72913-B13A-4C6B-A06D-7FE87F1CCD32}" presName="textRect" presStyleLbl="revTx" presStyleIdx="2" presStyleCnt="4" custLinFactNeighborX="-60693" custLinFactNeighborY="840">
        <dgm:presLayoutVars>
          <dgm:chMax val="1"/>
          <dgm:chPref val="1"/>
        </dgm:presLayoutVars>
      </dgm:prSet>
      <dgm:spPr/>
      <dgm:t>
        <a:bodyPr/>
        <a:lstStyle/>
        <a:p>
          <a:endParaRPr lang="en-US"/>
        </a:p>
      </dgm:t>
    </dgm:pt>
    <dgm:pt modelId="{AB964BF1-4CE0-4583-8C09-6CEC52EB31FD}" type="pres">
      <dgm:prSet presAssocID="{DCCC1799-864D-4CEE-A334-1E211E20B37E}" presName="sibTrans" presStyleLbl="sibTrans2D1" presStyleIdx="0" presStyleCnt="0"/>
      <dgm:spPr/>
      <dgm:t>
        <a:bodyPr/>
        <a:lstStyle/>
        <a:p>
          <a:endParaRPr lang="en-US"/>
        </a:p>
      </dgm:t>
    </dgm:pt>
    <dgm:pt modelId="{EA8628AC-0621-4D6E-A12C-B5D3EEFFCE21}" type="pres">
      <dgm:prSet presAssocID="{9AFD62E9-855F-40F5-8964-F2F2FC555FA7}" presName="compNode" presStyleCnt="0"/>
      <dgm:spPr/>
      <dgm:t>
        <a:bodyPr/>
        <a:lstStyle/>
        <a:p>
          <a:endParaRPr lang="en-US"/>
        </a:p>
      </dgm:t>
    </dgm:pt>
    <dgm:pt modelId="{4F7C9147-2A85-4CB9-9A37-4E97EEEB2EAD}" type="pres">
      <dgm:prSet presAssocID="{9AFD62E9-855F-40F5-8964-F2F2FC555FA7}" presName="iconBgRect" presStyleLbl="bgShp" presStyleIdx="3" presStyleCnt="4" custLinFactX="-7897" custLinFactNeighborX="-100000" custLinFactNeighborY="-32589"/>
      <dgm:spPr>
        <a:solidFill>
          <a:srgbClr val="AF0F65"/>
        </a:solidFill>
      </dgm:spPr>
      <dgm:t>
        <a:bodyPr/>
        <a:lstStyle/>
        <a:p>
          <a:endParaRPr lang="en-US"/>
        </a:p>
      </dgm:t>
    </dgm:pt>
    <dgm:pt modelId="{48C65411-FAA8-4E53-9386-F7FC45C3E6D6}" type="pres">
      <dgm:prSet presAssocID="{9AFD62E9-855F-40F5-8964-F2F2FC555FA7}" presName="iconRect" presStyleLbl="node1" presStyleIdx="3" presStyleCnt="4" custLinFactX="-84246" custLinFactNeighborX="-100000" custLinFactNeighborY="-5802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dgm:spPr>
      <dgm:t>
        <a:bodyPr/>
        <a:lstStyle/>
        <a:p>
          <a:endParaRPr lang="en-US"/>
        </a:p>
      </dgm:t>
      <dgm:extLst>
        <a:ext uri="{E40237B7-FDA0-4F09-8148-C483321AD2D9}">
          <dgm14:cNvPr xmlns:dgm14="http://schemas.microsoft.com/office/drawing/2010/diagram" id="0" name="" descr="Classe"/>
        </a:ext>
      </dgm:extLst>
    </dgm:pt>
    <dgm:pt modelId="{C9B0C521-C188-494F-B864-C1080CC43BF2}" type="pres">
      <dgm:prSet presAssocID="{9AFD62E9-855F-40F5-8964-F2F2FC555FA7}" presName="spaceRect" presStyleCnt="0"/>
      <dgm:spPr/>
      <dgm:t>
        <a:bodyPr/>
        <a:lstStyle/>
        <a:p>
          <a:endParaRPr lang="en-US"/>
        </a:p>
      </dgm:t>
    </dgm:pt>
    <dgm:pt modelId="{DBEC018C-87CA-45E0-B9C6-203ACB99E41C}" type="pres">
      <dgm:prSet presAssocID="{9AFD62E9-855F-40F5-8964-F2F2FC555FA7}" presName="textRect" presStyleLbl="revTx" presStyleIdx="3" presStyleCnt="4" custScaleX="269186" custLinFactNeighborX="31641" custLinFactNeighborY="-22779">
        <dgm:presLayoutVars>
          <dgm:chMax val="1"/>
          <dgm:chPref val="1"/>
        </dgm:presLayoutVars>
      </dgm:prSet>
      <dgm:spPr/>
      <dgm:t>
        <a:bodyPr/>
        <a:lstStyle/>
        <a:p>
          <a:endParaRPr lang="en-US"/>
        </a:p>
      </dgm:t>
    </dgm:pt>
  </dgm:ptLst>
  <dgm:cxnLst>
    <dgm:cxn modelId="{FC669C73-BFA8-FD41-8BF2-D3B5E0383838}" type="presOf" srcId="{DA0B5138-9617-4F95-9F8B-4D30A4AE6BBB}" destId="{E0A78ED5-CFFA-4ACC-ADA6-461CB11BD06C}" srcOrd="0" destOrd="0" presId="urn:microsoft.com/office/officeart/2018/2/layout/IconCircleList"/>
    <dgm:cxn modelId="{BF480CF3-A9F0-1443-B382-A3AF05BE366D}" type="presOf" srcId="{DDA72913-B13A-4C6B-A06D-7FE87F1CCD32}" destId="{C63DC9FC-0AD1-455F-9730-66405B21BEC2}" srcOrd="0" destOrd="0" presId="urn:microsoft.com/office/officeart/2018/2/layout/IconCircleList"/>
    <dgm:cxn modelId="{7BE6BDEE-29C6-974C-A6EA-E82E2E1C1E73}" type="presOf" srcId="{AE4B85EF-0C96-49E1-AEE0-D5F700BF34A8}" destId="{83679694-1609-4124-8508-7F1488B233D4}" srcOrd="0" destOrd="0" presId="urn:microsoft.com/office/officeart/2018/2/layout/IconCircleList"/>
    <dgm:cxn modelId="{31000C53-3174-441A-B599-D7950E90D93A}" srcId="{C78D01B5-BACA-4839-8676-5DEC07D30836}" destId="{DDA72913-B13A-4C6B-A06D-7FE87F1CCD32}" srcOrd="2" destOrd="0" parTransId="{33C9C581-1169-48EA-A965-49AE9D426483}" sibTransId="{DCCC1799-864D-4CEE-A334-1E211E20B37E}"/>
    <dgm:cxn modelId="{DFE70396-879F-4E4B-8CF6-7EEC0292AF6E}" type="presOf" srcId="{8680053D-4A98-494C-A307-9111D489CE10}" destId="{E329DE85-A514-4EB4-A5FA-9D5E60112E90}" srcOrd="0" destOrd="0" presId="urn:microsoft.com/office/officeart/2018/2/layout/IconCircleList"/>
    <dgm:cxn modelId="{ADB0F26C-F231-4743-8E3E-A35BFBC25880}" type="presOf" srcId="{C78D01B5-BACA-4839-8676-5DEC07D30836}" destId="{A7DED62E-85BB-4000-8594-3DC2A7417262}" srcOrd="0" destOrd="0" presId="urn:microsoft.com/office/officeart/2018/2/layout/IconCircleList"/>
    <dgm:cxn modelId="{55B8B1E7-8D61-473A-99A0-6574DCA1F8CF}" srcId="{C78D01B5-BACA-4839-8676-5DEC07D30836}" destId="{AE4B85EF-0C96-49E1-AEE0-D5F700BF34A8}" srcOrd="1" destOrd="0" parTransId="{DC56501E-3C22-45B7-81E0-0534D933F6B2}" sibTransId="{8680053D-4A98-494C-A307-9111D489CE10}"/>
    <dgm:cxn modelId="{1B9FA38D-7240-0945-ABDC-8ACB5D7A7F9C}" type="presOf" srcId="{DCCC1799-864D-4CEE-A334-1E211E20B37E}" destId="{AB964BF1-4CE0-4583-8C09-6CEC52EB31FD}" srcOrd="0" destOrd="0" presId="urn:microsoft.com/office/officeart/2018/2/layout/IconCircleList"/>
    <dgm:cxn modelId="{22DF9EC7-2DD5-F24B-8F96-39038A7C993A}" type="presOf" srcId="{8FBEE208-E92A-4306-8386-15B83E560CDE}" destId="{FA99004F-8B1D-4019-95BF-EBC478201B61}" srcOrd="0" destOrd="0" presId="urn:microsoft.com/office/officeart/2018/2/layout/IconCircleList"/>
    <dgm:cxn modelId="{D781383F-DC7A-48CB-A41D-5D8A4762B815}" srcId="{C78D01B5-BACA-4839-8676-5DEC07D30836}" destId="{9AFD62E9-855F-40F5-8964-F2F2FC555FA7}" srcOrd="3" destOrd="0" parTransId="{0AC75EA5-A4CA-4B84-8711-0202F302A39E}" sibTransId="{E98F9FDC-AFAF-4149-94FB-63AF4694B473}"/>
    <dgm:cxn modelId="{7EE33573-6337-4558-A3A8-25D015F85323}" srcId="{C78D01B5-BACA-4839-8676-5DEC07D30836}" destId="{DA0B5138-9617-4F95-9F8B-4D30A4AE6BBB}" srcOrd="0" destOrd="0" parTransId="{61AA8D2A-6426-4514-BFDD-A45D6902D57C}" sibTransId="{8FBEE208-E92A-4306-8386-15B83E560CDE}"/>
    <dgm:cxn modelId="{3892F405-8E57-1A4A-999D-C7B99BBF53B7}" type="presOf" srcId="{9AFD62E9-855F-40F5-8964-F2F2FC555FA7}" destId="{DBEC018C-87CA-45E0-B9C6-203ACB99E41C}" srcOrd="0" destOrd="0" presId="urn:microsoft.com/office/officeart/2018/2/layout/IconCircleList"/>
    <dgm:cxn modelId="{AB36F1A3-145E-BC47-9184-05CC86949BDF}" type="presParOf" srcId="{A7DED62E-85BB-4000-8594-3DC2A7417262}" destId="{BD5401DA-52D5-4D0B-8B3C-38D66AB94B55}" srcOrd="0" destOrd="0" presId="urn:microsoft.com/office/officeart/2018/2/layout/IconCircleList"/>
    <dgm:cxn modelId="{5D9141D3-78DF-7A4F-96F9-048CD04CE138}" type="presParOf" srcId="{BD5401DA-52D5-4D0B-8B3C-38D66AB94B55}" destId="{30E3A8DF-79FF-4783-AE54-C992E4EFAE95}" srcOrd="0" destOrd="0" presId="urn:microsoft.com/office/officeart/2018/2/layout/IconCircleList"/>
    <dgm:cxn modelId="{18DA8AD1-F789-5F44-A5A7-DDCB3454ECA0}" type="presParOf" srcId="{30E3A8DF-79FF-4783-AE54-C992E4EFAE95}" destId="{2BF10B80-5F0A-4CCD-AD4D-727ED7366C9E}" srcOrd="0" destOrd="0" presId="urn:microsoft.com/office/officeart/2018/2/layout/IconCircleList"/>
    <dgm:cxn modelId="{F038C050-EBDB-9346-8B80-EF17D1B951D1}" type="presParOf" srcId="{30E3A8DF-79FF-4783-AE54-C992E4EFAE95}" destId="{FBD3BE63-6584-49F1-9FD9-A130FA45A400}" srcOrd="1" destOrd="0" presId="urn:microsoft.com/office/officeart/2018/2/layout/IconCircleList"/>
    <dgm:cxn modelId="{41AA4B29-263B-8A40-B302-0A100C6F24A1}" type="presParOf" srcId="{30E3A8DF-79FF-4783-AE54-C992E4EFAE95}" destId="{9BB37B56-85B6-4BC9-9A08-FE5786AE668A}" srcOrd="2" destOrd="0" presId="urn:microsoft.com/office/officeart/2018/2/layout/IconCircleList"/>
    <dgm:cxn modelId="{51244237-3577-AF4F-B568-B84EF9FBE049}" type="presParOf" srcId="{30E3A8DF-79FF-4783-AE54-C992E4EFAE95}" destId="{E0A78ED5-CFFA-4ACC-ADA6-461CB11BD06C}" srcOrd="3" destOrd="0" presId="urn:microsoft.com/office/officeart/2018/2/layout/IconCircleList"/>
    <dgm:cxn modelId="{5D9D02EE-1E17-4943-BBA7-4B9217495D59}" type="presParOf" srcId="{BD5401DA-52D5-4D0B-8B3C-38D66AB94B55}" destId="{FA99004F-8B1D-4019-95BF-EBC478201B61}" srcOrd="1" destOrd="0" presId="urn:microsoft.com/office/officeart/2018/2/layout/IconCircleList"/>
    <dgm:cxn modelId="{B773001D-1EF4-5F45-8E69-53CA23EE5440}" type="presParOf" srcId="{BD5401DA-52D5-4D0B-8B3C-38D66AB94B55}" destId="{F06618A0-08D1-470B-95C4-7762DBA3373B}" srcOrd="2" destOrd="0" presId="urn:microsoft.com/office/officeart/2018/2/layout/IconCircleList"/>
    <dgm:cxn modelId="{A5D5C416-3676-6448-BC6B-C965EB5DD884}" type="presParOf" srcId="{F06618A0-08D1-470B-95C4-7762DBA3373B}" destId="{801D0B27-34C5-4EA1-9442-B4BBB5E746CC}" srcOrd="0" destOrd="0" presId="urn:microsoft.com/office/officeart/2018/2/layout/IconCircleList"/>
    <dgm:cxn modelId="{2AC58B77-3CCC-C040-B0FD-D94EAEABE549}" type="presParOf" srcId="{F06618A0-08D1-470B-95C4-7762DBA3373B}" destId="{4A4C65A0-F7EA-4A61-926B-61BB93F098B2}" srcOrd="1" destOrd="0" presId="urn:microsoft.com/office/officeart/2018/2/layout/IconCircleList"/>
    <dgm:cxn modelId="{14722AF3-FBE1-F346-AA05-E5E68F976759}" type="presParOf" srcId="{F06618A0-08D1-470B-95C4-7762DBA3373B}" destId="{6B3BD59E-1824-4B34-8F8D-2E1CD8E81F2E}" srcOrd="2" destOrd="0" presId="urn:microsoft.com/office/officeart/2018/2/layout/IconCircleList"/>
    <dgm:cxn modelId="{A8E3F4DA-7D3D-054C-9F82-42A3CEBCA174}" type="presParOf" srcId="{F06618A0-08D1-470B-95C4-7762DBA3373B}" destId="{83679694-1609-4124-8508-7F1488B233D4}" srcOrd="3" destOrd="0" presId="urn:microsoft.com/office/officeart/2018/2/layout/IconCircleList"/>
    <dgm:cxn modelId="{DAC8D5D5-7CE6-B940-87F1-B65D6ED4D291}" type="presParOf" srcId="{BD5401DA-52D5-4D0B-8B3C-38D66AB94B55}" destId="{E329DE85-A514-4EB4-A5FA-9D5E60112E90}" srcOrd="3" destOrd="0" presId="urn:microsoft.com/office/officeart/2018/2/layout/IconCircleList"/>
    <dgm:cxn modelId="{8984F58B-3478-D54F-9B3E-0F7FE4D17F5D}" type="presParOf" srcId="{BD5401DA-52D5-4D0B-8B3C-38D66AB94B55}" destId="{92585CE6-13EC-4DD0-912F-58996FC663AE}" srcOrd="4" destOrd="0" presId="urn:microsoft.com/office/officeart/2018/2/layout/IconCircleList"/>
    <dgm:cxn modelId="{F1B248CF-29B7-4346-B4CC-CA8A2112914A}" type="presParOf" srcId="{92585CE6-13EC-4DD0-912F-58996FC663AE}" destId="{04924D93-1E0C-47EA-863D-C722336E4746}" srcOrd="0" destOrd="0" presId="urn:microsoft.com/office/officeart/2018/2/layout/IconCircleList"/>
    <dgm:cxn modelId="{29E10980-B5D5-A544-B2A7-7787A651D0FD}" type="presParOf" srcId="{92585CE6-13EC-4DD0-912F-58996FC663AE}" destId="{1C886D46-2BBF-4C07-B611-E0385EDF43A8}" srcOrd="1" destOrd="0" presId="urn:microsoft.com/office/officeart/2018/2/layout/IconCircleList"/>
    <dgm:cxn modelId="{2C977972-4E9E-324B-925B-C6A1880EAFB5}" type="presParOf" srcId="{92585CE6-13EC-4DD0-912F-58996FC663AE}" destId="{74480D0C-39BF-46AE-A88C-D25CC075ADB3}" srcOrd="2" destOrd="0" presId="urn:microsoft.com/office/officeart/2018/2/layout/IconCircleList"/>
    <dgm:cxn modelId="{83301F2A-FDAC-F34E-BF35-1F6D9ECAD8D1}" type="presParOf" srcId="{92585CE6-13EC-4DD0-912F-58996FC663AE}" destId="{C63DC9FC-0AD1-455F-9730-66405B21BEC2}" srcOrd="3" destOrd="0" presId="urn:microsoft.com/office/officeart/2018/2/layout/IconCircleList"/>
    <dgm:cxn modelId="{FEF7AE0D-091A-8948-B10B-0AE01E9D3D27}" type="presParOf" srcId="{BD5401DA-52D5-4D0B-8B3C-38D66AB94B55}" destId="{AB964BF1-4CE0-4583-8C09-6CEC52EB31FD}" srcOrd="5" destOrd="0" presId="urn:microsoft.com/office/officeart/2018/2/layout/IconCircleList"/>
    <dgm:cxn modelId="{349F1330-9DB0-524B-A027-AED92A1D9785}" type="presParOf" srcId="{BD5401DA-52D5-4D0B-8B3C-38D66AB94B55}" destId="{EA8628AC-0621-4D6E-A12C-B5D3EEFFCE21}" srcOrd="6" destOrd="0" presId="urn:microsoft.com/office/officeart/2018/2/layout/IconCircleList"/>
    <dgm:cxn modelId="{E9820A32-4293-9F40-8293-C952078C682B}" type="presParOf" srcId="{EA8628AC-0621-4D6E-A12C-B5D3EEFFCE21}" destId="{4F7C9147-2A85-4CB9-9A37-4E97EEEB2EAD}" srcOrd="0" destOrd="0" presId="urn:microsoft.com/office/officeart/2018/2/layout/IconCircleList"/>
    <dgm:cxn modelId="{CF80806E-11C2-5E4B-81EE-598504AC1E68}" type="presParOf" srcId="{EA8628AC-0621-4D6E-A12C-B5D3EEFFCE21}" destId="{48C65411-FAA8-4E53-9386-F7FC45C3E6D6}" srcOrd="1" destOrd="0" presId="urn:microsoft.com/office/officeart/2018/2/layout/IconCircleList"/>
    <dgm:cxn modelId="{C1451B70-B6BC-B044-AC65-2BFB7489ACFD}" type="presParOf" srcId="{EA8628AC-0621-4D6E-A12C-B5D3EEFFCE21}" destId="{C9B0C521-C188-494F-B864-C1080CC43BF2}" srcOrd="2" destOrd="0" presId="urn:microsoft.com/office/officeart/2018/2/layout/IconCircleList"/>
    <dgm:cxn modelId="{FDD0006C-9F2E-6F46-8195-EF8D8B898293}" type="presParOf" srcId="{EA8628AC-0621-4D6E-A12C-B5D3EEFFCE21}" destId="{DBEC018C-87CA-45E0-B9C6-203ACB99E41C}"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10B80-5F0A-4CCD-AD4D-727ED7366C9E}">
      <dsp:nvSpPr>
        <dsp:cNvPr id="0" name=""/>
        <dsp:cNvSpPr/>
      </dsp:nvSpPr>
      <dsp:spPr>
        <a:xfrm>
          <a:off x="217421" y="28978"/>
          <a:ext cx="835815" cy="835815"/>
        </a:xfrm>
        <a:prstGeom prst="ellipse">
          <a:avLst/>
        </a:prstGeom>
        <a:solidFill>
          <a:srgbClr val="AF0F65"/>
        </a:solidFill>
        <a:ln>
          <a:noFill/>
        </a:ln>
        <a:effectLst/>
      </dsp:spPr>
      <dsp:style>
        <a:lnRef idx="0">
          <a:scrgbClr r="0" g="0" b="0"/>
        </a:lnRef>
        <a:fillRef idx="1">
          <a:scrgbClr r="0" g="0" b="0"/>
        </a:fillRef>
        <a:effectRef idx="0">
          <a:scrgbClr r="0" g="0" b="0"/>
        </a:effectRef>
        <a:fontRef idx="minor"/>
      </dsp:style>
    </dsp:sp>
    <dsp:sp modelId="{FBD3BE63-6584-49F1-9FD9-A130FA45A400}">
      <dsp:nvSpPr>
        <dsp:cNvPr id="0" name=""/>
        <dsp:cNvSpPr/>
      </dsp:nvSpPr>
      <dsp:spPr>
        <a:xfrm>
          <a:off x="385545" y="182112"/>
          <a:ext cx="484773" cy="484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A78ED5-CFFA-4ACC-ADA6-461CB11BD06C}">
      <dsp:nvSpPr>
        <dsp:cNvPr id="0" name=""/>
        <dsp:cNvSpPr/>
      </dsp:nvSpPr>
      <dsp:spPr>
        <a:xfrm>
          <a:off x="1097149" y="32263"/>
          <a:ext cx="1970137" cy="835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b="1" i="0" kern="1200" dirty="0">
              <a:latin typeface="Source Sans Pro Light" charset="0"/>
              <a:ea typeface="Source Sans Pro Light" charset="0"/>
              <a:cs typeface="Source Sans Pro Light" charset="0"/>
            </a:rPr>
            <a:t>When</a:t>
          </a:r>
          <a:r>
            <a:rPr lang="en-US" sz="1100" b="0" i="0" kern="1200" dirty="0">
              <a:latin typeface="Source Sans Pro Light" charset="0"/>
              <a:ea typeface="Source Sans Pro Light" charset="0"/>
              <a:cs typeface="Source Sans Pro Light" charset="0"/>
            </a:rPr>
            <a:t>: January </a:t>
          </a:r>
        </a:p>
      </dsp:txBody>
      <dsp:txXfrm>
        <a:off x="1097149" y="32263"/>
        <a:ext cx="1970137" cy="835815"/>
      </dsp:txXfrm>
    </dsp:sp>
    <dsp:sp modelId="{801D0B27-34C5-4EA1-9442-B4BBB5E746CC}">
      <dsp:nvSpPr>
        <dsp:cNvPr id="0" name=""/>
        <dsp:cNvSpPr/>
      </dsp:nvSpPr>
      <dsp:spPr>
        <a:xfrm>
          <a:off x="2234423" y="22224"/>
          <a:ext cx="835815" cy="835815"/>
        </a:xfrm>
        <a:prstGeom prst="ellipse">
          <a:avLst/>
        </a:prstGeom>
        <a:solidFill>
          <a:srgbClr val="B01065"/>
        </a:solidFill>
        <a:ln>
          <a:noFill/>
        </a:ln>
        <a:effectLst/>
      </dsp:spPr>
      <dsp:style>
        <a:lnRef idx="0">
          <a:scrgbClr r="0" g="0" b="0"/>
        </a:lnRef>
        <a:fillRef idx="1">
          <a:scrgbClr r="0" g="0" b="0"/>
        </a:fillRef>
        <a:effectRef idx="0">
          <a:scrgbClr r="0" g="0" b="0"/>
        </a:effectRef>
        <a:fontRef idx="minor"/>
      </dsp:style>
    </dsp:sp>
    <dsp:sp modelId="{4A4C65A0-F7EA-4A61-926B-61BB93F098B2}">
      <dsp:nvSpPr>
        <dsp:cNvPr id="0" name=""/>
        <dsp:cNvSpPr/>
      </dsp:nvSpPr>
      <dsp:spPr>
        <a:xfrm>
          <a:off x="2404404" y="182112"/>
          <a:ext cx="484773" cy="484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679694-1609-4124-8508-7F1488B233D4}">
      <dsp:nvSpPr>
        <dsp:cNvPr id="0" name=""/>
        <dsp:cNvSpPr/>
      </dsp:nvSpPr>
      <dsp:spPr>
        <a:xfrm>
          <a:off x="3130821" y="43939"/>
          <a:ext cx="2712780" cy="835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b="1" i="0" kern="1200" dirty="0">
              <a:latin typeface="Source Sans Pro Light" charset="0"/>
              <a:ea typeface="Source Sans Pro Light" charset="0"/>
              <a:cs typeface="Source Sans Pro Light" charset="0"/>
            </a:rPr>
            <a:t>Who: </a:t>
          </a:r>
          <a:r>
            <a:rPr lang="en-US" sz="1100" b="0" i="0" kern="1200" dirty="0">
              <a:latin typeface="Source Sans Pro Light" charset="0"/>
              <a:ea typeface="Source Sans Pro Light" charset="0"/>
              <a:cs typeface="Source Sans Pro Light" charset="0"/>
            </a:rPr>
            <a:t>Andrea </a:t>
          </a:r>
          <a:r>
            <a:rPr lang="en-US" sz="1100" b="0" i="0" kern="1200" dirty="0" err="1">
              <a:latin typeface="Source Sans Pro Light" charset="0"/>
              <a:ea typeface="Source Sans Pro Light" charset="0"/>
              <a:cs typeface="Source Sans Pro Light" charset="0"/>
            </a:rPr>
            <a:t>Fahed</a:t>
          </a:r>
          <a:r>
            <a:rPr lang="en-US" sz="1100" b="0" i="0" kern="1200" dirty="0">
              <a:latin typeface="Source Sans Pro Light" charset="0"/>
              <a:ea typeface="Source Sans Pro Light" charset="0"/>
              <a:cs typeface="Source Sans Pro Light" charset="0"/>
            </a:rPr>
            <a:t>, </a:t>
          </a:r>
          <a:r>
            <a:rPr lang="en-US" sz="1100" b="0" i="0" kern="1200" dirty="0" err="1">
              <a:latin typeface="Source Sans Pro Light" charset="0"/>
              <a:ea typeface="Source Sans Pro Light" charset="0"/>
              <a:cs typeface="Source Sans Pro Light" charset="0"/>
            </a:rPr>
            <a:t>Nayla</a:t>
          </a:r>
          <a:r>
            <a:rPr lang="en-US" sz="1100" b="0" i="0" kern="1200" dirty="0">
              <a:latin typeface="Source Sans Pro Light" charset="0"/>
              <a:ea typeface="Source Sans Pro Light" charset="0"/>
              <a:cs typeface="Source Sans Pro Light" charset="0"/>
            </a:rPr>
            <a:t> </a:t>
          </a:r>
          <a:r>
            <a:rPr lang="en-US" sz="1100" b="0" i="0" kern="1200" dirty="0" err="1">
              <a:latin typeface="Source Sans Pro Light" charset="0"/>
              <a:ea typeface="Source Sans Pro Light" charset="0"/>
              <a:cs typeface="Source Sans Pro Light" charset="0"/>
            </a:rPr>
            <a:t>Zreik</a:t>
          </a:r>
          <a:r>
            <a:rPr lang="en-US" sz="1100" b="0" i="0" kern="1200" dirty="0">
              <a:latin typeface="Source Sans Pro Light" charset="0"/>
              <a:ea typeface="Source Sans Pro Light" charset="0"/>
              <a:cs typeface="Source Sans Pro Light" charset="0"/>
            </a:rPr>
            <a:t> </a:t>
          </a:r>
          <a:r>
            <a:rPr lang="en-US" sz="1100" b="0" i="0" kern="1200" dirty="0" err="1">
              <a:latin typeface="Source Sans Pro Light" charset="0"/>
              <a:ea typeface="Source Sans Pro Light" charset="0"/>
              <a:cs typeface="Source Sans Pro Light" charset="0"/>
            </a:rPr>
            <a:t>Fahed</a:t>
          </a:r>
          <a:r>
            <a:rPr lang="en-US" sz="1100" b="0" i="0" kern="1200" dirty="0">
              <a:latin typeface="Source Sans Pro Light" charset="0"/>
              <a:ea typeface="Source Sans Pro Light" charset="0"/>
              <a:cs typeface="Source Sans Pro Light" charset="0"/>
            </a:rPr>
            <a:t> </a:t>
          </a:r>
        </a:p>
      </dsp:txBody>
      <dsp:txXfrm>
        <a:off x="3130821" y="43939"/>
        <a:ext cx="2712780" cy="835815"/>
      </dsp:txXfrm>
    </dsp:sp>
    <dsp:sp modelId="{04924D93-1E0C-47EA-863D-C722336E4746}">
      <dsp:nvSpPr>
        <dsp:cNvPr id="0" name=""/>
        <dsp:cNvSpPr/>
      </dsp:nvSpPr>
      <dsp:spPr>
        <a:xfrm>
          <a:off x="6417878" y="56376"/>
          <a:ext cx="835815" cy="835815"/>
        </a:xfrm>
        <a:prstGeom prst="ellipse">
          <a:avLst/>
        </a:prstGeom>
        <a:solidFill>
          <a:srgbClr val="AF0F65"/>
        </a:solidFill>
        <a:ln>
          <a:noFill/>
        </a:ln>
        <a:effectLst/>
      </dsp:spPr>
      <dsp:style>
        <a:lnRef idx="0">
          <a:scrgbClr r="0" g="0" b="0"/>
        </a:lnRef>
        <a:fillRef idx="1">
          <a:scrgbClr r="0" g="0" b="0"/>
        </a:fillRef>
        <a:effectRef idx="0">
          <a:scrgbClr r="0" g="0" b="0"/>
        </a:effectRef>
        <a:fontRef idx="minor"/>
      </dsp:style>
    </dsp:sp>
    <dsp:sp modelId="{1C886D46-2BBF-4C07-B611-E0385EDF43A8}">
      <dsp:nvSpPr>
        <dsp:cNvPr id="0" name=""/>
        <dsp:cNvSpPr/>
      </dsp:nvSpPr>
      <dsp:spPr>
        <a:xfrm>
          <a:off x="6615316" y="227390"/>
          <a:ext cx="484773" cy="484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3DC9FC-0AD1-455F-9730-66405B21BEC2}">
      <dsp:nvSpPr>
        <dsp:cNvPr id="0" name=""/>
        <dsp:cNvSpPr/>
      </dsp:nvSpPr>
      <dsp:spPr>
        <a:xfrm>
          <a:off x="7320956" y="81843"/>
          <a:ext cx="1970137" cy="835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b="1" i="0" kern="1200" dirty="0">
              <a:latin typeface="Source Sans Pro Light" charset="0"/>
              <a:ea typeface="Source Sans Pro Light" charset="0"/>
              <a:cs typeface="Source Sans Pro Light" charset="0"/>
            </a:rPr>
            <a:t>Where: </a:t>
          </a:r>
          <a:r>
            <a:rPr lang="en-US" sz="1100" b="0" i="0" kern="1200" dirty="0">
              <a:latin typeface="Source Sans Pro Light" charset="0"/>
              <a:ea typeface="Source Sans Pro Light" charset="0"/>
              <a:cs typeface="Source Sans Pro Light" charset="0"/>
            </a:rPr>
            <a:t>Boston- MIT campus. </a:t>
          </a:r>
        </a:p>
      </dsp:txBody>
      <dsp:txXfrm>
        <a:off x="7320956" y="81843"/>
        <a:ext cx="1970137" cy="835815"/>
      </dsp:txXfrm>
    </dsp:sp>
    <dsp:sp modelId="{4F7C9147-2A85-4CB9-9A37-4E97EEEB2EAD}">
      <dsp:nvSpPr>
        <dsp:cNvPr id="0" name=""/>
        <dsp:cNvSpPr/>
      </dsp:nvSpPr>
      <dsp:spPr>
        <a:xfrm>
          <a:off x="223633" y="1011287"/>
          <a:ext cx="835815" cy="835815"/>
        </a:xfrm>
        <a:prstGeom prst="ellipse">
          <a:avLst/>
        </a:prstGeom>
        <a:solidFill>
          <a:srgbClr val="AF0F65"/>
        </a:solidFill>
        <a:ln>
          <a:noFill/>
        </a:ln>
        <a:effectLst/>
      </dsp:spPr>
      <dsp:style>
        <a:lnRef idx="0">
          <a:scrgbClr r="0" g="0" b="0"/>
        </a:lnRef>
        <a:fillRef idx="1">
          <a:scrgbClr r="0" g="0" b="0"/>
        </a:fillRef>
        <a:effectRef idx="0">
          <a:scrgbClr r="0" g="0" b="0"/>
        </a:effectRef>
        <a:fontRef idx="minor"/>
      </dsp:style>
    </dsp:sp>
    <dsp:sp modelId="{48C65411-FAA8-4E53-9386-F7FC45C3E6D6}">
      <dsp:nvSpPr>
        <dsp:cNvPr id="0" name=""/>
        <dsp:cNvSpPr/>
      </dsp:nvSpPr>
      <dsp:spPr>
        <a:xfrm>
          <a:off x="407800" y="1177912"/>
          <a:ext cx="484773" cy="484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EC018C-87CA-45E0-B9C6-203ACB99E41C}">
      <dsp:nvSpPr>
        <dsp:cNvPr id="0" name=""/>
        <dsp:cNvSpPr/>
      </dsp:nvSpPr>
      <dsp:spPr>
        <a:xfrm>
          <a:off x="1097146" y="1093280"/>
          <a:ext cx="5303334" cy="835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488950">
            <a:lnSpc>
              <a:spcPct val="100000"/>
            </a:lnSpc>
            <a:spcBef>
              <a:spcPct val="0"/>
            </a:spcBef>
            <a:spcAft>
              <a:spcPct val="35000"/>
            </a:spcAft>
          </a:pPr>
          <a:r>
            <a:rPr lang="en-US" sz="1100" b="1" i="0" kern="1200" dirty="0">
              <a:latin typeface="Source Sans Pro Light" charset="0"/>
              <a:ea typeface="Source Sans Pro Light" charset="0"/>
              <a:cs typeface="Source Sans Pro Light" charset="0"/>
            </a:rPr>
            <a:t>What</a:t>
          </a:r>
          <a:r>
            <a:rPr lang="en-US" sz="1100" b="0" i="0" kern="1200" dirty="0">
              <a:latin typeface="Source Sans Pro Light" charset="0"/>
              <a:ea typeface="Source Sans Pro Light" charset="0"/>
              <a:cs typeface="Source Sans Pro Light" charset="0"/>
            </a:rPr>
            <a:t>: Tailor-made workshops on assessment and evaluation tools provided by Harvard Center of the Developing Child along with inspirational discussions by MIT professors. </a:t>
          </a:r>
        </a:p>
      </dsp:txBody>
      <dsp:txXfrm>
        <a:off x="1097146" y="1093280"/>
        <a:ext cx="5303334" cy="835815"/>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CBC2A96-A9CF-5B4F-821B-EE6B28AFC88E}" type="datetimeFigureOut">
              <a:rPr lang="en-US" smtClean="0"/>
              <a:t>3/23/21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57E288-E8AF-EC4D-81B2-40E45CB21A54}" type="slidenum">
              <a:rPr lang="en-US" smtClean="0"/>
              <a:t>‹#›</a:t>
            </a:fld>
            <a:endParaRPr lang="en-US"/>
          </a:p>
        </p:txBody>
      </p:sp>
    </p:spTree>
    <p:extLst>
      <p:ext uri="{BB962C8B-B14F-4D97-AF65-F5344CB8AC3E}">
        <p14:creationId xmlns:p14="http://schemas.microsoft.com/office/powerpoint/2010/main" val="2271569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05FFCA-7E21-E04B-B5B2-CBA392098967}" type="datetimeFigureOut">
              <a:rPr lang="en-US" smtClean="0"/>
              <a:t>3/23/21</a:t>
            </a:fld>
            <a:endParaRPr lang="en-US"/>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92FE45-677B-A046-AEB1-EC5A730617D1}" type="slidenum">
              <a:rPr lang="en-US" smtClean="0"/>
              <a:t>‹#›</a:t>
            </a:fld>
            <a:endParaRPr lang="en-US"/>
          </a:p>
        </p:txBody>
      </p:sp>
    </p:spTree>
    <p:extLst>
      <p:ext uri="{BB962C8B-B14F-4D97-AF65-F5344CB8AC3E}">
        <p14:creationId xmlns:p14="http://schemas.microsoft.com/office/powerpoint/2010/main" val="356251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languages.oup.com/"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a:t>
            </a:fld>
            <a:endParaRPr lang="en-US"/>
          </a:p>
        </p:txBody>
      </p:sp>
    </p:spTree>
    <p:extLst>
      <p:ext uri="{BB962C8B-B14F-4D97-AF65-F5344CB8AC3E}">
        <p14:creationId xmlns:p14="http://schemas.microsoft.com/office/powerpoint/2010/main" val="1623154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18</a:t>
            </a:fld>
            <a:endParaRPr lang="en-US"/>
          </a:p>
        </p:txBody>
      </p:sp>
    </p:spTree>
    <p:extLst>
      <p:ext uri="{BB962C8B-B14F-4D97-AF65-F5344CB8AC3E}">
        <p14:creationId xmlns:p14="http://schemas.microsoft.com/office/powerpoint/2010/main" val="1189254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19</a:t>
            </a:fld>
            <a:endParaRPr lang="en-US"/>
          </a:p>
        </p:txBody>
      </p:sp>
    </p:spTree>
    <p:extLst>
      <p:ext uri="{BB962C8B-B14F-4D97-AF65-F5344CB8AC3E}">
        <p14:creationId xmlns:p14="http://schemas.microsoft.com/office/powerpoint/2010/main" val="1334273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20</a:t>
            </a:fld>
            <a:endParaRPr lang="en-US"/>
          </a:p>
        </p:txBody>
      </p:sp>
    </p:spTree>
    <p:extLst>
      <p:ext uri="{BB962C8B-B14F-4D97-AF65-F5344CB8AC3E}">
        <p14:creationId xmlns:p14="http://schemas.microsoft.com/office/powerpoint/2010/main" val="1027509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21</a:t>
            </a:fld>
            <a:endParaRPr lang="en-US"/>
          </a:p>
        </p:txBody>
      </p:sp>
    </p:spTree>
    <p:extLst>
      <p:ext uri="{BB962C8B-B14F-4D97-AF65-F5344CB8AC3E}">
        <p14:creationId xmlns:p14="http://schemas.microsoft.com/office/powerpoint/2010/main" val="1387663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solidFill>
                <a:srgbClr val="FF0000"/>
              </a:solidFill>
            </a:endParaRPr>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22</a:t>
            </a:fld>
            <a:endParaRPr lang="en-US"/>
          </a:p>
        </p:txBody>
      </p:sp>
    </p:spTree>
    <p:extLst>
      <p:ext uri="{BB962C8B-B14F-4D97-AF65-F5344CB8AC3E}">
        <p14:creationId xmlns:p14="http://schemas.microsoft.com/office/powerpoint/2010/main" val="102331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23</a:t>
            </a:fld>
            <a:endParaRPr lang="en-US"/>
          </a:p>
        </p:txBody>
      </p:sp>
    </p:spTree>
    <p:extLst>
      <p:ext uri="{BB962C8B-B14F-4D97-AF65-F5344CB8AC3E}">
        <p14:creationId xmlns:p14="http://schemas.microsoft.com/office/powerpoint/2010/main" val="2073782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solidFill>
                <a:srgbClr val="FF0000"/>
              </a:solidFill>
            </a:endParaRPr>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26</a:t>
            </a:fld>
            <a:endParaRPr lang="en-US"/>
          </a:p>
        </p:txBody>
      </p:sp>
    </p:spTree>
    <p:extLst>
      <p:ext uri="{BB962C8B-B14F-4D97-AF65-F5344CB8AC3E}">
        <p14:creationId xmlns:p14="http://schemas.microsoft.com/office/powerpoint/2010/main" val="1256209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27</a:t>
            </a:fld>
            <a:endParaRPr lang="en-US"/>
          </a:p>
        </p:txBody>
      </p:sp>
    </p:spTree>
    <p:extLst>
      <p:ext uri="{BB962C8B-B14F-4D97-AF65-F5344CB8AC3E}">
        <p14:creationId xmlns:p14="http://schemas.microsoft.com/office/powerpoint/2010/main" val="923909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28</a:t>
            </a:fld>
            <a:endParaRPr lang="en-US"/>
          </a:p>
        </p:txBody>
      </p:sp>
    </p:spTree>
    <p:extLst>
      <p:ext uri="{BB962C8B-B14F-4D97-AF65-F5344CB8AC3E}">
        <p14:creationId xmlns:p14="http://schemas.microsoft.com/office/powerpoint/2010/main" val="18066590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29</a:t>
            </a:fld>
            <a:endParaRPr lang="en-US"/>
          </a:p>
        </p:txBody>
      </p:sp>
    </p:spTree>
    <p:extLst>
      <p:ext uri="{BB962C8B-B14F-4D97-AF65-F5344CB8AC3E}">
        <p14:creationId xmlns:p14="http://schemas.microsoft.com/office/powerpoint/2010/main" val="238723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a:t>
            </a:fld>
            <a:endParaRPr lang="en-US"/>
          </a:p>
        </p:txBody>
      </p:sp>
    </p:spTree>
    <p:extLst>
      <p:ext uri="{BB962C8B-B14F-4D97-AF65-F5344CB8AC3E}">
        <p14:creationId xmlns:p14="http://schemas.microsoft.com/office/powerpoint/2010/main" val="2099107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solidFill>
                <a:srgbClr val="FF0000"/>
              </a:solidFill>
            </a:endParaRPr>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30</a:t>
            </a:fld>
            <a:endParaRPr lang="en-US"/>
          </a:p>
        </p:txBody>
      </p:sp>
    </p:spTree>
    <p:extLst>
      <p:ext uri="{BB962C8B-B14F-4D97-AF65-F5344CB8AC3E}">
        <p14:creationId xmlns:p14="http://schemas.microsoft.com/office/powerpoint/2010/main" val="23720246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31</a:t>
            </a:fld>
            <a:endParaRPr lang="en-US"/>
          </a:p>
        </p:txBody>
      </p:sp>
    </p:spTree>
    <p:extLst>
      <p:ext uri="{BB962C8B-B14F-4D97-AF65-F5344CB8AC3E}">
        <p14:creationId xmlns:p14="http://schemas.microsoft.com/office/powerpoint/2010/main" val="10774591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32</a:t>
            </a:fld>
            <a:endParaRPr lang="en-US"/>
          </a:p>
        </p:txBody>
      </p:sp>
    </p:spTree>
    <p:extLst>
      <p:ext uri="{BB962C8B-B14F-4D97-AF65-F5344CB8AC3E}">
        <p14:creationId xmlns:p14="http://schemas.microsoft.com/office/powerpoint/2010/main" val="2171461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33</a:t>
            </a:fld>
            <a:endParaRPr lang="en-US"/>
          </a:p>
        </p:txBody>
      </p:sp>
    </p:spTree>
    <p:extLst>
      <p:ext uri="{BB962C8B-B14F-4D97-AF65-F5344CB8AC3E}">
        <p14:creationId xmlns:p14="http://schemas.microsoft.com/office/powerpoint/2010/main" val="378361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34</a:t>
            </a:fld>
            <a:endParaRPr lang="en-US"/>
          </a:p>
        </p:txBody>
      </p:sp>
    </p:spTree>
    <p:extLst>
      <p:ext uri="{BB962C8B-B14F-4D97-AF65-F5344CB8AC3E}">
        <p14:creationId xmlns:p14="http://schemas.microsoft.com/office/powerpoint/2010/main" val="366370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35</a:t>
            </a:fld>
            <a:endParaRPr lang="en-US"/>
          </a:p>
        </p:txBody>
      </p:sp>
    </p:spTree>
    <p:extLst>
      <p:ext uri="{BB962C8B-B14F-4D97-AF65-F5344CB8AC3E}">
        <p14:creationId xmlns:p14="http://schemas.microsoft.com/office/powerpoint/2010/main" val="1068380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36</a:t>
            </a:fld>
            <a:endParaRPr lang="en-US"/>
          </a:p>
        </p:txBody>
      </p:sp>
    </p:spTree>
    <p:extLst>
      <p:ext uri="{BB962C8B-B14F-4D97-AF65-F5344CB8AC3E}">
        <p14:creationId xmlns:p14="http://schemas.microsoft.com/office/powerpoint/2010/main" val="1322246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37</a:t>
            </a:fld>
            <a:endParaRPr lang="en-US"/>
          </a:p>
        </p:txBody>
      </p:sp>
    </p:spTree>
    <p:extLst>
      <p:ext uri="{BB962C8B-B14F-4D97-AF65-F5344CB8AC3E}">
        <p14:creationId xmlns:p14="http://schemas.microsoft.com/office/powerpoint/2010/main" val="15572972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38</a:t>
            </a:fld>
            <a:endParaRPr lang="en-US"/>
          </a:p>
        </p:txBody>
      </p:sp>
    </p:spTree>
    <p:extLst>
      <p:ext uri="{BB962C8B-B14F-4D97-AF65-F5344CB8AC3E}">
        <p14:creationId xmlns:p14="http://schemas.microsoft.com/office/powerpoint/2010/main" val="11823484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41</a:t>
            </a:fld>
            <a:endParaRPr lang="en-US"/>
          </a:p>
        </p:txBody>
      </p:sp>
    </p:spTree>
    <p:extLst>
      <p:ext uri="{BB962C8B-B14F-4D97-AF65-F5344CB8AC3E}">
        <p14:creationId xmlns:p14="http://schemas.microsoft.com/office/powerpoint/2010/main" val="460098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5</a:t>
            </a:fld>
            <a:endParaRPr lang="en-US"/>
          </a:p>
        </p:txBody>
      </p:sp>
    </p:spTree>
    <p:extLst>
      <p:ext uri="{BB962C8B-B14F-4D97-AF65-F5344CB8AC3E}">
        <p14:creationId xmlns:p14="http://schemas.microsoft.com/office/powerpoint/2010/main" val="1759972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42</a:t>
            </a:fld>
            <a:endParaRPr lang="en-US"/>
          </a:p>
        </p:txBody>
      </p:sp>
    </p:spTree>
    <p:extLst>
      <p:ext uri="{BB962C8B-B14F-4D97-AF65-F5344CB8AC3E}">
        <p14:creationId xmlns:p14="http://schemas.microsoft.com/office/powerpoint/2010/main" val="3973336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Slide is hidden – present only</a:t>
            </a:r>
            <a:r>
              <a:rPr lang="en-US" baseline="0" dirty="0"/>
              <a:t> to us </a:t>
            </a: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43</a:t>
            </a:fld>
            <a:endParaRPr lang="en-US"/>
          </a:p>
        </p:txBody>
      </p:sp>
    </p:spTree>
    <p:extLst>
      <p:ext uri="{BB962C8B-B14F-4D97-AF65-F5344CB8AC3E}">
        <p14:creationId xmlns:p14="http://schemas.microsoft.com/office/powerpoint/2010/main" val="2352661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44</a:t>
            </a:fld>
            <a:endParaRPr lang="en-US"/>
          </a:p>
        </p:txBody>
      </p:sp>
    </p:spTree>
    <p:extLst>
      <p:ext uri="{BB962C8B-B14F-4D97-AF65-F5344CB8AC3E}">
        <p14:creationId xmlns:p14="http://schemas.microsoft.com/office/powerpoint/2010/main" val="145924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45</a:t>
            </a:fld>
            <a:endParaRPr lang="en-US"/>
          </a:p>
        </p:txBody>
      </p:sp>
    </p:spTree>
    <p:extLst>
      <p:ext uri="{BB962C8B-B14F-4D97-AF65-F5344CB8AC3E}">
        <p14:creationId xmlns:p14="http://schemas.microsoft.com/office/powerpoint/2010/main" val="3205848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47</a:t>
            </a:fld>
            <a:endParaRPr lang="en-US"/>
          </a:p>
        </p:txBody>
      </p:sp>
    </p:spTree>
    <p:extLst>
      <p:ext uri="{BB962C8B-B14F-4D97-AF65-F5344CB8AC3E}">
        <p14:creationId xmlns:p14="http://schemas.microsoft.com/office/powerpoint/2010/main" val="11324975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48</a:t>
            </a:fld>
            <a:endParaRPr lang="en-US"/>
          </a:p>
        </p:txBody>
      </p:sp>
    </p:spTree>
    <p:extLst>
      <p:ext uri="{BB962C8B-B14F-4D97-AF65-F5344CB8AC3E}">
        <p14:creationId xmlns:p14="http://schemas.microsoft.com/office/powerpoint/2010/main" val="22157724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50</a:t>
            </a:fld>
            <a:endParaRPr lang="en-US"/>
          </a:p>
        </p:txBody>
      </p:sp>
    </p:spTree>
    <p:extLst>
      <p:ext uri="{BB962C8B-B14F-4D97-AF65-F5344CB8AC3E}">
        <p14:creationId xmlns:p14="http://schemas.microsoft.com/office/powerpoint/2010/main" val="2132014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52</a:t>
            </a:fld>
            <a:endParaRPr lang="en-US"/>
          </a:p>
        </p:txBody>
      </p:sp>
    </p:spTree>
    <p:extLst>
      <p:ext uri="{BB962C8B-B14F-4D97-AF65-F5344CB8AC3E}">
        <p14:creationId xmlns:p14="http://schemas.microsoft.com/office/powerpoint/2010/main" val="31670106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54</a:t>
            </a:fld>
            <a:endParaRPr lang="en-US"/>
          </a:p>
        </p:txBody>
      </p:sp>
    </p:spTree>
    <p:extLst>
      <p:ext uri="{BB962C8B-B14F-4D97-AF65-F5344CB8AC3E}">
        <p14:creationId xmlns:p14="http://schemas.microsoft.com/office/powerpoint/2010/main" val="9004920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55</a:t>
            </a:fld>
            <a:endParaRPr lang="en-US"/>
          </a:p>
        </p:txBody>
      </p:sp>
    </p:spTree>
    <p:extLst>
      <p:ext uri="{BB962C8B-B14F-4D97-AF65-F5344CB8AC3E}">
        <p14:creationId xmlns:p14="http://schemas.microsoft.com/office/powerpoint/2010/main" val="1406513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6</a:t>
            </a:fld>
            <a:endParaRPr lang="en-US"/>
          </a:p>
        </p:txBody>
      </p:sp>
    </p:spTree>
    <p:extLst>
      <p:ext uri="{BB962C8B-B14F-4D97-AF65-F5344CB8AC3E}">
        <p14:creationId xmlns:p14="http://schemas.microsoft.com/office/powerpoint/2010/main" val="1588754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7</a:t>
            </a:fld>
            <a:endParaRPr lang="en-US"/>
          </a:p>
        </p:txBody>
      </p:sp>
    </p:spTree>
    <p:extLst>
      <p:ext uri="{BB962C8B-B14F-4D97-AF65-F5344CB8AC3E}">
        <p14:creationId xmlns:p14="http://schemas.microsoft.com/office/powerpoint/2010/main" val="35562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10</a:t>
            </a:fld>
            <a:endParaRPr lang="en-US"/>
          </a:p>
        </p:txBody>
      </p:sp>
    </p:spTree>
    <p:extLst>
      <p:ext uri="{BB962C8B-B14F-4D97-AF65-F5344CB8AC3E}">
        <p14:creationId xmlns:p14="http://schemas.microsoft.com/office/powerpoint/2010/main" val="777313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latin typeface="Chalkboard" charset="0"/>
                <a:ea typeface="Chalkboard" charset="0"/>
                <a:cs typeface="Chalkboard" charset="0"/>
              </a:rPr>
              <a:t>“</a:t>
            </a:r>
            <a:r>
              <a:rPr lang="en-US" sz="1200" i="1" kern="1200" dirty="0">
                <a:solidFill>
                  <a:schemeClr val="tx1"/>
                </a:solidFill>
                <a:latin typeface="+mn-lt"/>
                <a:ea typeface="Chalkboard" charset="0"/>
                <a:cs typeface="Chalkboard" charset="0"/>
              </a:rPr>
              <a:t>Policies are a course or principle of action adopted or proposed by an organization or individual</a:t>
            </a:r>
            <a:r>
              <a:rPr lang="en-US" sz="1200" kern="1200" dirty="0">
                <a:solidFill>
                  <a:schemeClr val="tx1"/>
                </a:solidFill>
                <a:latin typeface="+mn-lt"/>
                <a:ea typeface="Chalkboard" charset="0"/>
                <a:cs typeface="Chalkboard" charset="0"/>
              </a:rPr>
              <a:t>”. Oxford languages, </a:t>
            </a:r>
            <a:r>
              <a:rPr lang="en-US" sz="1200" kern="1200" dirty="0">
                <a:solidFill>
                  <a:schemeClr val="tx1"/>
                </a:solidFill>
                <a:latin typeface="+mn-lt"/>
                <a:ea typeface="Chalkboard" charset="0"/>
                <a:cs typeface="Chalkboard" charset="0"/>
                <a:hlinkClick r:id="rId3"/>
              </a:rPr>
              <a:t>languages.oup</a:t>
            </a:r>
            <a:r>
              <a:rPr lang="en-US" sz="1200" kern="1200" dirty="0">
                <a:solidFill>
                  <a:schemeClr val="tx1"/>
                </a:solidFill>
                <a:latin typeface="+mn-lt"/>
                <a:ea typeface="Chalkboard" charset="0"/>
                <a:cs typeface="Chalkboard" charset="0"/>
              </a:rPr>
              <a:t> consulted on Jan 4</a:t>
            </a:r>
            <a:r>
              <a:rPr lang="en-US" sz="1200" kern="1200" baseline="30000" dirty="0">
                <a:solidFill>
                  <a:schemeClr val="tx1"/>
                </a:solidFill>
                <a:latin typeface="+mn-lt"/>
                <a:ea typeface="Chalkboard" charset="0"/>
                <a:cs typeface="Chalkboard" charset="0"/>
              </a:rPr>
              <a:t>Th</a:t>
            </a:r>
            <a:r>
              <a:rPr lang="en-US" sz="1200" kern="1200" dirty="0">
                <a:solidFill>
                  <a:schemeClr val="tx1"/>
                </a:solidFill>
                <a:latin typeface="+mn-lt"/>
                <a:ea typeface="Chalkboard" charset="0"/>
                <a:cs typeface="Chalkboard" charset="0"/>
              </a:rPr>
              <a:t> 2021 </a:t>
            </a:r>
          </a:p>
          <a:p>
            <a:endParaRPr lang="en-US" dirty="0"/>
          </a:p>
        </p:txBody>
      </p:sp>
      <p:sp>
        <p:nvSpPr>
          <p:cNvPr id="4" name="Slide Number Placeholder 3"/>
          <p:cNvSpPr>
            <a:spLocks noGrp="1"/>
          </p:cNvSpPr>
          <p:nvPr>
            <p:ph type="sldNum" sz="quarter" idx="10"/>
          </p:nvPr>
        </p:nvSpPr>
        <p:spPr/>
        <p:txBody>
          <a:bodyPr/>
          <a:lstStyle/>
          <a:p>
            <a:fld id="{A392FE45-677B-A046-AEB1-EC5A730617D1}" type="slidenum">
              <a:rPr lang="en-US" smtClean="0"/>
              <a:t>13</a:t>
            </a:fld>
            <a:endParaRPr lang="en-US"/>
          </a:p>
        </p:txBody>
      </p:sp>
    </p:spTree>
    <p:extLst>
      <p:ext uri="{BB962C8B-B14F-4D97-AF65-F5344CB8AC3E}">
        <p14:creationId xmlns:p14="http://schemas.microsoft.com/office/powerpoint/2010/main" val="5906414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16</a:t>
            </a:fld>
            <a:endParaRPr lang="en-US"/>
          </a:p>
        </p:txBody>
      </p:sp>
    </p:spTree>
    <p:extLst>
      <p:ext uri="{BB962C8B-B14F-4D97-AF65-F5344CB8AC3E}">
        <p14:creationId xmlns:p14="http://schemas.microsoft.com/office/powerpoint/2010/main" val="2605505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ctr"/>
            <a:endParaRPr lang="en-US" dirty="0"/>
          </a:p>
        </p:txBody>
      </p:sp>
      <p:sp>
        <p:nvSpPr>
          <p:cNvPr id="4" name="Espace réservé du numéro de diapositive 3"/>
          <p:cNvSpPr>
            <a:spLocks noGrp="1"/>
          </p:cNvSpPr>
          <p:nvPr>
            <p:ph type="sldNum" sz="quarter" idx="5"/>
          </p:nvPr>
        </p:nvSpPr>
        <p:spPr/>
        <p:txBody>
          <a:bodyPr/>
          <a:lstStyle/>
          <a:p>
            <a:fld id="{A392FE45-677B-A046-AEB1-EC5A730617D1}" type="slidenum">
              <a:rPr lang="en-US" smtClean="0"/>
              <a:t>17</a:t>
            </a:fld>
            <a:endParaRPr lang="en-US"/>
          </a:p>
        </p:txBody>
      </p:sp>
    </p:spTree>
    <p:extLst>
      <p:ext uri="{BB962C8B-B14F-4D97-AF65-F5344CB8AC3E}">
        <p14:creationId xmlns:p14="http://schemas.microsoft.com/office/powerpoint/2010/main" val="725325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9512AC-FE49-C347-8B31-E96A5F0D6BA2}"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512AC-FE49-C347-8B31-E96A5F0D6BA2}"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512AC-FE49-C347-8B31-E96A5F0D6BA2}"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512AC-FE49-C347-8B31-E96A5F0D6BA2}"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C9512AC-FE49-C347-8B31-E96A5F0D6BA2}" type="datetimeFigureOut">
              <a:rPr lang="en-US" smtClean="0"/>
              <a:t>3/23/21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9512AC-FE49-C347-8B31-E96A5F0D6BA2}"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512AC-FE49-C347-8B31-E96A5F0D6BA2}" type="datetimeFigureOut">
              <a:rPr lang="en-US" smtClean="0"/>
              <a:t>3/23/21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9512AC-FE49-C347-8B31-E96A5F0D6BA2}" type="datetimeFigureOut">
              <a:rPr lang="en-US" smtClean="0"/>
              <a:t>3/23/21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512AC-FE49-C347-8B31-E96A5F0D6BA2}" type="datetimeFigureOut">
              <a:rPr lang="en-US" smtClean="0"/>
              <a:t>3/23/21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9512AC-FE49-C347-8B31-E96A5F0D6BA2}"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C9512AC-FE49-C347-8B31-E96A5F0D6BA2}" type="datetimeFigureOut">
              <a:rPr lang="en-US" smtClean="0"/>
              <a:t>3/23/21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A71CA0-BFE7-7745-9E2C-71A14E2E3F1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9512AC-FE49-C347-8B31-E96A5F0D6BA2}" type="datetimeFigureOut">
              <a:rPr lang="en-US" smtClean="0"/>
              <a:t>3/23/21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A71CA0-BFE7-7745-9E2C-71A14E2E3F1D}" type="slidenum">
              <a:rPr lang="en-US" smtClean="0"/>
              <a:t>‹#›</a:t>
            </a:fld>
            <a:endParaRPr lang="en-US"/>
          </a:p>
        </p:txBody>
      </p:sp>
    </p:spTree>
    <p:extLst>
      <p:ext uri="{BB962C8B-B14F-4D97-AF65-F5344CB8AC3E}">
        <p14:creationId xmlns:p14="http://schemas.microsoft.com/office/powerpoint/2010/main" val="1975310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1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17.png"/><Relationship Id="rId6" Type="http://schemas.openxmlformats.org/officeDocument/2006/relationships/image" Target="../media/image19.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png"/><Relationship Id="rId5" Type="http://schemas.openxmlformats.org/officeDocument/2006/relationships/image" Target="../media/image18.png"/><Relationship Id="rId6"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hyperlink" Target="https://middleschool.tabshoura.com/" TargetMode="External"/><Relationship Id="rId4" Type="http://schemas.openxmlformats.org/officeDocument/2006/relationships/image" Target="../media/image2.png"/><Relationship Id="rId5" Type="http://schemas.openxmlformats.org/officeDocument/2006/relationships/image" Target="../media/image20.jpeg"/><Relationship Id="rId6"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0"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gif"/><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hyperlink" Target="https://kindergarten.tabshoura.com/" TargetMode="External"/><Relationship Id="rId4" Type="http://schemas.openxmlformats.org/officeDocument/2006/relationships/image" Target="../media/image31.jpe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1" Type="http://schemas.openxmlformats.org/officeDocument/2006/relationships/image" Target="../media/image41.png"/><Relationship Id="rId12" Type="http://schemas.openxmlformats.org/officeDocument/2006/relationships/image" Target="../media/image34.svg"/><Relationship Id="rId13" Type="http://schemas.openxmlformats.org/officeDocument/2006/relationships/image" Target="../media/image42.png"/><Relationship Id="rId14" Type="http://schemas.openxmlformats.org/officeDocument/2006/relationships/image" Target="../media/image38.svg"/><Relationship Id="rId15" Type="http://schemas.openxmlformats.org/officeDocument/2006/relationships/image" Target="../media/image43.jpeg"/><Relationship Id="rId16"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35.jpeg"/><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40.png"/><Relationship Id="rId10" Type="http://schemas.openxmlformats.org/officeDocument/2006/relationships/image" Target="../media/image32.svg"/></Relationships>
</file>

<file path=ppt/slides/_rels/slide33.xml.rels><?xml version="1.0" encoding="UTF-8" standalone="yes"?>
<Relationships xmlns="http://schemas.openxmlformats.org/package/2006/relationships"><Relationship Id="rId11" Type="http://schemas.openxmlformats.org/officeDocument/2006/relationships/image" Target="../media/image38.svg"/><Relationship Id="rId12"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0.png"/><Relationship Id="rId4" Type="http://schemas.openxmlformats.org/officeDocument/2006/relationships/image" Target="../media/image32.svg"/><Relationship Id="rId5" Type="http://schemas.openxmlformats.org/officeDocument/2006/relationships/image" Target="../media/image41.png"/><Relationship Id="rId6" Type="http://schemas.openxmlformats.org/officeDocument/2006/relationships/image" Target="../media/image34.svg"/><Relationship Id="rId7" Type="http://schemas.openxmlformats.org/officeDocument/2006/relationships/hyperlink" Target="https://www.icesco.org/" TargetMode="External"/><Relationship Id="rId8" Type="http://schemas.openxmlformats.org/officeDocument/2006/relationships/image" Target="../media/image44.png"/><Relationship Id="rId9" Type="http://schemas.openxmlformats.org/officeDocument/2006/relationships/image" Target="../media/image36.svg"/><Relationship Id="rId10" Type="http://schemas.openxmlformats.org/officeDocument/2006/relationships/image" Target="../media/image42.png"/></Relationships>
</file>

<file path=ppt/slides/_rels/slide34.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36.svg"/><Relationship Id="rId13" Type="http://schemas.openxmlformats.org/officeDocument/2006/relationships/image" Target="../media/image42.png"/><Relationship Id="rId14" Type="http://schemas.openxmlformats.org/officeDocument/2006/relationships/image" Target="../media/image38.svg"/><Relationship Id="rId1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45.png"/><Relationship Id="rId4" Type="http://schemas.openxmlformats.org/officeDocument/2006/relationships/image" Target="../media/image46.jpeg"/><Relationship Id="rId5" Type="http://schemas.openxmlformats.org/officeDocument/2006/relationships/image" Target="../media/image40.png"/><Relationship Id="rId8" Type="http://schemas.openxmlformats.org/officeDocument/2006/relationships/image" Target="../media/image32.svg"/><Relationship Id="rId9" Type="http://schemas.openxmlformats.org/officeDocument/2006/relationships/image" Target="../media/image41.png"/><Relationship Id="rId10" Type="http://schemas.openxmlformats.org/officeDocument/2006/relationships/image" Target="../media/image34.sv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youtube.com/watch?v=tL8xuQ1pa2M" TargetMode="External"/><Relationship Id="rId5" Type="http://schemas.openxmlformats.org/officeDocument/2006/relationships/hyperlink" Target="https://www.facebook.com/watch/live/?v=2669807693231247&amp;ref=watch_permalink" TargetMode="External"/><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0.png"/><Relationship Id="rId6" Type="http://schemas.openxmlformats.org/officeDocument/2006/relationships/image" Target="../media/image32.svg"/><Relationship Id="rId7" Type="http://schemas.openxmlformats.org/officeDocument/2006/relationships/image" Target="../media/image41.png"/><Relationship Id="rId8" Type="http://schemas.openxmlformats.org/officeDocument/2006/relationships/image" Target="../media/image34.svg"/><Relationship Id="rId9" Type="http://schemas.openxmlformats.org/officeDocument/2006/relationships/image" Target="../media/image42.png"/><Relationship Id="rId10" Type="http://schemas.openxmlformats.org/officeDocument/2006/relationships/image" Target="../media/image38.svg"/><Relationship Id="rId11"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en.unesco.org/mlw"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1" Type="http://schemas.openxmlformats.org/officeDocument/2006/relationships/image" Target="../media/image42.png"/><Relationship Id="rId12" Type="http://schemas.openxmlformats.org/officeDocument/2006/relationships/image" Target="../media/image38.svg"/><Relationship Id="rId13" Type="http://schemas.openxmlformats.org/officeDocument/2006/relationships/hyperlink" Target="NULL" TargetMode="External"/><Relationship Id="rId14" Type="http://schemas.openxmlformats.org/officeDocument/2006/relationships/hyperlink" Target="http://eduforum-eg.com/" TargetMode="External"/><Relationship Id="rId1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40.png"/><Relationship Id="rId6" Type="http://schemas.openxmlformats.org/officeDocument/2006/relationships/image" Target="../media/image32.svg"/><Relationship Id="rId7" Type="http://schemas.openxmlformats.org/officeDocument/2006/relationships/image" Target="../media/image41.png"/><Relationship Id="rId8" Type="http://schemas.openxmlformats.org/officeDocument/2006/relationships/image" Target="../media/image34.svg"/><Relationship Id="rId9" Type="http://schemas.openxmlformats.org/officeDocument/2006/relationships/image" Target="../media/image44.png"/><Relationship Id="rId10" Type="http://schemas.openxmlformats.org/officeDocument/2006/relationships/image" Target="../media/image36.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pn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hyperlink" Target="http://sss.tabshoura.com/" TargetMode="External"/><Relationship Id="rId4" Type="http://schemas.openxmlformats.org/officeDocument/2006/relationships/hyperlink" Target="http://tabshoura.tahaddilebanon.org/" TargetMode="External"/><Relationship Id="rId5" Type="http://schemas.openxmlformats.org/officeDocument/2006/relationships/hyperlink" Target="https://cic.wvlb.org/" TargetMode="External"/><Relationship Id="rId6" Type="http://schemas.openxmlformats.org/officeDocument/2006/relationships/hyperlink" Target="http://cf.wvlb.org/" TargetMode="External"/><Relationship Id="rId7" Type="http://schemas.openxmlformats.org/officeDocument/2006/relationships/hyperlink" Target="https://tabshoura.jusoorsyria.com/" TargetMode="External"/><Relationship Id="rId8" Type="http://schemas.openxmlformats.org/officeDocument/2006/relationships/hyperlink" Target="https://tabshoura.malaak.org/" TargetMode="External"/><Relationship Id="rId9" Type="http://schemas.openxmlformats.org/officeDocument/2006/relationships/hyperlink" Target="https://www.iradabaladiya.org/" TargetMode="External"/><Relationship Id="rId10" Type="http://schemas.openxmlformats.org/officeDocument/2006/relationships/hyperlink" Target="https://academy.proabled.com/" TargetMode="External"/><Relationship Id="rId11" Type="http://schemas.openxmlformats.org/officeDocument/2006/relationships/hyperlink" Target="https://tabshoura.basmeh-zeitooneh.org/" TargetMode="External"/><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3.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jpeg"/><Relationship Id="rId6"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png"/><Relationship Id="rId7"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jpeg"/><Relationship Id="rId5" Type="http://schemas.openxmlformats.org/officeDocument/2006/relationships/image" Target="../media/image63.jpeg"/><Relationship Id="rId6" Type="http://schemas.openxmlformats.org/officeDocument/2006/relationships/image" Target="../media/image64.png"/><Relationship Id="rId7" Type="http://schemas.openxmlformats.org/officeDocument/2006/relationships/image" Target="../media/image65.jpeg"/><Relationship Id="rId8"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5"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s://www.facebook.com/LebaneseAlternativeLearning/" TargetMode="External"/><Relationship Id="rId5" Type="http://schemas.openxmlformats.org/officeDocument/2006/relationships/image" Target="../media/image66.png"/><Relationship Id="rId6" Type="http://schemas.openxmlformats.org/officeDocument/2006/relationships/hyperlink" Target="https://instagram.com/lebanesealternativelearning?igshid=37yztso5hper" TargetMode="External"/><Relationship Id="rId7" Type="http://schemas.openxmlformats.org/officeDocument/2006/relationships/image" Target="../media/image67.png"/><Relationship Id="rId8" Type="http://schemas.openxmlformats.org/officeDocument/2006/relationships/hyperlink" Target="https://lal.ngo/" TargetMode="External"/><Relationship Id="rId9" Type="http://schemas.openxmlformats.org/officeDocument/2006/relationships/image" Target="../media/image68.png"/><Relationship Id="rId10" Type="http://schemas.openxmlformats.org/officeDocument/2006/relationships/hyperlink" Target="https://www.youtube.com/c/LALTabshoura/featured" TargetMode="External"/><Relationship Id="rId11" Type="http://schemas.openxmlformats.org/officeDocument/2006/relationships/image" Target="../media/image69.png"/><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2.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509370"/>
            <a:ext cx="12192000" cy="2348630"/>
          </a:xfrm>
          <a:prstGeom prst="rect">
            <a:avLst/>
          </a:prstGeom>
          <a:solidFill>
            <a:srgbClr val="AF0F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hidden="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9337" y="2405426"/>
            <a:ext cx="6037546" cy="2267038"/>
          </a:xfrm>
          <a:prstGeom prst="rect">
            <a:avLst/>
          </a:prstGeom>
        </p:spPr>
      </p:pic>
      <p:sp>
        <p:nvSpPr>
          <p:cNvPr id="2" name="Titre 1">
            <a:extLst>
              <a:ext uri="{FF2B5EF4-FFF2-40B4-BE49-F238E27FC236}">
                <a16:creationId xmlns="" xmlns:a16="http://schemas.microsoft.com/office/drawing/2014/main" id="{27AC5226-D6E9-224D-8F6F-FAD8434B0EAB}"/>
              </a:ext>
            </a:extLst>
          </p:cNvPr>
          <p:cNvSpPr>
            <a:spLocks noGrp="1"/>
          </p:cNvSpPr>
          <p:nvPr>
            <p:ph type="ctrTitle"/>
          </p:nvPr>
        </p:nvSpPr>
        <p:spPr>
          <a:xfrm>
            <a:off x="1524000" y="1113110"/>
            <a:ext cx="9144000" cy="2387600"/>
          </a:xfrm>
        </p:spPr>
        <p:txBody>
          <a:bodyPr/>
          <a:lstStyle/>
          <a:p>
            <a:r>
              <a:rPr lang="en-US" b="1" dirty="0" smtClean="0">
                <a:solidFill>
                  <a:srgbClr val="AC1C5F"/>
                </a:solidFill>
                <a:latin typeface="+mn-lt"/>
              </a:rPr>
              <a:t>ANNUAL REPORT 2020</a:t>
            </a:r>
            <a:endParaRPr lang="en-US" dirty="0">
              <a:latin typeface="+mn-lt"/>
            </a:endParaRPr>
          </a:p>
        </p:txBody>
      </p:sp>
      <p:sp>
        <p:nvSpPr>
          <p:cNvPr id="3" name="Sous-titre 2">
            <a:extLst>
              <a:ext uri="{FF2B5EF4-FFF2-40B4-BE49-F238E27FC236}">
                <a16:creationId xmlns="" xmlns:a16="http://schemas.microsoft.com/office/drawing/2014/main" id="{E5683332-AF5E-6942-A2A1-D2E911B63764}"/>
              </a:ext>
            </a:extLst>
          </p:cNvPr>
          <p:cNvSpPr>
            <a:spLocks noGrp="1"/>
          </p:cNvSpPr>
          <p:nvPr>
            <p:ph type="subTitle" idx="1"/>
          </p:nvPr>
        </p:nvSpPr>
        <p:spPr>
          <a:xfrm>
            <a:off x="1524000" y="4547605"/>
            <a:ext cx="9144000" cy="1655762"/>
          </a:xfrm>
        </p:spPr>
        <p:txBody>
          <a:bodyPr>
            <a:noAutofit/>
          </a:bodyPr>
          <a:lstStyle/>
          <a:p>
            <a:endParaRPr lang="en-US" sz="3200" dirty="0">
              <a:solidFill>
                <a:schemeClr val="bg1"/>
              </a:solidFill>
            </a:endParaRPr>
          </a:p>
          <a:p>
            <a:r>
              <a:rPr lang="en-US" sz="3200" b="1" dirty="0">
                <a:solidFill>
                  <a:schemeClr val="bg1"/>
                </a:solidFill>
              </a:rPr>
              <a:t>EVOLUTION IN TIME OF PANDEMIC </a:t>
            </a:r>
          </a:p>
          <a:p>
            <a:r>
              <a:rPr lang="en-US" sz="3200" b="1" dirty="0">
                <a:solidFill>
                  <a:schemeClr val="bg1"/>
                </a:solidFill>
              </a:rPr>
              <a:t>The second floor </a:t>
            </a:r>
            <a:endParaRPr lang="en-US" sz="3200"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321" y="752381"/>
            <a:ext cx="4937358" cy="739964"/>
          </a:xfrm>
          <a:prstGeom prst="rect">
            <a:avLst/>
          </a:prstGeom>
        </p:spPr>
      </p:pic>
    </p:spTree>
    <p:extLst>
      <p:ext uri="{BB962C8B-B14F-4D97-AF65-F5344CB8AC3E}">
        <p14:creationId xmlns:p14="http://schemas.microsoft.com/office/powerpoint/2010/main" val="20270681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768234" y="471962"/>
            <a:ext cx="10655531" cy="4154695"/>
            <a:chOff x="768234" y="471962"/>
            <a:chExt cx="10655531" cy="4154695"/>
          </a:xfrm>
        </p:grpSpPr>
        <p:sp>
          <p:nvSpPr>
            <p:cNvPr id="11" name="TextBox 10"/>
            <p:cNvSpPr txBox="1"/>
            <p:nvPr/>
          </p:nvSpPr>
          <p:spPr>
            <a:xfrm>
              <a:off x="4634746" y="471962"/>
              <a:ext cx="2943500" cy="769441"/>
            </a:xfrm>
            <a:prstGeom prst="rect">
              <a:avLst/>
            </a:prstGeom>
            <a:noFill/>
          </p:spPr>
          <p:txBody>
            <a:bodyPr wrap="square" rtlCol="0">
              <a:spAutoFit/>
            </a:bodyPr>
            <a:lstStyle/>
            <a:p>
              <a:pPr algn="ctr"/>
              <a:r>
                <a:rPr lang="en-US" sz="4400" b="1" dirty="0" smtClean="0">
                  <a:solidFill>
                    <a:srgbClr val="AC1C5F"/>
                  </a:solidFill>
                </a:rPr>
                <a:t>REACH</a:t>
              </a:r>
              <a:endParaRPr lang="en-US" sz="4400" dirty="0"/>
            </a:p>
          </p:txBody>
        </p:sp>
        <p:sp>
          <p:nvSpPr>
            <p:cNvPr id="13" name="TextBox 12"/>
            <p:cNvSpPr txBox="1"/>
            <p:nvPr/>
          </p:nvSpPr>
          <p:spPr>
            <a:xfrm>
              <a:off x="768234" y="1518114"/>
              <a:ext cx="10655531" cy="3108543"/>
            </a:xfrm>
            <a:prstGeom prst="rect">
              <a:avLst/>
            </a:prstGeom>
            <a:noFill/>
          </p:spPr>
          <p:txBody>
            <a:bodyPr wrap="square" rtlCol="0">
              <a:spAutoFit/>
            </a:bodyPr>
            <a:lstStyle/>
            <a:p>
              <a:pPr algn="ctr"/>
              <a:endParaRPr lang="en-US" sz="2800" dirty="0">
                <a:latin typeface="Source Sans Pro Regular" charset="0"/>
                <a:cs typeface="Source Sans Pro Regular" charset="0"/>
              </a:endParaRPr>
            </a:p>
            <a:p>
              <a:pPr algn="ctr"/>
              <a:r>
                <a:rPr lang="en-US" sz="2800" dirty="0">
                  <a:latin typeface="Source Sans Pro Regular" charset="0"/>
                  <a:cs typeface="Source Sans Pro Regular" charset="0"/>
                </a:rPr>
                <a:t>Our users increased potentially and more than 30,000 registered to our online platform from all Lebanese regions and even from abroad. </a:t>
              </a:r>
            </a:p>
            <a:p>
              <a:pPr algn="ctr"/>
              <a:r>
                <a:rPr lang="en-US" sz="2800" dirty="0">
                  <a:latin typeface="Source Sans Pro Regular" charset="0"/>
                  <a:cs typeface="Source Sans Pro Regular" charset="0"/>
                </a:rPr>
                <a:t>We reached out new beneficiaries, built new collaborations with NGOs and education institutions. </a:t>
              </a:r>
            </a:p>
            <a:p>
              <a:pPr algn="ctr"/>
              <a:r>
                <a:rPr lang="en-US" sz="2800" dirty="0">
                  <a:latin typeface="Source Sans Pro Regular" charset="0"/>
                  <a:cs typeface="Source Sans Pro Regular" charset="0"/>
                </a:rPr>
                <a:t>We worked hard during confinement to develop more content </a:t>
              </a:r>
            </a:p>
            <a:p>
              <a:pPr algn="ctr"/>
              <a:endParaRPr lang="en-US" sz="2800" dirty="0">
                <a:latin typeface="Source Sans Pro Regular" charset="0"/>
                <a:cs typeface="Source Sans Pro Regular" charset="0"/>
              </a:endParaRP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b="1" dirty="0" smtClean="0">
                <a:solidFill>
                  <a:schemeClr val="bg1"/>
                </a:solidFill>
                <a:latin typeface="+mj-lt"/>
                <a:ea typeface="Chalkboard" charset="0"/>
                <a:cs typeface="Chalkboard" charset="0"/>
              </a:rPr>
              <a:t>Let’s take a look at what we achieved: </a:t>
            </a:r>
            <a:endParaRPr lang="en-US" sz="2800" b="1" dirty="0">
              <a:solidFill>
                <a:schemeClr val="bg1"/>
              </a:solidFill>
              <a:latin typeface="+mj-lt"/>
              <a:ea typeface="Chalkboard" charset="0"/>
              <a:cs typeface="Chalkboard" charset="0"/>
            </a:endParaRP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816341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A77813D6-B7CF-490D-8BEC-38A895554985}"/>
              </a:ext>
            </a:extLst>
          </p:cNvPr>
          <p:cNvSpPr>
            <a:spLocks noGrp="1"/>
          </p:cNvSpPr>
          <p:nvPr>
            <p:ph type="title"/>
          </p:nvPr>
        </p:nvSpPr>
        <p:spPr>
          <a:xfrm>
            <a:off x="4439009" y="321894"/>
            <a:ext cx="2982686" cy="688481"/>
          </a:xfrm>
        </p:spPr>
        <p:txBody>
          <a:bodyPr>
            <a:noAutofit/>
          </a:bodyPr>
          <a:lstStyle/>
          <a:p>
            <a:pPr algn="ctr"/>
            <a:r>
              <a:rPr lang="en-US" b="1" dirty="0">
                <a:solidFill>
                  <a:srgbClr val="AC1C5F"/>
                </a:solidFill>
                <a:latin typeface="+mn-lt"/>
              </a:rPr>
              <a:t>REACH</a:t>
            </a:r>
            <a:r>
              <a:rPr lang="en-US" dirty="0">
                <a:latin typeface="+mn-lt"/>
                <a:cs typeface="Source Sans Pro Regular" charset="0"/>
              </a:rPr>
              <a:t> </a:t>
            </a:r>
          </a:p>
        </p:txBody>
      </p:sp>
      <p:grpSp>
        <p:nvGrpSpPr>
          <p:cNvPr id="3" name="Group 2"/>
          <p:cNvGrpSpPr/>
          <p:nvPr/>
        </p:nvGrpSpPr>
        <p:grpSpPr>
          <a:xfrm>
            <a:off x="415184" y="1643618"/>
            <a:ext cx="11030336" cy="3527808"/>
            <a:chOff x="485141" y="2921852"/>
            <a:chExt cx="11030336" cy="3527808"/>
          </a:xfrm>
        </p:grpSpPr>
        <p:sp>
          <p:nvSpPr>
            <p:cNvPr id="6" name="TextBox 5">
              <a:extLst>
                <a:ext uri="{FF2B5EF4-FFF2-40B4-BE49-F238E27FC236}">
                  <a16:creationId xmlns="" xmlns:a16="http://schemas.microsoft.com/office/drawing/2014/main" id="{E98625A3-061D-4CFD-8F0A-AAFC73856FC8}"/>
                </a:ext>
              </a:extLst>
            </p:cNvPr>
            <p:cNvSpPr txBox="1"/>
            <p:nvPr/>
          </p:nvSpPr>
          <p:spPr>
            <a:xfrm>
              <a:off x="485141" y="3014184"/>
              <a:ext cx="2806012" cy="1477328"/>
            </a:xfrm>
            <a:prstGeom prst="rect">
              <a:avLst/>
            </a:prstGeom>
            <a:noFill/>
          </p:spPr>
          <p:txBody>
            <a:bodyPr wrap="square" rtlCol="0">
              <a:spAutoFit/>
            </a:bodyPr>
            <a:lstStyle/>
            <a:p>
              <a:r>
                <a:rPr lang="en-US" sz="5400" dirty="0">
                  <a:solidFill>
                    <a:srgbClr val="AC1C5F"/>
                  </a:solidFill>
                </a:rPr>
                <a:t>  </a:t>
              </a:r>
              <a:r>
                <a:rPr lang="en-US" sz="5400" dirty="0">
                  <a:solidFill>
                    <a:srgbClr val="AC1C5F"/>
                  </a:solidFill>
                  <a:latin typeface="+mj-lt"/>
                </a:rPr>
                <a:t>+30 000  </a:t>
              </a:r>
            </a:p>
            <a:p>
              <a:pPr algn="ctr"/>
              <a:r>
                <a:rPr lang="en-US" dirty="0">
                  <a:latin typeface="Source Sans Pro Light" charset="0"/>
                  <a:ea typeface="Chalkboard" charset="0"/>
                  <a:cs typeface="Chalkboard" charset="0"/>
                </a:rPr>
                <a:t>Increase in platform users </a:t>
              </a:r>
            </a:p>
            <a:p>
              <a:pPr algn="ctr"/>
              <a:r>
                <a:rPr lang="en-US" dirty="0">
                  <a:latin typeface="Source Sans Pro Light" charset="0"/>
                  <a:ea typeface="Chalkboard" charset="0"/>
                  <a:cs typeface="Chalkboard" charset="0"/>
                </a:rPr>
                <a:t>Baseline: 5 000 </a:t>
              </a:r>
            </a:p>
          </p:txBody>
        </p:sp>
        <p:sp>
          <p:nvSpPr>
            <p:cNvPr id="7" name="TextBox 6">
              <a:extLst>
                <a:ext uri="{FF2B5EF4-FFF2-40B4-BE49-F238E27FC236}">
                  <a16:creationId xmlns="" xmlns:a16="http://schemas.microsoft.com/office/drawing/2014/main" id="{89DA30C5-2FE8-422E-8084-AEC5F24157DB}"/>
                </a:ext>
              </a:extLst>
            </p:cNvPr>
            <p:cNvSpPr txBox="1"/>
            <p:nvPr/>
          </p:nvSpPr>
          <p:spPr>
            <a:xfrm>
              <a:off x="3504984" y="3014184"/>
              <a:ext cx="2108006" cy="1477328"/>
            </a:xfrm>
            <a:prstGeom prst="rect">
              <a:avLst/>
            </a:prstGeom>
            <a:noFill/>
          </p:spPr>
          <p:txBody>
            <a:bodyPr wrap="square" rtlCol="0">
              <a:spAutoFit/>
            </a:bodyPr>
            <a:lstStyle/>
            <a:p>
              <a:r>
                <a:rPr lang="en-US" sz="5400" dirty="0">
                  <a:solidFill>
                    <a:srgbClr val="AC1C5F"/>
                  </a:solidFill>
                  <a:latin typeface="+mj-lt"/>
                </a:rPr>
                <a:t>   + 8 </a:t>
              </a:r>
              <a:r>
                <a:rPr lang="en-US" sz="5400" dirty="0">
                  <a:latin typeface="+mj-lt"/>
                </a:rPr>
                <a:t> </a:t>
              </a:r>
            </a:p>
            <a:p>
              <a:pPr algn="ctr"/>
              <a:r>
                <a:rPr lang="en-US" dirty="0">
                  <a:latin typeface="Source Sans Pro Light" charset="0"/>
                  <a:ea typeface="Source Sans Pro Light" charset="0"/>
                  <a:cs typeface="Source Sans Pro Light" charset="0"/>
                </a:rPr>
                <a:t>Partners NGO </a:t>
              </a:r>
            </a:p>
            <a:p>
              <a:pPr algn="ctr"/>
              <a:r>
                <a:rPr lang="en-US" dirty="0">
                  <a:latin typeface="Source Sans Pro Light" charset="0"/>
                  <a:ea typeface="Source Sans Pro Light" charset="0"/>
                  <a:cs typeface="Source Sans Pro Light" charset="0"/>
                </a:rPr>
                <a:t>Baseline: 12 </a:t>
              </a:r>
            </a:p>
          </p:txBody>
        </p:sp>
        <p:sp>
          <p:nvSpPr>
            <p:cNvPr id="9" name="TextBox 8">
              <a:extLst>
                <a:ext uri="{FF2B5EF4-FFF2-40B4-BE49-F238E27FC236}">
                  <a16:creationId xmlns="" xmlns:a16="http://schemas.microsoft.com/office/drawing/2014/main" id="{F31265C3-A48D-47BC-BE91-DB1386757CF2}"/>
                </a:ext>
              </a:extLst>
            </p:cNvPr>
            <p:cNvSpPr txBox="1"/>
            <p:nvPr/>
          </p:nvSpPr>
          <p:spPr>
            <a:xfrm>
              <a:off x="9110662" y="2921852"/>
              <a:ext cx="2200275" cy="1477328"/>
            </a:xfrm>
            <a:prstGeom prst="rect">
              <a:avLst/>
            </a:prstGeom>
            <a:noFill/>
          </p:spPr>
          <p:txBody>
            <a:bodyPr wrap="square" rtlCol="0">
              <a:spAutoFit/>
            </a:bodyPr>
            <a:lstStyle/>
            <a:p>
              <a:r>
                <a:rPr lang="en-US" sz="5400" dirty="0">
                  <a:solidFill>
                    <a:srgbClr val="AC1C5F"/>
                  </a:solidFill>
                  <a:latin typeface="+mj-lt"/>
                </a:rPr>
                <a:t>+ 140</a:t>
              </a:r>
              <a:r>
                <a:rPr lang="en-US" sz="5400" dirty="0">
                  <a:latin typeface="+mj-lt"/>
                </a:rPr>
                <a:t> </a:t>
              </a:r>
            </a:p>
            <a:p>
              <a:pPr algn="ctr"/>
              <a:r>
                <a:rPr lang="en-US" dirty="0">
                  <a:latin typeface="Source Sans Pro Light" charset="0"/>
                  <a:ea typeface="Source Sans Pro Light" charset="0"/>
                  <a:cs typeface="Source Sans Pro Light" charset="0"/>
                </a:rPr>
                <a:t>Tabshoura-in-a-Box distributed</a:t>
              </a:r>
            </a:p>
          </p:txBody>
        </p:sp>
        <p:sp>
          <p:nvSpPr>
            <p:cNvPr id="8" name="ZoneTexte 7">
              <a:extLst>
                <a:ext uri="{FF2B5EF4-FFF2-40B4-BE49-F238E27FC236}">
                  <a16:creationId xmlns="" xmlns:a16="http://schemas.microsoft.com/office/drawing/2014/main" id="{7FC255F3-BC19-BC4C-AD37-61C7D2DB707D}"/>
                </a:ext>
              </a:extLst>
            </p:cNvPr>
            <p:cNvSpPr txBox="1"/>
            <p:nvPr/>
          </p:nvSpPr>
          <p:spPr>
            <a:xfrm>
              <a:off x="5930352" y="2921852"/>
              <a:ext cx="2138727" cy="1569660"/>
            </a:xfrm>
            <a:prstGeom prst="rect">
              <a:avLst/>
            </a:prstGeom>
            <a:noFill/>
          </p:spPr>
          <p:txBody>
            <a:bodyPr wrap="none" rtlCol="0">
              <a:spAutoFit/>
            </a:bodyPr>
            <a:lstStyle/>
            <a:p>
              <a:r>
                <a:rPr lang="en-US" sz="6000" dirty="0">
                  <a:solidFill>
                    <a:srgbClr val="AC1C5F"/>
                  </a:solidFill>
                </a:rPr>
                <a:t> </a:t>
              </a:r>
              <a:r>
                <a:rPr lang="en-US" sz="5400" dirty="0">
                  <a:solidFill>
                    <a:srgbClr val="AC1C5F"/>
                  </a:solidFill>
                  <a:latin typeface="+mj-lt"/>
                </a:rPr>
                <a:t>+ 500 </a:t>
              </a:r>
              <a:r>
                <a:rPr lang="en-US" sz="5400" dirty="0">
                  <a:latin typeface="+mj-lt"/>
                </a:rPr>
                <a:t> </a:t>
              </a:r>
            </a:p>
            <a:p>
              <a:pPr algn="ctr"/>
              <a:r>
                <a:rPr lang="en-US" dirty="0">
                  <a:latin typeface="Source Sans Pro Light" charset="0"/>
                  <a:ea typeface="Source Sans Pro Light" charset="0"/>
                  <a:cs typeface="Source Sans Pro Light" charset="0"/>
                </a:rPr>
                <a:t>Teachers</a:t>
              </a:r>
            </a:p>
            <a:p>
              <a:pPr algn="ctr"/>
              <a:r>
                <a:rPr lang="en-US" dirty="0">
                  <a:latin typeface="Source Sans Pro Light" charset="0"/>
                  <a:ea typeface="Source Sans Pro Light" charset="0"/>
                  <a:cs typeface="Source Sans Pro Light" charset="0"/>
                </a:rPr>
                <a:t>Baseline: 110</a:t>
              </a:r>
            </a:p>
          </p:txBody>
        </p:sp>
        <p:sp>
          <p:nvSpPr>
            <p:cNvPr id="10" name="ZoneTexte 9">
              <a:extLst>
                <a:ext uri="{FF2B5EF4-FFF2-40B4-BE49-F238E27FC236}">
                  <a16:creationId xmlns="" xmlns:a16="http://schemas.microsoft.com/office/drawing/2014/main" id="{8661262D-6D7D-554B-AF67-A5044C0E3384}"/>
                </a:ext>
              </a:extLst>
            </p:cNvPr>
            <p:cNvSpPr txBox="1"/>
            <p:nvPr/>
          </p:nvSpPr>
          <p:spPr>
            <a:xfrm>
              <a:off x="1080541" y="4917229"/>
              <a:ext cx="2109872" cy="1200329"/>
            </a:xfrm>
            <a:prstGeom prst="rect">
              <a:avLst/>
            </a:prstGeom>
            <a:noFill/>
          </p:spPr>
          <p:txBody>
            <a:bodyPr wrap="none" rtlCol="0">
              <a:spAutoFit/>
            </a:bodyPr>
            <a:lstStyle/>
            <a:p>
              <a:pPr algn="ctr"/>
              <a:r>
                <a:rPr lang="en-US" sz="5400" dirty="0">
                  <a:solidFill>
                    <a:srgbClr val="AC1C5F"/>
                  </a:solidFill>
                  <a:latin typeface="+mj-lt"/>
                </a:rPr>
                <a:t>+24  </a:t>
              </a:r>
            </a:p>
            <a:p>
              <a:pPr algn="ctr"/>
              <a:r>
                <a:rPr lang="en-US" dirty="0">
                  <a:latin typeface="Source Sans Pro Light" charset="0"/>
                  <a:ea typeface="Source Sans Pro Light" charset="0"/>
                  <a:cs typeface="Source Sans Pro Light" charset="0"/>
                </a:rPr>
                <a:t>Project-based units </a:t>
              </a:r>
            </a:p>
          </p:txBody>
        </p:sp>
        <p:sp>
          <p:nvSpPr>
            <p:cNvPr id="11" name="ZoneTexte 10">
              <a:extLst>
                <a:ext uri="{FF2B5EF4-FFF2-40B4-BE49-F238E27FC236}">
                  <a16:creationId xmlns="" xmlns:a16="http://schemas.microsoft.com/office/drawing/2014/main" id="{2971E708-39BA-5445-842C-DCEE0C7988A8}"/>
                </a:ext>
              </a:extLst>
            </p:cNvPr>
            <p:cNvSpPr txBox="1"/>
            <p:nvPr/>
          </p:nvSpPr>
          <p:spPr>
            <a:xfrm>
              <a:off x="3766110" y="4917229"/>
              <a:ext cx="2220480" cy="1477328"/>
            </a:xfrm>
            <a:prstGeom prst="rect">
              <a:avLst/>
            </a:prstGeom>
            <a:noFill/>
          </p:spPr>
          <p:txBody>
            <a:bodyPr wrap="none" rtlCol="0">
              <a:spAutoFit/>
            </a:bodyPr>
            <a:lstStyle/>
            <a:p>
              <a:pPr algn="ctr"/>
              <a:r>
                <a:rPr lang="en-US" sz="5400" dirty="0">
                  <a:solidFill>
                    <a:srgbClr val="AC1C5F"/>
                  </a:solidFill>
                  <a:latin typeface="+mj-lt"/>
                </a:rPr>
                <a:t>+174  </a:t>
              </a:r>
            </a:p>
            <a:p>
              <a:pPr algn="ctr"/>
              <a:r>
                <a:rPr lang="en-US" dirty="0">
                  <a:latin typeface="Source Sans Pro Light" charset="0"/>
                  <a:ea typeface="Source Sans Pro Light" charset="0"/>
                  <a:cs typeface="Source Sans Pro Light" charset="0"/>
                </a:rPr>
                <a:t>Middle School Units </a:t>
              </a:r>
            </a:p>
            <a:p>
              <a:endParaRPr lang="en-US" dirty="0"/>
            </a:p>
          </p:txBody>
        </p:sp>
        <p:sp>
          <p:nvSpPr>
            <p:cNvPr id="12" name="ZoneTexte 11">
              <a:extLst>
                <a:ext uri="{FF2B5EF4-FFF2-40B4-BE49-F238E27FC236}">
                  <a16:creationId xmlns="" xmlns:a16="http://schemas.microsoft.com/office/drawing/2014/main" id="{F545C430-03B7-FF4A-A52B-ADFCC65D1E0E}"/>
                </a:ext>
              </a:extLst>
            </p:cNvPr>
            <p:cNvSpPr txBox="1"/>
            <p:nvPr/>
          </p:nvSpPr>
          <p:spPr>
            <a:xfrm>
              <a:off x="5986590" y="4695334"/>
              <a:ext cx="2564998" cy="1754326"/>
            </a:xfrm>
            <a:prstGeom prst="rect">
              <a:avLst/>
            </a:prstGeom>
            <a:noFill/>
          </p:spPr>
          <p:txBody>
            <a:bodyPr wrap="none" rtlCol="0">
              <a:spAutoFit/>
            </a:bodyPr>
            <a:lstStyle/>
            <a:p>
              <a:pPr algn="ctr"/>
              <a:r>
                <a:rPr lang="en-US" sz="5400" dirty="0">
                  <a:solidFill>
                    <a:srgbClr val="AC1C5F"/>
                  </a:solidFill>
                  <a:latin typeface="+mj-lt"/>
                </a:rPr>
                <a:t>+82  </a:t>
              </a:r>
            </a:p>
            <a:p>
              <a:pPr algn="ctr"/>
              <a:r>
                <a:rPr lang="en-US" dirty="0">
                  <a:latin typeface="Source Sans Pro Light" charset="0"/>
                  <a:ea typeface="Source Sans Pro Light" charset="0"/>
                  <a:cs typeface="Source Sans Pro Light" charset="0"/>
                </a:rPr>
                <a:t>Interactive digital Units </a:t>
              </a:r>
            </a:p>
            <a:p>
              <a:pPr algn="ctr"/>
              <a:r>
                <a:rPr lang="en-US" dirty="0">
                  <a:latin typeface="Source Sans Pro Light" charset="0"/>
                  <a:ea typeface="Source Sans Pro Light" charset="0"/>
                  <a:cs typeface="Source Sans Pro Light" charset="0"/>
                </a:rPr>
                <a:t>developed under P&amp;S</a:t>
              </a:r>
            </a:p>
            <a:p>
              <a:endParaRPr lang="en-US" dirty="0"/>
            </a:p>
          </p:txBody>
        </p:sp>
        <p:sp>
          <p:nvSpPr>
            <p:cNvPr id="13" name="ZoneTexte 12">
              <a:extLst>
                <a:ext uri="{FF2B5EF4-FFF2-40B4-BE49-F238E27FC236}">
                  <a16:creationId xmlns="" xmlns:a16="http://schemas.microsoft.com/office/drawing/2014/main" id="{FB5172B3-2553-0D49-AFFF-7997B7B7005A}"/>
                </a:ext>
              </a:extLst>
            </p:cNvPr>
            <p:cNvSpPr txBox="1"/>
            <p:nvPr/>
          </p:nvSpPr>
          <p:spPr>
            <a:xfrm>
              <a:off x="8906121" y="4603001"/>
              <a:ext cx="2609356" cy="1569660"/>
            </a:xfrm>
            <a:prstGeom prst="rect">
              <a:avLst/>
            </a:prstGeom>
            <a:noFill/>
          </p:spPr>
          <p:txBody>
            <a:bodyPr wrap="square" rtlCol="0">
              <a:spAutoFit/>
            </a:bodyPr>
            <a:lstStyle/>
            <a:p>
              <a:pPr algn="ctr"/>
              <a:r>
                <a:rPr lang="en-US" sz="5400" dirty="0">
                  <a:solidFill>
                    <a:srgbClr val="AC1C5F"/>
                  </a:solidFill>
                  <a:latin typeface="+mj-lt"/>
                </a:rPr>
                <a:t>20</a:t>
              </a:r>
              <a:r>
                <a:rPr lang="en-US" sz="6000" dirty="0">
                  <a:solidFill>
                    <a:srgbClr val="AC1C5F"/>
                  </a:solidFill>
                  <a:latin typeface="+mj-lt"/>
                </a:rPr>
                <a:t> </a:t>
              </a:r>
              <a:r>
                <a:rPr lang="en-US" sz="6000" dirty="0">
                  <a:latin typeface="+mj-lt"/>
                </a:rPr>
                <a:t> </a:t>
              </a:r>
            </a:p>
            <a:p>
              <a:pPr algn="ctr"/>
              <a:r>
                <a:rPr lang="en-US" dirty="0">
                  <a:latin typeface="Source Sans Pro Light" charset="0"/>
                  <a:ea typeface="Source Sans Pro Light" charset="0"/>
                  <a:cs typeface="Source Sans Pro Light" charset="0"/>
                </a:rPr>
                <a:t>Projects for Grade 1 in math and </a:t>
              </a:r>
              <a:r>
                <a:rPr lang="en-US" dirty="0" smtClean="0">
                  <a:latin typeface="Source Sans Pro Light" charset="0"/>
                  <a:ea typeface="Source Sans Pro Light" charset="0"/>
                  <a:cs typeface="Source Sans Pro Light" charset="0"/>
                </a:rPr>
                <a:t>English</a:t>
              </a:r>
              <a:endParaRPr lang="en-US" dirty="0">
                <a:latin typeface="Source Sans Pro Light" charset="0"/>
                <a:ea typeface="Source Sans Pro Light" charset="0"/>
                <a:cs typeface="Source Sans Pro Light" charset="0"/>
              </a:endParaRPr>
            </a:p>
          </p:txBody>
        </p:sp>
      </p:grpSp>
      <p:grpSp>
        <p:nvGrpSpPr>
          <p:cNvPr id="14" name="LAL logo bottom"/>
          <p:cNvGrpSpPr/>
          <p:nvPr/>
        </p:nvGrpSpPr>
        <p:grpSpPr>
          <a:xfrm>
            <a:off x="0" y="6257586"/>
            <a:ext cx="12192000" cy="600414"/>
            <a:chOff x="0" y="6257586"/>
            <a:chExt cx="12192000" cy="600414"/>
          </a:xfrm>
        </p:grpSpPr>
        <p:sp>
          <p:nvSpPr>
            <p:cNvPr id="15" name="Rectangle 1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727764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05925" y="136679"/>
            <a:ext cx="10580150" cy="5837271"/>
            <a:chOff x="636813" y="136679"/>
            <a:chExt cx="10580150" cy="5837271"/>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636813" y="1572745"/>
              <a:ext cx="10580150" cy="4401205"/>
            </a:xfrm>
            <a:prstGeom prst="rect">
              <a:avLst/>
            </a:prstGeom>
            <a:noFill/>
          </p:spPr>
          <p:txBody>
            <a:bodyPr wrap="square" rtlCol="0">
              <a:spAutoFit/>
            </a:bodyPr>
            <a:lstStyle/>
            <a:p>
              <a:pPr algn="just"/>
              <a:r>
                <a:rPr lang="en-US" sz="2000" dirty="0">
                  <a:latin typeface="+mj-lt"/>
                  <a:cs typeface="Source Sans Pro Regular" charset="0"/>
                </a:rPr>
                <a:t>How else can we resist the chaos of the multiple crises if not by putting structures in place?</a:t>
              </a:r>
            </a:p>
            <a:p>
              <a:pPr algn="just"/>
              <a:endParaRPr lang="en-US" sz="2000" dirty="0">
                <a:latin typeface="+mj-lt"/>
                <a:ea typeface="Chalkboard" charset="0"/>
                <a:cs typeface="Chalkboard" charset="0"/>
              </a:endParaRPr>
            </a:p>
            <a:p>
              <a:pPr algn="just"/>
              <a:r>
                <a:rPr lang="en-US" sz="2000" dirty="0">
                  <a:latin typeface="+mj-lt"/>
                  <a:ea typeface="Chalkboard" charset="0"/>
                  <a:cs typeface="Chalkboard" charset="0"/>
                </a:rPr>
                <a:t>As a small NGO, we used to manage our day-to-day operation in a convivial manner without giving much importance to procedures. While growing, procedures became important. We became aware that the fear of losing our friendly way of proceeding was no longer relevant.</a:t>
              </a:r>
              <a:r>
                <a:rPr lang="en-US" sz="2000" dirty="0">
                  <a:latin typeface="+mj-lt"/>
                  <a:cs typeface="Source Sans Pro Regular" charset="0"/>
                </a:rPr>
                <a:t> </a:t>
              </a:r>
            </a:p>
            <a:p>
              <a:pPr algn="just"/>
              <a:r>
                <a:rPr lang="en-US" sz="2000" dirty="0">
                  <a:latin typeface="+mj-lt"/>
                  <a:ea typeface="Chalkboard" charset="0"/>
                  <a:cs typeface="Chalkboard" charset="0"/>
                </a:rPr>
                <a:t>In fact, setting up procedures makes it more equitable, more transparent and thus, protects our coworkers and avoids conflicts due to miscommunication and bad governance. </a:t>
              </a:r>
            </a:p>
            <a:p>
              <a:pPr algn="just"/>
              <a:r>
                <a:rPr lang="en-US" sz="2000" dirty="0">
                  <a:latin typeface="+mj-lt"/>
                  <a:cs typeface="Source Sans Pro Regular" charset="0"/>
                </a:rPr>
                <a:t>We were very fortunate to have Alfanar's support. Together with Michelle, Lea and Haifa, we revisited our mission, our vision, rethought our plans and reviewed our structure. We developed business plans and strategies and revised our organizational chart to meet the actual and expected growth. We developed our procedures and policies with APAVE and worked on our communication strategy with Roof 11. </a:t>
              </a:r>
            </a:p>
            <a:p>
              <a:pPr algn="just"/>
              <a:r>
                <a:rPr lang="en-US" sz="2000" dirty="0">
                  <a:latin typeface="+mj-lt"/>
                  <a:ea typeface="Chalkboard" charset="0"/>
                  <a:cs typeface="Chalkboard" charset="0"/>
                </a:rPr>
                <a:t>We adopted “ZOHO Projects” for project management and “Qlik” for data analytics and built new SOPs as well as revisited our strategies and planning. </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3149685" y="136679"/>
              <a:ext cx="5554406" cy="1200329"/>
            </a:xfrm>
            <a:prstGeom prst="rect">
              <a:avLst/>
            </a:prstGeom>
            <a:noFill/>
          </p:spPr>
          <p:txBody>
            <a:bodyPr wrap="none" rtlCol="0">
              <a:spAutoFit/>
            </a:bodyPr>
            <a:lstStyle/>
            <a:p>
              <a:r>
                <a:rPr lang="en-US" sz="3600" b="1" dirty="0">
                  <a:solidFill>
                    <a:srgbClr val="AC1C5F"/>
                  </a:solidFill>
                </a:rPr>
                <a:t>PROCESS AND PROCEDURES</a:t>
              </a:r>
            </a:p>
            <a:p>
              <a:pPr algn="ctr"/>
              <a:r>
                <a:rPr lang="en-US" sz="3600" b="1" dirty="0">
                  <a:solidFill>
                    <a:srgbClr val="AC1C5F"/>
                  </a:solidFill>
                </a:rPr>
                <a:t>With Alfanar</a:t>
              </a:r>
            </a:p>
          </p:txBody>
        </p:sp>
      </p:grpSp>
      <p:pic>
        <p:nvPicPr>
          <p:cNvPr id="7" name="Picture 1">
            <a:extLst>
              <a:ext uri="{FF2B5EF4-FFF2-40B4-BE49-F238E27FC236}">
                <a16:creationId xmlns="" xmlns:a16="http://schemas.microsoft.com/office/drawing/2014/main" id="{58E5238D-1E2F-294D-B816-0525A0CD2924}"/>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9559613" y="231625"/>
            <a:ext cx="1657350" cy="1341120"/>
          </a:xfrm>
          <a:prstGeom prst="rect">
            <a:avLst/>
          </a:prstGeom>
          <a:noFill/>
          <a:ln w="9525">
            <a:noFill/>
            <a:miter lim="800000"/>
            <a:headEnd/>
            <a:tailEnd/>
          </a:ln>
        </p:spPr>
      </p:pic>
      <p:grpSp>
        <p:nvGrpSpPr>
          <p:cNvPr id="8" name="LAL logo bottom"/>
          <p:cNvGrpSpPr/>
          <p:nvPr/>
        </p:nvGrpSpPr>
        <p:grpSpPr>
          <a:xfrm>
            <a:off x="0" y="6257586"/>
            <a:ext cx="12192000" cy="600414"/>
            <a:chOff x="0" y="6257586"/>
            <a:chExt cx="12192000" cy="600414"/>
          </a:xfrm>
        </p:grpSpPr>
        <p:sp>
          <p:nvSpPr>
            <p:cNvPr id="9" name="Rectangle 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821380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A8D4755-64BE-AD4C-ADF8-185212FD1F92}"/>
              </a:ext>
            </a:extLst>
          </p:cNvPr>
          <p:cNvSpPr>
            <a:spLocks noGrp="1"/>
          </p:cNvSpPr>
          <p:nvPr>
            <p:ph type="title"/>
          </p:nvPr>
        </p:nvSpPr>
        <p:spPr>
          <a:xfrm>
            <a:off x="2571748" y="82442"/>
            <a:ext cx="7048500" cy="753705"/>
          </a:xfrm>
        </p:spPr>
        <p:txBody>
          <a:bodyPr>
            <a:normAutofit/>
          </a:bodyPr>
          <a:lstStyle/>
          <a:p>
            <a:pPr algn="ctr"/>
            <a:r>
              <a:rPr lang="en-US" sz="3600" b="1" dirty="0">
                <a:solidFill>
                  <a:srgbClr val="AC1C5F"/>
                </a:solidFill>
                <a:latin typeface="+mn-lt"/>
              </a:rPr>
              <a:t>POLICIES </a:t>
            </a:r>
            <a:endParaRPr lang="en-US" sz="3600" b="1" dirty="0">
              <a:latin typeface="+mn-lt"/>
            </a:endParaRPr>
          </a:p>
        </p:txBody>
      </p:sp>
      <p:grpSp>
        <p:nvGrpSpPr>
          <p:cNvPr id="3" name="Group 2"/>
          <p:cNvGrpSpPr/>
          <p:nvPr/>
        </p:nvGrpSpPr>
        <p:grpSpPr>
          <a:xfrm>
            <a:off x="1981057" y="3488574"/>
            <a:ext cx="8229886" cy="2383137"/>
            <a:chOff x="1822912" y="3762474"/>
            <a:chExt cx="8229886" cy="2383137"/>
          </a:xfrm>
        </p:grpSpPr>
        <p:sp>
          <p:nvSpPr>
            <p:cNvPr id="4" name="ZoneTexte 3">
              <a:extLst>
                <a:ext uri="{FF2B5EF4-FFF2-40B4-BE49-F238E27FC236}">
                  <a16:creationId xmlns="" xmlns:a16="http://schemas.microsoft.com/office/drawing/2014/main" id="{79BF1AE0-4EC1-4A48-AA8A-E770477EA793}"/>
                </a:ext>
              </a:extLst>
            </p:cNvPr>
            <p:cNvSpPr txBox="1"/>
            <p:nvPr/>
          </p:nvSpPr>
          <p:spPr>
            <a:xfrm>
              <a:off x="4408443" y="5776279"/>
              <a:ext cx="2080570"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Anti-Harassment </a:t>
              </a:r>
            </a:p>
          </p:txBody>
        </p:sp>
        <p:sp>
          <p:nvSpPr>
            <p:cNvPr id="5" name="ZoneTexte 4">
              <a:extLst>
                <a:ext uri="{FF2B5EF4-FFF2-40B4-BE49-F238E27FC236}">
                  <a16:creationId xmlns="" xmlns:a16="http://schemas.microsoft.com/office/drawing/2014/main" id="{475C16D7-E94C-7344-A183-24E566C51454}"/>
                </a:ext>
              </a:extLst>
            </p:cNvPr>
            <p:cNvSpPr txBox="1"/>
            <p:nvPr/>
          </p:nvSpPr>
          <p:spPr>
            <a:xfrm>
              <a:off x="2716861" y="3762474"/>
              <a:ext cx="2038340" cy="369332"/>
            </a:xfrm>
            <a:prstGeom prst="rect">
              <a:avLst/>
            </a:prstGeom>
            <a:noFill/>
          </p:spPr>
          <p:txBody>
            <a:bodyPr wrap="square" rtlCol="0">
              <a:spAutoFit/>
            </a:bodyPr>
            <a:lstStyle/>
            <a:p>
              <a:r>
                <a:rPr lang="en-US" b="1" dirty="0">
                  <a:solidFill>
                    <a:srgbClr val="AC1C5F"/>
                  </a:solidFill>
                  <a:latin typeface="Chalkboard" charset="0"/>
                  <a:ea typeface="Chalkboard" charset="0"/>
                  <a:cs typeface="Chalkboard" charset="0"/>
                </a:rPr>
                <a:t>Child protection </a:t>
              </a:r>
            </a:p>
          </p:txBody>
        </p:sp>
        <p:sp>
          <p:nvSpPr>
            <p:cNvPr id="6" name="ZoneTexte 5">
              <a:extLst>
                <a:ext uri="{FF2B5EF4-FFF2-40B4-BE49-F238E27FC236}">
                  <a16:creationId xmlns="" xmlns:a16="http://schemas.microsoft.com/office/drawing/2014/main" id="{B7E0A1BF-AF85-0C47-A6DD-0D4050086C75}"/>
                </a:ext>
              </a:extLst>
            </p:cNvPr>
            <p:cNvSpPr txBox="1"/>
            <p:nvPr/>
          </p:nvSpPr>
          <p:spPr>
            <a:xfrm>
              <a:off x="5839708" y="3852625"/>
              <a:ext cx="2484591"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Environmental policy </a:t>
              </a:r>
            </a:p>
          </p:txBody>
        </p:sp>
        <p:sp>
          <p:nvSpPr>
            <p:cNvPr id="7" name="ZoneTexte 6">
              <a:extLst>
                <a:ext uri="{FF2B5EF4-FFF2-40B4-BE49-F238E27FC236}">
                  <a16:creationId xmlns="" xmlns:a16="http://schemas.microsoft.com/office/drawing/2014/main" id="{5109DE6D-94A9-3145-92DA-3129475BA95B}"/>
                </a:ext>
              </a:extLst>
            </p:cNvPr>
            <p:cNvSpPr txBox="1"/>
            <p:nvPr/>
          </p:nvSpPr>
          <p:spPr>
            <a:xfrm>
              <a:off x="1822912" y="4430108"/>
              <a:ext cx="1137363"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Equality </a:t>
              </a:r>
            </a:p>
          </p:txBody>
        </p:sp>
        <p:sp>
          <p:nvSpPr>
            <p:cNvPr id="8" name="ZoneTexte 7">
              <a:extLst>
                <a:ext uri="{FF2B5EF4-FFF2-40B4-BE49-F238E27FC236}">
                  <a16:creationId xmlns="" xmlns:a16="http://schemas.microsoft.com/office/drawing/2014/main" id="{78748AC3-91AC-2044-8FB4-A326F2C69186}"/>
                </a:ext>
              </a:extLst>
            </p:cNvPr>
            <p:cNvSpPr txBox="1"/>
            <p:nvPr/>
          </p:nvSpPr>
          <p:spPr>
            <a:xfrm>
              <a:off x="4755201" y="4527495"/>
              <a:ext cx="1726819"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Human rights </a:t>
              </a:r>
            </a:p>
          </p:txBody>
        </p:sp>
        <p:sp>
          <p:nvSpPr>
            <p:cNvPr id="9" name="ZoneTexte 8">
              <a:extLst>
                <a:ext uri="{FF2B5EF4-FFF2-40B4-BE49-F238E27FC236}">
                  <a16:creationId xmlns="" xmlns:a16="http://schemas.microsoft.com/office/drawing/2014/main" id="{83152EDC-1E91-EC4B-AE63-6E8A67E3D196}"/>
                </a:ext>
              </a:extLst>
            </p:cNvPr>
            <p:cNvSpPr txBox="1"/>
            <p:nvPr/>
          </p:nvSpPr>
          <p:spPr>
            <a:xfrm>
              <a:off x="5839708" y="5074535"/>
              <a:ext cx="3208892"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Climate change commitment</a:t>
              </a:r>
            </a:p>
          </p:txBody>
        </p:sp>
        <p:sp>
          <p:nvSpPr>
            <p:cNvPr id="11" name="ZoneTexte 10">
              <a:extLst>
                <a:ext uri="{FF2B5EF4-FFF2-40B4-BE49-F238E27FC236}">
                  <a16:creationId xmlns="" xmlns:a16="http://schemas.microsoft.com/office/drawing/2014/main" id="{BD54BEE6-BEBD-8D41-95E4-CDBAAB790CEA}"/>
                </a:ext>
              </a:extLst>
            </p:cNvPr>
            <p:cNvSpPr txBox="1"/>
            <p:nvPr/>
          </p:nvSpPr>
          <p:spPr>
            <a:xfrm>
              <a:off x="8023653" y="4310811"/>
              <a:ext cx="2029145"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Whistle-blowing </a:t>
              </a:r>
            </a:p>
          </p:txBody>
        </p:sp>
        <p:sp>
          <p:nvSpPr>
            <p:cNvPr id="13" name="ZoneTexte 12">
              <a:extLst>
                <a:ext uri="{FF2B5EF4-FFF2-40B4-BE49-F238E27FC236}">
                  <a16:creationId xmlns="" xmlns:a16="http://schemas.microsoft.com/office/drawing/2014/main" id="{608E51AF-F44B-6541-A1E7-02C3A6E90503}"/>
                </a:ext>
              </a:extLst>
            </p:cNvPr>
            <p:cNvSpPr txBox="1"/>
            <p:nvPr/>
          </p:nvSpPr>
          <p:spPr>
            <a:xfrm>
              <a:off x="2398492" y="5177547"/>
              <a:ext cx="3251275" cy="369332"/>
            </a:xfrm>
            <a:prstGeom prst="rect">
              <a:avLst/>
            </a:prstGeom>
            <a:noFill/>
          </p:spPr>
          <p:txBody>
            <a:bodyPr wrap="none" rtlCol="0">
              <a:spAutoFit/>
            </a:bodyPr>
            <a:lstStyle/>
            <a:p>
              <a:r>
                <a:rPr lang="en-US" b="1" dirty="0">
                  <a:solidFill>
                    <a:srgbClr val="AC1C5F"/>
                  </a:solidFill>
                  <a:latin typeface="Chalkboard" charset="0"/>
                  <a:ea typeface="Chalkboard" charset="0"/>
                  <a:cs typeface="Chalkboard" charset="0"/>
                </a:rPr>
                <a:t>Anti-terrorism commitment </a:t>
              </a:r>
            </a:p>
          </p:txBody>
        </p:sp>
      </p:grpSp>
      <p:sp>
        <p:nvSpPr>
          <p:cNvPr id="15" name="ZoneTexte 14">
            <a:extLst>
              <a:ext uri="{FF2B5EF4-FFF2-40B4-BE49-F238E27FC236}">
                <a16:creationId xmlns="" xmlns:a16="http://schemas.microsoft.com/office/drawing/2014/main" id="{062769AD-B450-6E4F-BD56-57D1A46C4AF6}"/>
              </a:ext>
            </a:extLst>
          </p:cNvPr>
          <p:cNvSpPr txBox="1"/>
          <p:nvPr/>
        </p:nvSpPr>
        <p:spPr>
          <a:xfrm>
            <a:off x="568777" y="1624547"/>
            <a:ext cx="11054443" cy="1323439"/>
          </a:xfrm>
          <a:prstGeom prst="rect">
            <a:avLst/>
          </a:prstGeom>
          <a:noFill/>
        </p:spPr>
        <p:txBody>
          <a:bodyPr wrap="square" rtlCol="0">
            <a:spAutoFit/>
          </a:bodyPr>
          <a:lstStyle/>
          <a:p>
            <a:pPr algn="just"/>
            <a:r>
              <a:rPr lang="en-US" sz="2000" dirty="0">
                <a:latin typeface="+mj-lt"/>
                <a:ea typeface="Chalkboard" charset="0"/>
                <a:cs typeface="Chalkboard" charset="0"/>
              </a:rPr>
              <a:t>While working on our policies, we understood that they’re not only words on paper to show donors that we care about equality, environment, and child protection, but that it is really about embracing those principles in our work and life. </a:t>
            </a:r>
          </a:p>
          <a:p>
            <a:pPr algn="just"/>
            <a:r>
              <a:rPr lang="en-US" sz="2000" dirty="0">
                <a:latin typeface="+mj-lt"/>
                <a:ea typeface="Chalkboard" charset="0"/>
                <a:cs typeface="Chalkboard" charset="0"/>
              </a:rPr>
              <a:t>All LAL employees should read these policies and commit to abide by them. </a:t>
            </a:r>
          </a:p>
        </p:txBody>
      </p:sp>
      <p:grpSp>
        <p:nvGrpSpPr>
          <p:cNvPr id="14" name="LAL logo bottom"/>
          <p:cNvGrpSpPr/>
          <p:nvPr/>
        </p:nvGrpSpPr>
        <p:grpSpPr>
          <a:xfrm>
            <a:off x="0" y="6257586"/>
            <a:ext cx="12192000" cy="600414"/>
            <a:chOff x="0" y="6257586"/>
            <a:chExt cx="12192000" cy="600414"/>
          </a:xfrm>
        </p:grpSpPr>
        <p:sp>
          <p:nvSpPr>
            <p:cNvPr id="16" name="Rectangle 1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971437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6657" y="80926"/>
            <a:ext cx="12905315" cy="5966754"/>
            <a:chOff x="-356659" y="80926"/>
            <a:chExt cx="12905315" cy="5966754"/>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193443" y="1788412"/>
              <a:ext cx="8207722" cy="2554545"/>
            </a:xfrm>
            <a:prstGeom prst="rect">
              <a:avLst/>
            </a:prstGeom>
            <a:noFill/>
          </p:spPr>
          <p:txBody>
            <a:bodyPr wrap="square" rtlCol="0">
              <a:spAutoFit/>
            </a:bodyPr>
            <a:lstStyle/>
            <a:p>
              <a:pPr algn="just"/>
              <a:r>
                <a:rPr lang="en-US" sz="2000" dirty="0">
                  <a:latin typeface="+mj-lt"/>
                  <a:cs typeface="Source Sans Pro Regular" charset="0"/>
                </a:rPr>
                <a:t>Through our one-year support from MIT SOLVE, we worked with wonderful people and got the chance to visit MIT in Boston and meet inspirational speakers. </a:t>
              </a:r>
            </a:p>
            <a:p>
              <a:pPr algn="just"/>
              <a:r>
                <a:rPr lang="en-US" sz="2000" dirty="0">
                  <a:solidFill>
                    <a:srgbClr val="000000"/>
                  </a:solidFill>
                  <a:latin typeface="+mj-lt"/>
                  <a:ea typeface="Chalkboard" charset="0"/>
                  <a:cs typeface="Chalkboard" charset="0"/>
                </a:rPr>
                <a:t>We had the chance to be connected with the Queen Rania Foundation and Harvard’s Center on the Developing Child. It helped us a lot through the development of our Theory of Change. </a:t>
              </a:r>
            </a:p>
            <a:p>
              <a:pPr algn="just"/>
              <a:r>
                <a:rPr lang="en-US" sz="2000" dirty="0">
                  <a:solidFill>
                    <a:srgbClr val="000000"/>
                  </a:solidFill>
                  <a:latin typeface="+mj-lt"/>
                  <a:ea typeface="Chalkboard" charset="0"/>
                  <a:cs typeface="Chalkboard" charset="0"/>
                </a:rPr>
                <a:t>Caroline Hoy - the director of the Impact, Monitoring and Evaluation department - helped us draft our strategy and updated our evaluation tools. </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356659" y="80926"/>
              <a:ext cx="12905315" cy="1615827"/>
            </a:xfrm>
            <a:prstGeom prst="rect">
              <a:avLst/>
            </a:prstGeom>
            <a:noFill/>
          </p:spPr>
          <p:txBody>
            <a:bodyPr wrap="square" rtlCol="0">
              <a:spAutoFit/>
            </a:bodyPr>
            <a:lstStyle/>
            <a:p>
              <a:pPr algn="ctr"/>
              <a:r>
                <a:rPr lang="en-US" sz="3600" b="1" dirty="0" smtClean="0">
                  <a:solidFill>
                    <a:srgbClr val="AC1C5F"/>
                  </a:solidFill>
                </a:rPr>
                <a:t>THEORY OF CHANGE / IMPACT MONITORING &amp; EVALUATION </a:t>
              </a:r>
              <a:endParaRPr lang="en-US" sz="3600" b="1" dirty="0">
                <a:solidFill>
                  <a:srgbClr val="AC1C5F"/>
                </a:solidFill>
              </a:endParaRPr>
            </a:p>
            <a:p>
              <a:pPr algn="ctr"/>
              <a:r>
                <a:rPr lang="en-US" sz="3600" b="1" dirty="0" smtClean="0">
                  <a:solidFill>
                    <a:srgbClr val="AC1C5F"/>
                  </a:solidFill>
                </a:rPr>
                <a:t>WITH </a:t>
              </a:r>
              <a:endParaRPr lang="en-US" sz="3600" b="1" dirty="0">
                <a:solidFill>
                  <a:srgbClr val="AC1C5F"/>
                </a:solidFill>
              </a:endParaRPr>
            </a:p>
            <a:p>
              <a:pPr algn="ctr"/>
              <a:r>
                <a:rPr lang="en-US" sz="2500" b="1" dirty="0">
                  <a:solidFill>
                    <a:srgbClr val="AC1C5F"/>
                  </a:solidFill>
                </a:rPr>
                <a:t>MIT SOLVE, Harvard Center of the Developing Child, and Queen Rania Foundation </a:t>
              </a:r>
            </a:p>
          </p:txBody>
        </p:sp>
        <p:pic>
          <p:nvPicPr>
            <p:cNvPr id="3" name="Image 2" descr="Une image contenant texte, personne, intérieur, debout&#10;&#10;Description générée automatiquement">
              <a:extLst>
                <a:ext uri="{FF2B5EF4-FFF2-40B4-BE49-F238E27FC236}">
                  <a16:creationId xmlns="" xmlns:a16="http://schemas.microsoft.com/office/drawing/2014/main" id="{9A642622-07C3-1E44-96B9-2C84A65487F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689382" y="1788412"/>
              <a:ext cx="3502616" cy="2626962"/>
            </a:xfrm>
            <a:prstGeom prst="rect">
              <a:avLst/>
            </a:prstGeom>
          </p:spPr>
        </p:pic>
        <p:pic>
          <p:nvPicPr>
            <p:cNvPr id="8" name="Image 7">
              <a:extLst>
                <a:ext uri="{FF2B5EF4-FFF2-40B4-BE49-F238E27FC236}">
                  <a16:creationId xmlns="" xmlns:a16="http://schemas.microsoft.com/office/drawing/2014/main" id="{C2591936-896C-A545-8B8D-DAE8A08A05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650" y="4625280"/>
              <a:ext cx="1422400" cy="1422400"/>
            </a:xfrm>
            <a:prstGeom prst="rect">
              <a:avLst/>
            </a:prstGeom>
          </p:spPr>
        </p:pic>
        <p:pic>
          <p:nvPicPr>
            <p:cNvPr id="9" name="Image 8">
              <a:extLst>
                <a:ext uri="{FF2B5EF4-FFF2-40B4-BE49-F238E27FC236}">
                  <a16:creationId xmlns="" xmlns:a16="http://schemas.microsoft.com/office/drawing/2014/main" id="{24843E26-4F55-6646-BBB3-3B563EF1DD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7883" y="4589071"/>
              <a:ext cx="2378842" cy="1422400"/>
            </a:xfrm>
            <a:prstGeom prst="rect">
              <a:avLst/>
            </a:prstGeom>
          </p:spPr>
        </p:pic>
        <p:pic>
          <p:nvPicPr>
            <p:cNvPr id="10" name="Image 9">
              <a:extLst>
                <a:ext uri="{FF2B5EF4-FFF2-40B4-BE49-F238E27FC236}">
                  <a16:creationId xmlns="" xmlns:a16="http://schemas.microsoft.com/office/drawing/2014/main" id="{7A585811-F673-9844-B18A-09FE8636CB53}"/>
                </a:ext>
              </a:extLst>
            </p:cNvPr>
            <p:cNvPicPr>
              <a:picLocks noChangeAspect="1"/>
            </p:cNvPicPr>
            <p:nvPr/>
          </p:nvPicPr>
          <p:blipFill>
            <a:blip r:embed="rId5"/>
            <a:stretch>
              <a:fillRect/>
            </a:stretch>
          </p:blipFill>
          <p:spPr>
            <a:xfrm>
              <a:off x="6055530" y="4873067"/>
              <a:ext cx="2345635" cy="829824"/>
            </a:xfrm>
            <a:prstGeom prst="rect">
              <a:avLst/>
            </a:prstGeom>
          </p:spPr>
        </p:pic>
      </p:grpSp>
      <p:grpSp>
        <p:nvGrpSpPr>
          <p:cNvPr id="11" name="LAL logo bottom"/>
          <p:cNvGrpSpPr/>
          <p:nvPr/>
        </p:nvGrpSpPr>
        <p:grpSpPr>
          <a:xfrm>
            <a:off x="0" y="6257586"/>
            <a:ext cx="12192000" cy="600414"/>
            <a:chOff x="0" y="6257586"/>
            <a:chExt cx="12192000" cy="600414"/>
          </a:xfrm>
        </p:grpSpPr>
        <p:sp>
          <p:nvSpPr>
            <p:cNvPr id="12" name="Rectangle 11"/>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673392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4" name="TextBox 3"/>
          <p:cNvSpPr txBox="1"/>
          <p:nvPr/>
        </p:nvSpPr>
        <p:spPr>
          <a:xfrm>
            <a:off x="0" y="5229100"/>
            <a:ext cx="12192000" cy="1046440"/>
          </a:xfrm>
          <a:prstGeom prst="rect">
            <a:avLst/>
          </a:prstGeom>
          <a:solidFill>
            <a:srgbClr val="B01065"/>
          </a:solidFill>
        </p:spPr>
        <p:txBody>
          <a:bodyPr wrap="square" lIns="91440" tIns="182880" bIns="182880" rtlCol="0">
            <a:spAutoFit/>
          </a:bodyPr>
          <a:lstStyle/>
          <a:p>
            <a:pPr algn="ctr"/>
            <a:r>
              <a:rPr lang="en-US" sz="4400" b="1" dirty="0" smtClean="0">
                <a:solidFill>
                  <a:schemeClr val="bg1"/>
                </a:solidFill>
              </a:rPr>
              <a:t>COMPLETED </a:t>
            </a:r>
            <a:r>
              <a:rPr lang="en-US" sz="4400" b="1" dirty="0">
                <a:solidFill>
                  <a:schemeClr val="bg1"/>
                </a:solidFill>
              </a:rPr>
              <a:t>PROJECTS</a:t>
            </a:r>
            <a:endParaRPr lang="en-US" sz="4400" dirty="0">
              <a:solidFill>
                <a:schemeClr val="bg1"/>
              </a:solidFill>
            </a:endParaRPr>
          </a:p>
        </p:txBody>
      </p:sp>
      <p:grpSp>
        <p:nvGrpSpPr>
          <p:cNvPr id="6" name="LAL logo bottom"/>
          <p:cNvGrpSpPr/>
          <p:nvPr/>
        </p:nvGrpSpPr>
        <p:grpSpPr>
          <a:xfrm>
            <a:off x="0" y="6257586"/>
            <a:ext cx="12192000" cy="600414"/>
            <a:chOff x="0" y="6257586"/>
            <a:chExt cx="12192000" cy="600414"/>
          </a:xfrm>
        </p:grpSpPr>
        <p:sp>
          <p:nvSpPr>
            <p:cNvPr id="7" name="Rectangle 6"/>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2285478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p:cNvGrpSpPr/>
          <p:nvPr/>
        </p:nvGrpSpPr>
        <p:grpSpPr>
          <a:xfrm>
            <a:off x="-8306" y="96217"/>
            <a:ext cx="12208612" cy="6336431"/>
            <a:chOff x="-14279" y="96217"/>
            <a:chExt cx="12208612" cy="6336431"/>
          </a:xfrm>
        </p:grpSpPr>
        <p:pic>
          <p:nvPicPr>
            <p:cNvPr id="3" name="Picture 2"/>
            <p:cNvPicPr>
              <a:picLocks noChangeAspect="1"/>
            </p:cNvPicPr>
            <p:nvPr/>
          </p:nvPicPr>
          <p:blipFill rotWithShape="1">
            <a:blip r:embed="rId3" cstate="email">
              <a:alphaModFix/>
              <a:extLst>
                <a:ext uri="{28A0092B-C50C-407E-A947-70E740481C1C}">
                  <a14:useLocalDpi xmlns:a14="http://schemas.microsoft.com/office/drawing/2010/main"/>
                </a:ext>
              </a:extLst>
            </a:blip>
            <a:srcRect/>
            <a:stretch/>
          </p:blipFill>
          <p:spPr>
            <a:xfrm>
              <a:off x="6294939" y="96217"/>
              <a:ext cx="5899394" cy="6327342"/>
            </a:xfrm>
            <a:prstGeom prst="rect">
              <a:avLst/>
            </a:prstGeom>
          </p:spPr>
        </p:pic>
        <p:sp>
          <p:nvSpPr>
            <p:cNvPr id="4" name="ZoneTexte 3">
              <a:extLst>
                <a:ext uri="{FF2B5EF4-FFF2-40B4-BE49-F238E27FC236}">
                  <a16:creationId xmlns="" xmlns:a16="http://schemas.microsoft.com/office/drawing/2014/main" id="{2ED84576-9D29-A642-B76E-E6C7EA4D4F49}"/>
                </a:ext>
              </a:extLst>
            </p:cNvPr>
            <p:cNvSpPr txBox="1"/>
            <p:nvPr/>
          </p:nvSpPr>
          <p:spPr>
            <a:xfrm>
              <a:off x="-5973" y="211354"/>
              <a:ext cx="6227973" cy="1311664"/>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dirty="0">
                  <a:solidFill>
                    <a:srgbClr val="AC1C5F"/>
                  </a:solidFill>
                  <a:ea typeface="+mj-ea"/>
                  <a:cs typeface="+mj-cs"/>
                </a:rPr>
                <a:t>REMOTE PEDAGOGY</a:t>
              </a:r>
            </a:p>
            <a:p>
              <a:pPr algn="ctr">
                <a:lnSpc>
                  <a:spcPct val="90000"/>
                </a:lnSpc>
                <a:spcBef>
                  <a:spcPct val="0"/>
                </a:spcBef>
                <a:spcAft>
                  <a:spcPts val="600"/>
                </a:spcAft>
              </a:pPr>
              <a:r>
                <a:rPr lang="en-US" sz="3600" b="1" dirty="0">
                  <a:solidFill>
                    <a:srgbClr val="AC1C5F"/>
                  </a:solidFill>
                  <a:ea typeface="+mj-ea"/>
                  <a:cs typeface="+mj-cs"/>
                </a:rPr>
                <a:t>Malala Fund and Saint-Gobain</a:t>
              </a:r>
            </a:p>
          </p:txBody>
        </p:sp>
        <p:sp>
          <p:nvSpPr>
            <p:cNvPr id="5" name="ZoneTexte 4">
              <a:extLst>
                <a:ext uri="{FF2B5EF4-FFF2-40B4-BE49-F238E27FC236}">
                  <a16:creationId xmlns="" xmlns:a16="http://schemas.microsoft.com/office/drawing/2014/main" id="{C9608793-F211-154A-81B4-5D0E02FC95D9}"/>
                </a:ext>
              </a:extLst>
            </p:cNvPr>
            <p:cNvSpPr txBox="1"/>
            <p:nvPr/>
          </p:nvSpPr>
          <p:spPr>
            <a:xfrm>
              <a:off x="66966" y="2791180"/>
              <a:ext cx="6127323" cy="2171072"/>
            </a:xfrm>
            <a:prstGeom prst="rect">
              <a:avLst/>
            </a:prstGeom>
          </p:spPr>
          <p:txBody>
            <a:bodyPr vert="horz" lIns="91440" tIns="45720" rIns="91440" bIns="45720" rtlCol="0" anchor="ctr">
              <a:noAutofit/>
            </a:bodyPr>
            <a:lstStyle/>
            <a:p>
              <a:pPr algn="just">
                <a:lnSpc>
                  <a:spcPct val="90000"/>
                </a:lnSpc>
                <a:spcAft>
                  <a:spcPts val="600"/>
                </a:spcAft>
              </a:pPr>
              <a:r>
                <a:rPr lang="en-US" sz="2000" dirty="0">
                  <a:latin typeface="+mj-lt"/>
                  <a:cs typeface="Source Sans Pro Regular" charset="0"/>
                </a:rPr>
                <a:t>Thanks to the generosity of Malala Fund and Saint-Gobain Foundation, we developed a remote capacity building strategy, installed platforms and ensured remote capacity building workshops to 3 organizations, developed tutorials, and offered guidance to teachers reaching children at home with distance learning. </a:t>
              </a:r>
            </a:p>
            <a:p>
              <a:pPr>
                <a:lnSpc>
                  <a:spcPct val="90000"/>
                </a:lnSpc>
                <a:spcAft>
                  <a:spcPts val="600"/>
                </a:spcAft>
              </a:pPr>
              <a:endParaRPr lang="en-US" sz="2000" b="1" dirty="0">
                <a:solidFill>
                  <a:srgbClr val="AC1C5F"/>
                </a:solidFill>
              </a:endParaRPr>
            </a:p>
          </p:txBody>
        </p:sp>
        <p:pic>
          <p:nvPicPr>
            <p:cNvPr id="6" name="Image 5">
              <a:extLst>
                <a:ext uri="{FF2B5EF4-FFF2-40B4-BE49-F238E27FC236}">
                  <a16:creationId xmlns="" xmlns:a16="http://schemas.microsoft.com/office/drawing/2014/main" id="{33238841-6A3F-154D-8161-608C7D7994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1986" y="1560074"/>
              <a:ext cx="1892300" cy="1066800"/>
            </a:xfrm>
            <a:prstGeom prst="rect">
              <a:avLst/>
            </a:prstGeom>
          </p:spPr>
        </p:pic>
        <p:pic>
          <p:nvPicPr>
            <p:cNvPr id="7" name="Image 6">
              <a:extLst>
                <a:ext uri="{FF2B5EF4-FFF2-40B4-BE49-F238E27FC236}">
                  <a16:creationId xmlns="" xmlns:a16="http://schemas.microsoft.com/office/drawing/2014/main" id="{E6F8211D-F016-2649-AC49-F2B3D94286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15388" y="1426826"/>
              <a:ext cx="1993900" cy="1016000"/>
            </a:xfrm>
            <a:prstGeom prst="rect">
              <a:avLst/>
            </a:prstGeom>
          </p:spPr>
        </p:pic>
        <p:sp>
          <p:nvSpPr>
            <p:cNvPr id="11" name="ZoneTexte 10">
              <a:extLst>
                <a:ext uri="{FF2B5EF4-FFF2-40B4-BE49-F238E27FC236}">
                  <a16:creationId xmlns="" xmlns:a16="http://schemas.microsoft.com/office/drawing/2014/main" id="{B4A3C64F-B32E-3544-8C2F-6A2E052ACBC3}"/>
                </a:ext>
              </a:extLst>
            </p:cNvPr>
            <p:cNvSpPr txBox="1"/>
            <p:nvPr/>
          </p:nvSpPr>
          <p:spPr>
            <a:xfrm>
              <a:off x="-14279" y="4630208"/>
              <a:ext cx="2408565" cy="1802440"/>
            </a:xfrm>
            <a:prstGeom prst="rect">
              <a:avLst/>
            </a:prstGeom>
            <a:noFill/>
          </p:spPr>
          <p:txBody>
            <a:bodyPr wrap="square" rtlCol="0">
              <a:spAutoFit/>
            </a:bodyPr>
            <a:lstStyle/>
            <a:p>
              <a:pPr algn="ctr"/>
              <a:r>
                <a:rPr lang="en-US" sz="5400" dirty="0">
                  <a:solidFill>
                    <a:srgbClr val="AC1C5F"/>
                  </a:solidFill>
                  <a:latin typeface="+mj-lt"/>
                </a:rPr>
                <a:t>100</a:t>
              </a:r>
              <a:r>
                <a:rPr lang="en-US" sz="5400" dirty="0">
                  <a:latin typeface="+mj-lt"/>
                </a:rPr>
                <a:t> </a:t>
              </a:r>
            </a:p>
            <a:p>
              <a:pPr algn="ctr"/>
              <a:r>
                <a:rPr lang="en-US" dirty="0">
                  <a:latin typeface="Source Sans Pro Light" charset="0"/>
                  <a:ea typeface="Source Sans Pro Light" charset="0"/>
                  <a:cs typeface="Source Sans Pro Light" charset="0"/>
                </a:rPr>
                <a:t>Tabshoura in a box distributed</a:t>
              </a:r>
            </a:p>
            <a:p>
              <a:endParaRPr lang="en-US" dirty="0"/>
            </a:p>
          </p:txBody>
        </p:sp>
        <p:sp>
          <p:nvSpPr>
            <p:cNvPr id="13" name="ZoneTexte 12">
              <a:extLst>
                <a:ext uri="{FF2B5EF4-FFF2-40B4-BE49-F238E27FC236}">
                  <a16:creationId xmlns="" xmlns:a16="http://schemas.microsoft.com/office/drawing/2014/main" id="{E4A14B6B-016D-4647-892E-2B54CB3C8401}"/>
                </a:ext>
              </a:extLst>
            </p:cNvPr>
            <p:cNvSpPr txBox="1"/>
            <p:nvPr/>
          </p:nvSpPr>
          <p:spPr>
            <a:xfrm>
              <a:off x="4229108" y="4540115"/>
              <a:ext cx="1569389" cy="1846659"/>
            </a:xfrm>
            <a:prstGeom prst="rect">
              <a:avLst/>
            </a:prstGeom>
            <a:noFill/>
          </p:spPr>
          <p:txBody>
            <a:bodyPr wrap="square" rtlCol="0">
              <a:spAutoFit/>
            </a:bodyPr>
            <a:lstStyle/>
            <a:p>
              <a:pPr algn="ctr"/>
              <a:r>
                <a:rPr lang="en-US" sz="5400" dirty="0">
                  <a:solidFill>
                    <a:srgbClr val="AC1C5F"/>
                  </a:solidFill>
                  <a:latin typeface="+mj-lt"/>
                </a:rPr>
                <a:t>80</a:t>
              </a:r>
              <a:r>
                <a:rPr lang="en-US" sz="6000" dirty="0">
                  <a:solidFill>
                    <a:srgbClr val="AC1C5F"/>
                  </a:solidFill>
                  <a:latin typeface="+mj-lt"/>
                </a:rPr>
                <a:t> </a:t>
              </a:r>
              <a:endParaRPr lang="en-US" sz="6000" dirty="0">
                <a:latin typeface="+mj-lt"/>
              </a:endParaRPr>
            </a:p>
            <a:p>
              <a:pPr algn="ctr"/>
              <a:r>
                <a:rPr lang="en-US" dirty="0">
                  <a:latin typeface="Source Sans Pro Light" charset="0"/>
                  <a:ea typeface="Source Sans Pro Light" charset="0"/>
                  <a:cs typeface="Source Sans Pro Light" charset="0"/>
                </a:rPr>
                <a:t>Teachers trained</a:t>
              </a:r>
            </a:p>
            <a:p>
              <a:endParaRPr lang="en-US" dirty="0"/>
            </a:p>
          </p:txBody>
        </p:sp>
        <p:sp>
          <p:nvSpPr>
            <p:cNvPr id="14" name="ZoneTexte 13">
              <a:extLst>
                <a:ext uri="{FF2B5EF4-FFF2-40B4-BE49-F238E27FC236}">
                  <a16:creationId xmlns="" xmlns:a16="http://schemas.microsoft.com/office/drawing/2014/main" id="{62AA2C95-5C77-604C-B4F3-5A7B2B8564BD}"/>
                </a:ext>
              </a:extLst>
            </p:cNvPr>
            <p:cNvSpPr txBox="1"/>
            <p:nvPr/>
          </p:nvSpPr>
          <p:spPr>
            <a:xfrm>
              <a:off x="2316897" y="4541627"/>
              <a:ext cx="1863477" cy="1846659"/>
            </a:xfrm>
            <a:prstGeom prst="rect">
              <a:avLst/>
            </a:prstGeom>
            <a:noFill/>
          </p:spPr>
          <p:txBody>
            <a:bodyPr wrap="square" rtlCol="0">
              <a:spAutoFit/>
            </a:bodyPr>
            <a:lstStyle/>
            <a:p>
              <a:pPr algn="ctr"/>
              <a:r>
                <a:rPr lang="en-US" sz="5400" dirty="0">
                  <a:solidFill>
                    <a:srgbClr val="AC1C5F"/>
                  </a:solidFill>
                  <a:latin typeface="+mj-lt"/>
                </a:rPr>
                <a:t>3 </a:t>
              </a:r>
              <a:r>
                <a:rPr lang="en-US" sz="6000" dirty="0">
                  <a:solidFill>
                    <a:srgbClr val="AC1C5F"/>
                  </a:solidFill>
                  <a:latin typeface="+mj-lt"/>
                </a:rPr>
                <a:t> </a:t>
              </a:r>
              <a:endParaRPr lang="en-US" sz="6000" dirty="0">
                <a:latin typeface="+mj-lt"/>
              </a:endParaRPr>
            </a:p>
            <a:p>
              <a:pPr algn="ctr"/>
              <a:r>
                <a:rPr lang="en-US" dirty="0">
                  <a:latin typeface="Source Sans Pro Light" charset="0"/>
                  <a:ea typeface="Source Sans Pro Light" charset="0"/>
                  <a:cs typeface="Source Sans Pro Light" charset="0"/>
                </a:rPr>
                <a:t>Platforms installed </a:t>
              </a:r>
            </a:p>
            <a:p>
              <a:endParaRPr lang="en-US" dirty="0"/>
            </a:p>
          </p:txBody>
        </p:sp>
      </p:grpSp>
      <p:grpSp>
        <p:nvGrpSpPr>
          <p:cNvPr id="12" name="LAL logo bottom"/>
          <p:cNvGrpSpPr/>
          <p:nvPr/>
        </p:nvGrpSpPr>
        <p:grpSpPr>
          <a:xfrm>
            <a:off x="0" y="6257586"/>
            <a:ext cx="12192000" cy="600414"/>
            <a:chOff x="0" y="6257586"/>
            <a:chExt cx="12192000" cy="600414"/>
          </a:xfrm>
        </p:grpSpPr>
        <p:sp>
          <p:nvSpPr>
            <p:cNvPr id="15" name="Rectangle 1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2259442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8234" y="471962"/>
            <a:ext cx="10655531" cy="3480149"/>
            <a:chOff x="768234" y="471962"/>
            <a:chExt cx="10655531" cy="3480149"/>
          </a:xfrm>
        </p:grpSpPr>
        <p:sp>
          <p:nvSpPr>
            <p:cNvPr id="11" name="TextBox 10"/>
            <p:cNvSpPr txBox="1"/>
            <p:nvPr/>
          </p:nvSpPr>
          <p:spPr>
            <a:xfrm>
              <a:off x="2209401" y="471962"/>
              <a:ext cx="7773198" cy="1446550"/>
            </a:xfrm>
            <a:prstGeom prst="rect">
              <a:avLst/>
            </a:prstGeom>
            <a:noFill/>
          </p:spPr>
          <p:txBody>
            <a:bodyPr wrap="square" rtlCol="0">
              <a:spAutoFit/>
            </a:bodyPr>
            <a:lstStyle/>
            <a:p>
              <a:pPr algn="ctr"/>
              <a:r>
                <a:rPr lang="en-US" sz="4400" b="1" dirty="0" smtClean="0">
                  <a:solidFill>
                    <a:srgbClr val="AC1C5F"/>
                  </a:solidFill>
                </a:rPr>
                <a:t>REMOTE PEDAGOGY</a:t>
              </a:r>
            </a:p>
            <a:p>
              <a:pPr algn="ctr"/>
              <a:r>
                <a:rPr lang="en-US" sz="4400" dirty="0" smtClean="0">
                  <a:solidFill>
                    <a:srgbClr val="AC1C5F"/>
                  </a:solidFill>
                </a:rPr>
                <a:t>Malala Fund and Saint-Gobain</a:t>
              </a:r>
              <a:endParaRPr lang="en-US" sz="4400" dirty="0">
                <a:solidFill>
                  <a:srgbClr val="AC1C5F"/>
                </a:solidFill>
              </a:endParaRPr>
            </a:p>
          </p:txBody>
        </p:sp>
        <p:sp>
          <p:nvSpPr>
            <p:cNvPr id="13" name="TextBox 12"/>
            <p:cNvSpPr txBox="1"/>
            <p:nvPr/>
          </p:nvSpPr>
          <p:spPr>
            <a:xfrm>
              <a:off x="768234" y="2136229"/>
              <a:ext cx="10655531" cy="1815882"/>
            </a:xfrm>
            <a:prstGeom prst="rect">
              <a:avLst/>
            </a:prstGeom>
            <a:noFill/>
          </p:spPr>
          <p:txBody>
            <a:bodyPr wrap="square" rtlCol="0">
              <a:spAutoFit/>
            </a:bodyPr>
            <a:lstStyle/>
            <a:p>
              <a:r>
                <a:rPr lang="en-US" sz="2800" dirty="0" smtClean="0">
                  <a:latin typeface="+mj-lt"/>
                  <a:ea typeface="Chalkboard" charset="0"/>
                  <a:cs typeface="Chalkboard" charset="0"/>
                </a:rPr>
                <a:t>With </a:t>
              </a:r>
              <a:r>
                <a:rPr lang="en-US" sz="2800" b="1" dirty="0">
                  <a:latin typeface="+mj-lt"/>
                  <a:ea typeface="Chalkboard" charset="0"/>
                  <a:cs typeface="Chalkboard" charset="0"/>
                </a:rPr>
                <a:t>Inspiration Gardens </a:t>
              </a:r>
              <a:r>
                <a:rPr lang="en-US" sz="2800" dirty="0">
                  <a:latin typeface="+mj-lt"/>
                  <a:ea typeface="Chalkboard" charset="0"/>
                  <a:cs typeface="Chalkboard" charset="0"/>
                </a:rPr>
                <a:t>and through the </a:t>
              </a:r>
              <a:r>
                <a:rPr lang="en-US" sz="2800" b="1" dirty="0">
                  <a:latin typeface="+mj-lt"/>
                  <a:ea typeface="Chalkboard" charset="0"/>
                  <a:cs typeface="Chalkboard" charset="0"/>
                </a:rPr>
                <a:t>Learning Land </a:t>
              </a:r>
              <a:r>
                <a:rPr lang="en-US" sz="2800" dirty="0" smtClean="0">
                  <a:latin typeface="+mj-lt"/>
                  <a:ea typeface="Chalkboard" charset="0"/>
                  <a:cs typeface="Chalkboard" charset="0"/>
                </a:rPr>
                <a:t>process,</a:t>
              </a:r>
            </a:p>
            <a:p>
              <a:r>
                <a:rPr lang="en-US" sz="2800" dirty="0" smtClean="0">
                  <a:latin typeface="+mj-lt"/>
                  <a:ea typeface="Chalkboard" charset="0"/>
                  <a:cs typeface="Chalkboard" charset="0"/>
                </a:rPr>
                <a:t>we </a:t>
              </a:r>
              <a:r>
                <a:rPr lang="en-US" sz="2800" dirty="0">
                  <a:latin typeface="+mj-lt"/>
                  <a:ea typeface="Chalkboard" charset="0"/>
                  <a:cs typeface="Chalkboard" charset="0"/>
                </a:rPr>
                <a:t>were able to build a community of teachers who worked together to develop resources on distance learning that will be published on a dedicated website.</a:t>
              </a:r>
              <a:endParaRPr lang="en-US" sz="2800" dirty="0">
                <a:latin typeface="+mj-lt"/>
                <a:cs typeface="Source Sans Pro Regular" charset="0"/>
              </a:endParaRP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dirty="0">
                <a:solidFill>
                  <a:schemeClr val="bg1"/>
                </a:solidFill>
                <a:ea typeface="Chalkboard" charset="0"/>
                <a:cs typeface="Chalkboard" charset="0"/>
              </a:rPr>
              <a:t>We were able to achieve this through 5 events: </a:t>
            </a: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pic>
        <p:nvPicPr>
          <p:cNvPr id="10" name="Image 6">
            <a:extLst>
              <a:ext uri="{FF2B5EF4-FFF2-40B4-BE49-F238E27FC236}">
                <a16:creationId xmlns="" xmlns:a16="http://schemas.microsoft.com/office/drawing/2014/main" id="{E6F8211D-F016-2649-AC49-F2B3D94286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02187" y="241159"/>
            <a:ext cx="1993900" cy="1016000"/>
          </a:xfrm>
          <a:prstGeom prst="rect">
            <a:avLst/>
          </a:prstGeom>
        </p:spPr>
      </p:pic>
      <p:pic>
        <p:nvPicPr>
          <p:cNvPr id="12" name="Image 5">
            <a:extLst>
              <a:ext uri="{FF2B5EF4-FFF2-40B4-BE49-F238E27FC236}">
                <a16:creationId xmlns="" xmlns:a16="http://schemas.microsoft.com/office/drawing/2014/main" id="{33238841-6A3F-154D-8161-608C7D79946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5913" y="327289"/>
            <a:ext cx="1892300" cy="1066800"/>
          </a:xfrm>
          <a:prstGeom prst="rect">
            <a:avLst/>
          </a:prstGeom>
        </p:spPr>
      </p:pic>
      <p:pic>
        <p:nvPicPr>
          <p:cNvPr id="14" name="Picture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55572" y="3549838"/>
            <a:ext cx="2807368" cy="1208994"/>
          </a:xfrm>
          <a:prstGeom prst="rect">
            <a:avLst/>
          </a:prstGeom>
        </p:spPr>
      </p:pic>
    </p:spTree>
    <p:extLst>
      <p:ext uri="{BB962C8B-B14F-4D97-AF65-F5344CB8AC3E}">
        <p14:creationId xmlns:p14="http://schemas.microsoft.com/office/powerpoint/2010/main" val="1859653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767441" y="108734"/>
            <a:ext cx="10657118" cy="5943932"/>
            <a:chOff x="943720" y="108734"/>
            <a:chExt cx="10657118" cy="5943932"/>
          </a:xfrm>
        </p:grpSpPr>
        <p:sp>
          <p:nvSpPr>
            <p:cNvPr id="4" name="ZoneTexte 3">
              <a:extLst>
                <a:ext uri="{FF2B5EF4-FFF2-40B4-BE49-F238E27FC236}">
                  <a16:creationId xmlns="" xmlns:a16="http://schemas.microsoft.com/office/drawing/2014/main" id="{2ED84576-9D29-A642-B76E-E6C7EA4D4F49}"/>
                </a:ext>
              </a:extLst>
            </p:cNvPr>
            <p:cNvSpPr txBox="1"/>
            <p:nvPr/>
          </p:nvSpPr>
          <p:spPr>
            <a:xfrm>
              <a:off x="3037916" y="108734"/>
              <a:ext cx="6468727" cy="121104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dirty="0">
                  <a:solidFill>
                    <a:srgbClr val="AF0F65"/>
                  </a:solidFill>
                  <a:ea typeface="+mj-ea"/>
                  <a:cs typeface="+mj-cs"/>
                </a:rPr>
                <a:t>REMOTE PEDAGOGY</a:t>
              </a:r>
            </a:p>
            <a:p>
              <a:pPr algn="ctr">
                <a:lnSpc>
                  <a:spcPct val="90000"/>
                </a:lnSpc>
                <a:spcBef>
                  <a:spcPct val="0"/>
                </a:spcBef>
                <a:spcAft>
                  <a:spcPts val="600"/>
                </a:spcAft>
              </a:pPr>
              <a:r>
                <a:rPr lang="en-US" sz="3600" b="1" dirty="0">
                  <a:solidFill>
                    <a:srgbClr val="AF0F65"/>
                  </a:solidFill>
                  <a:ea typeface="+mj-ea"/>
                  <a:cs typeface="+mj-cs"/>
                </a:rPr>
                <a:t>Malala Fund and Saint-Gobain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3395" y="4554965"/>
              <a:ext cx="3477767" cy="1497701"/>
            </a:xfrm>
            <a:prstGeom prst="rect">
              <a:avLst/>
            </a:prstGeom>
          </p:spPr>
        </p:pic>
        <p:sp>
          <p:nvSpPr>
            <p:cNvPr id="15" name="ZoneTexte 4">
              <a:extLst>
                <a:ext uri="{FF2B5EF4-FFF2-40B4-BE49-F238E27FC236}">
                  <a16:creationId xmlns="" xmlns:a16="http://schemas.microsoft.com/office/drawing/2014/main" id="{C9608793-F211-154A-81B4-5D0E02FC95D9}"/>
                </a:ext>
              </a:extLst>
            </p:cNvPr>
            <p:cNvSpPr txBox="1"/>
            <p:nvPr/>
          </p:nvSpPr>
          <p:spPr>
            <a:xfrm>
              <a:off x="943720" y="3655908"/>
              <a:ext cx="10657118" cy="1483379"/>
            </a:xfrm>
            <a:prstGeom prst="rect">
              <a:avLst/>
            </a:prstGeom>
          </p:spPr>
          <p:txBody>
            <a:bodyPr vert="horz" lIns="91440" tIns="45720" rIns="91440" bIns="45720" rtlCol="0" anchor="ctr">
              <a:noAutofit/>
            </a:bodyPr>
            <a:lstStyle/>
            <a:p>
              <a:pPr algn="just"/>
              <a:r>
                <a:rPr lang="en-US" sz="2000" b="1" dirty="0">
                  <a:solidFill>
                    <a:schemeClr val="accent4"/>
                  </a:solidFill>
                  <a:ea typeface="Chalkboard" charset="0"/>
                  <a:cs typeface="Chalkboard" charset="0"/>
                </a:rPr>
                <a:t>1-</a:t>
              </a:r>
              <a:r>
                <a:rPr lang="en-US" sz="2000" b="1" dirty="0">
                  <a:latin typeface="+mj-lt"/>
                  <a:ea typeface="Chalkboard" charset="0"/>
                  <a:cs typeface="Chalkboard" charset="0"/>
                </a:rPr>
                <a:t> </a:t>
              </a:r>
              <a:r>
                <a:rPr lang="en-US" sz="2000" b="1" u="sng" dirty="0" err="1">
                  <a:solidFill>
                    <a:schemeClr val="accent4"/>
                  </a:solidFill>
                  <a:ea typeface="Chalkboard" charset="0"/>
                  <a:cs typeface="Chalkboard" charset="0"/>
                </a:rPr>
                <a:t>WonderLand</a:t>
              </a:r>
              <a:r>
                <a:rPr lang="en-US" sz="2000" b="1" u="sng" dirty="0">
                  <a:solidFill>
                    <a:schemeClr val="accent4"/>
                  </a:solidFill>
                  <a:ea typeface="Chalkboard" charset="0"/>
                  <a:cs typeface="Chalkboard" charset="0"/>
                </a:rPr>
                <a:t>: </a:t>
              </a:r>
              <a:r>
                <a:rPr lang="en-US" sz="2000" dirty="0">
                  <a:latin typeface="+mj-lt"/>
                </a:rPr>
                <a:t>66 educators from the north wondered &amp; reflected on their own remote learning experience. By the end of the 4 hours in-person event, a report was out to showcase the educators’ major wonders.</a:t>
              </a:r>
            </a:p>
            <a:p>
              <a:pPr algn="just"/>
              <a:r>
                <a:rPr lang="en-US" sz="2000" b="1" dirty="0">
                  <a:solidFill>
                    <a:srgbClr val="7030A0"/>
                  </a:solidFill>
                </a:rPr>
                <a:t>2-</a:t>
              </a:r>
              <a:r>
                <a:rPr lang="en-US" sz="2000" b="1" dirty="0">
                  <a:solidFill>
                    <a:srgbClr val="7030A0"/>
                  </a:solidFill>
                  <a:latin typeface="+mj-lt"/>
                </a:rPr>
                <a:t> </a:t>
              </a:r>
              <a:r>
                <a:rPr lang="en-US" sz="2000" b="1" u="sng" dirty="0" err="1">
                  <a:solidFill>
                    <a:srgbClr val="7030A0"/>
                  </a:solidFill>
                </a:rPr>
                <a:t>CollabLand</a:t>
              </a:r>
              <a:r>
                <a:rPr lang="en-US" sz="2000" b="1" u="sng" dirty="0">
                  <a:solidFill>
                    <a:srgbClr val="7030A0"/>
                  </a:solidFill>
                </a:rPr>
                <a:t>:</a:t>
              </a:r>
              <a:r>
                <a:rPr lang="en-US" sz="2000" b="1" dirty="0">
                  <a:solidFill>
                    <a:srgbClr val="7030A0"/>
                  </a:solidFill>
                </a:rPr>
                <a:t>  </a:t>
              </a:r>
              <a:r>
                <a:rPr lang="en-US" sz="2000" dirty="0">
                  <a:latin typeface="+mj-lt"/>
                </a:rPr>
                <a:t>30 educators from different backgrounds along with researchers, academics, specialists and social innovators co-created and co-designed tools to support educators’ wonders. We gave 60 networking and co-creation workshops for that event. </a:t>
              </a:r>
            </a:p>
            <a:p>
              <a:pPr algn="just"/>
              <a:r>
                <a:rPr lang="en-US" sz="2000" b="1" dirty="0">
                  <a:solidFill>
                    <a:schemeClr val="accent6"/>
                  </a:solidFill>
                </a:rPr>
                <a:t>3-</a:t>
              </a:r>
              <a:r>
                <a:rPr lang="en-US" sz="2000" b="1" dirty="0">
                  <a:solidFill>
                    <a:schemeClr val="accent6"/>
                  </a:solidFill>
                  <a:latin typeface="+mj-lt"/>
                </a:rPr>
                <a:t> </a:t>
              </a:r>
              <a:r>
                <a:rPr lang="en-US" sz="2000" b="1" u="sng" dirty="0" err="1">
                  <a:solidFill>
                    <a:schemeClr val="accent6"/>
                  </a:solidFill>
                </a:rPr>
                <a:t>AnswerLand</a:t>
              </a:r>
              <a:r>
                <a:rPr lang="en-US" sz="2000" b="1" u="sng" dirty="0">
                  <a:solidFill>
                    <a:schemeClr val="accent6"/>
                  </a:solidFill>
                </a:rPr>
                <a:t>:</a:t>
              </a:r>
              <a:r>
                <a:rPr lang="en-US" sz="2000" b="1" dirty="0">
                  <a:solidFill>
                    <a:schemeClr val="accent6"/>
                  </a:solidFill>
                </a:rPr>
                <a:t> </a:t>
              </a:r>
              <a:r>
                <a:rPr lang="en-US" sz="2000" dirty="0">
                  <a:latin typeface="+mj-lt"/>
                </a:rPr>
                <a:t>33 Workshops were delivered from experts, practitioners and co-creators to provide answers and practical strategies according to educators’ needs and interests! All workshops were provided through an e-bag for later use! This event had 1720 attendees. </a:t>
              </a:r>
            </a:p>
            <a:p>
              <a:pPr algn="just"/>
              <a:endParaRPr lang="en-US" sz="2000" dirty="0">
                <a:latin typeface="+mj-lt"/>
              </a:endParaRPr>
            </a:p>
            <a:p>
              <a:pPr algn="just"/>
              <a:endParaRPr lang="en-US" sz="2000" dirty="0"/>
            </a:p>
            <a:p>
              <a:pPr algn="just"/>
              <a:endParaRPr lang="en-US" sz="2000" dirty="0"/>
            </a:p>
            <a:p>
              <a:pPr algn="just">
                <a:lnSpc>
                  <a:spcPct val="90000"/>
                </a:lnSpc>
                <a:spcAft>
                  <a:spcPts val="600"/>
                </a:spcAft>
              </a:pPr>
              <a:endParaRPr lang="en-US" sz="2000" dirty="0">
                <a:latin typeface="+mj-lt"/>
                <a:ea typeface="Chalkboard" charset="0"/>
                <a:cs typeface="Chalkboard" charset="0"/>
              </a:endParaRPr>
            </a:p>
            <a:p>
              <a:pPr algn="just">
                <a:lnSpc>
                  <a:spcPct val="90000"/>
                </a:lnSpc>
                <a:spcAft>
                  <a:spcPts val="600"/>
                </a:spcAft>
              </a:pPr>
              <a:r>
                <a:rPr lang="en-US" sz="2000" dirty="0">
                  <a:latin typeface="+mj-lt"/>
                  <a:ea typeface="Chalkboard" charset="0"/>
                  <a:cs typeface="Chalkboard" charset="0"/>
                </a:rPr>
                <a:t> </a:t>
              </a:r>
            </a:p>
            <a:p>
              <a:pPr algn="just">
                <a:lnSpc>
                  <a:spcPct val="90000"/>
                </a:lnSpc>
                <a:spcAft>
                  <a:spcPts val="600"/>
                </a:spcAft>
              </a:pPr>
              <a:endParaRPr lang="en-US" sz="2000" dirty="0">
                <a:latin typeface="+mj-lt"/>
                <a:ea typeface="Chalkboard" charset="0"/>
                <a:cs typeface="Chalkboard" charset="0"/>
              </a:endParaRPr>
            </a:p>
            <a:p>
              <a:pPr algn="just">
                <a:lnSpc>
                  <a:spcPct val="90000"/>
                </a:lnSpc>
                <a:spcAft>
                  <a:spcPts val="600"/>
                </a:spcAft>
              </a:pPr>
              <a:endParaRPr lang="en-US" sz="2000" dirty="0">
                <a:latin typeface="+mj-lt"/>
                <a:cs typeface="Source Sans Pro Regular" charset="0"/>
              </a:endParaRPr>
            </a:p>
            <a:p>
              <a:pPr algn="just">
                <a:lnSpc>
                  <a:spcPct val="90000"/>
                </a:lnSpc>
                <a:spcAft>
                  <a:spcPts val="600"/>
                </a:spcAft>
              </a:pPr>
              <a:endParaRPr lang="en-US" sz="2000" dirty="0">
                <a:solidFill>
                  <a:srgbClr val="AC1C5F"/>
                </a:solidFill>
              </a:endParaRPr>
            </a:p>
          </p:txBody>
        </p:sp>
      </p:grpSp>
      <p:grpSp>
        <p:nvGrpSpPr>
          <p:cNvPr id="10" name="LAL logo bottom"/>
          <p:cNvGrpSpPr/>
          <p:nvPr/>
        </p:nvGrpSpPr>
        <p:grpSpPr>
          <a:xfrm>
            <a:off x="0" y="6257586"/>
            <a:ext cx="12192000" cy="600414"/>
            <a:chOff x="0" y="6257586"/>
            <a:chExt cx="12192000" cy="600414"/>
          </a:xfrm>
        </p:grpSpPr>
        <p:sp>
          <p:nvSpPr>
            <p:cNvPr id="11" name="Rectangle 10"/>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pic>
        <p:nvPicPr>
          <p:cNvPr id="14" name="Image 6">
            <a:extLst>
              <a:ext uri="{FF2B5EF4-FFF2-40B4-BE49-F238E27FC236}">
                <a16:creationId xmlns="" xmlns:a16="http://schemas.microsoft.com/office/drawing/2014/main" id="{E6F8211D-F016-2649-AC49-F2B3D94286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02187" y="241159"/>
            <a:ext cx="1993900" cy="1016000"/>
          </a:xfrm>
          <a:prstGeom prst="rect">
            <a:avLst/>
          </a:prstGeom>
        </p:spPr>
      </p:pic>
      <p:pic>
        <p:nvPicPr>
          <p:cNvPr id="16" name="Image 5">
            <a:extLst>
              <a:ext uri="{FF2B5EF4-FFF2-40B4-BE49-F238E27FC236}">
                <a16:creationId xmlns="" xmlns:a16="http://schemas.microsoft.com/office/drawing/2014/main" id="{33238841-6A3F-154D-8161-608C7D7994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913" y="327289"/>
            <a:ext cx="1892300" cy="1066800"/>
          </a:xfrm>
          <a:prstGeom prst="rect">
            <a:avLst/>
          </a:prstGeom>
        </p:spPr>
      </p:pic>
    </p:spTree>
    <p:extLst>
      <p:ext uri="{BB962C8B-B14F-4D97-AF65-F5344CB8AC3E}">
        <p14:creationId xmlns:p14="http://schemas.microsoft.com/office/powerpoint/2010/main" val="709978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767441" y="108734"/>
            <a:ext cx="10657118" cy="5594157"/>
            <a:chOff x="943720" y="108734"/>
            <a:chExt cx="10657118" cy="5594157"/>
          </a:xfrm>
        </p:grpSpPr>
        <p:sp>
          <p:nvSpPr>
            <p:cNvPr id="4" name="ZoneTexte 3">
              <a:extLst>
                <a:ext uri="{FF2B5EF4-FFF2-40B4-BE49-F238E27FC236}">
                  <a16:creationId xmlns="" xmlns:a16="http://schemas.microsoft.com/office/drawing/2014/main" id="{2ED84576-9D29-A642-B76E-E6C7EA4D4F49}"/>
                </a:ext>
              </a:extLst>
            </p:cNvPr>
            <p:cNvSpPr txBox="1"/>
            <p:nvPr/>
          </p:nvSpPr>
          <p:spPr>
            <a:xfrm>
              <a:off x="3037916" y="108734"/>
              <a:ext cx="6468727" cy="1211040"/>
            </a:xfrm>
            <a:prstGeom prst="rect">
              <a:avLst/>
            </a:prstGeom>
          </p:spPr>
          <p:txBody>
            <a:bodyPr vert="horz" lIns="91440" tIns="45720" rIns="91440" bIns="45720" rtlCol="0" anchor="ctr">
              <a:noAutofit/>
            </a:bodyPr>
            <a:lstStyle/>
            <a:p>
              <a:pPr algn="ctr">
                <a:lnSpc>
                  <a:spcPct val="90000"/>
                </a:lnSpc>
                <a:spcBef>
                  <a:spcPct val="0"/>
                </a:spcBef>
                <a:spcAft>
                  <a:spcPts val="600"/>
                </a:spcAft>
              </a:pPr>
              <a:r>
                <a:rPr lang="en-US" sz="3600" b="1" dirty="0">
                  <a:solidFill>
                    <a:srgbClr val="AF0F65"/>
                  </a:solidFill>
                  <a:ea typeface="+mj-ea"/>
                  <a:cs typeface="+mj-cs"/>
                </a:rPr>
                <a:t>REMOTE PEDAGOGY</a:t>
              </a:r>
            </a:p>
            <a:p>
              <a:pPr algn="ctr">
                <a:lnSpc>
                  <a:spcPct val="90000"/>
                </a:lnSpc>
                <a:spcBef>
                  <a:spcPct val="0"/>
                </a:spcBef>
                <a:spcAft>
                  <a:spcPts val="600"/>
                </a:spcAft>
              </a:pPr>
              <a:r>
                <a:rPr lang="en-US" sz="3600" b="1" dirty="0">
                  <a:solidFill>
                    <a:srgbClr val="AF0F65"/>
                  </a:solidFill>
                  <a:ea typeface="+mj-ea"/>
                  <a:cs typeface="+mj-cs"/>
                </a:rPr>
                <a:t>Malala Fund and Saint-Gobain</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33395" y="4205190"/>
              <a:ext cx="3477767" cy="1497701"/>
            </a:xfrm>
            <a:prstGeom prst="rect">
              <a:avLst/>
            </a:prstGeom>
          </p:spPr>
        </p:pic>
        <p:sp>
          <p:nvSpPr>
            <p:cNvPr id="15" name="ZoneTexte 4">
              <a:extLst>
                <a:ext uri="{FF2B5EF4-FFF2-40B4-BE49-F238E27FC236}">
                  <a16:creationId xmlns="" xmlns:a16="http://schemas.microsoft.com/office/drawing/2014/main" id="{C9608793-F211-154A-81B4-5D0E02FC95D9}"/>
                </a:ext>
              </a:extLst>
            </p:cNvPr>
            <p:cNvSpPr txBox="1"/>
            <p:nvPr/>
          </p:nvSpPr>
          <p:spPr>
            <a:xfrm>
              <a:off x="943720" y="2470235"/>
              <a:ext cx="10657118" cy="1483379"/>
            </a:xfrm>
            <a:prstGeom prst="rect">
              <a:avLst/>
            </a:prstGeom>
          </p:spPr>
          <p:txBody>
            <a:bodyPr vert="horz" lIns="91440" tIns="45720" rIns="91440" bIns="45720" rtlCol="0" anchor="ctr">
              <a:noAutofit/>
            </a:bodyPr>
            <a:lstStyle/>
            <a:p>
              <a:pPr algn="just"/>
              <a:r>
                <a:rPr lang="en-US" sz="2000" b="1" u="sng" dirty="0">
                  <a:solidFill>
                    <a:srgbClr val="FF0000"/>
                  </a:solidFill>
                  <a:latin typeface="+mj-lt"/>
                </a:rPr>
                <a:t>4- </a:t>
              </a:r>
              <a:r>
                <a:rPr lang="en-US" sz="2000" b="1" u="sng" dirty="0" err="1">
                  <a:solidFill>
                    <a:srgbClr val="FF0000"/>
                  </a:solidFill>
                  <a:latin typeface="+mj-lt"/>
                </a:rPr>
                <a:t>DeepDiveLand</a:t>
              </a:r>
              <a:r>
                <a:rPr lang="en-US" sz="2000" b="1" u="sng" dirty="0">
                  <a:solidFill>
                    <a:srgbClr val="FF0000"/>
                  </a:solidFill>
                  <a:latin typeface="+mj-lt"/>
                </a:rPr>
                <a:t>: </a:t>
              </a:r>
              <a:r>
                <a:rPr lang="en-US" sz="2000" dirty="0">
                  <a:latin typeface="+mj-lt"/>
                </a:rPr>
                <a:t>Educators joined Communities of Practices (COPs) to dive into what they have learned, deepen their understanding, sharpen their remote pedagogical skills and impact their classrooms from different backgrounds! </a:t>
              </a:r>
            </a:p>
            <a:p>
              <a:pPr algn="just"/>
              <a:r>
                <a:rPr lang="en-US" sz="2000" b="1" dirty="0">
                  <a:solidFill>
                    <a:schemeClr val="accent5"/>
                  </a:solidFill>
                  <a:latin typeface="+mj-lt"/>
                </a:rPr>
                <a:t>5- </a:t>
              </a:r>
              <a:r>
                <a:rPr lang="en-US" sz="2000" b="1" u="sng" dirty="0" err="1">
                  <a:solidFill>
                    <a:schemeClr val="accent5"/>
                  </a:solidFill>
                  <a:latin typeface="+mj-lt"/>
                </a:rPr>
                <a:t>ReflectionLand</a:t>
              </a:r>
              <a:r>
                <a:rPr lang="en-US" sz="2000" b="1" u="sng" dirty="0">
                  <a:solidFill>
                    <a:schemeClr val="accent5"/>
                  </a:solidFill>
                  <a:latin typeface="+mj-lt"/>
                </a:rPr>
                <a:t>: </a:t>
              </a:r>
              <a:r>
                <a:rPr lang="en-US" sz="2000" dirty="0">
                  <a:latin typeface="+mj-lt"/>
                </a:rPr>
                <a:t>Educators reflected on their own growth throughout the Remote Pedagogy project, gave feedback about the program and how we can further support them! </a:t>
              </a:r>
            </a:p>
          </p:txBody>
        </p:sp>
      </p:grpSp>
      <p:grpSp>
        <p:nvGrpSpPr>
          <p:cNvPr id="10" name="LAL logo bottom"/>
          <p:cNvGrpSpPr/>
          <p:nvPr/>
        </p:nvGrpSpPr>
        <p:grpSpPr>
          <a:xfrm>
            <a:off x="0" y="6257586"/>
            <a:ext cx="12192000" cy="600414"/>
            <a:chOff x="0" y="6257586"/>
            <a:chExt cx="12192000" cy="600414"/>
          </a:xfrm>
        </p:grpSpPr>
        <p:sp>
          <p:nvSpPr>
            <p:cNvPr id="11" name="Rectangle 10"/>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pic>
        <p:nvPicPr>
          <p:cNvPr id="14" name="Image 6">
            <a:extLst>
              <a:ext uri="{FF2B5EF4-FFF2-40B4-BE49-F238E27FC236}">
                <a16:creationId xmlns="" xmlns:a16="http://schemas.microsoft.com/office/drawing/2014/main" id="{E6F8211D-F016-2649-AC49-F2B3D942867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02187" y="241159"/>
            <a:ext cx="1993900" cy="1016000"/>
          </a:xfrm>
          <a:prstGeom prst="rect">
            <a:avLst/>
          </a:prstGeom>
        </p:spPr>
      </p:pic>
      <p:pic>
        <p:nvPicPr>
          <p:cNvPr id="16" name="Image 5">
            <a:extLst>
              <a:ext uri="{FF2B5EF4-FFF2-40B4-BE49-F238E27FC236}">
                <a16:creationId xmlns="" xmlns:a16="http://schemas.microsoft.com/office/drawing/2014/main" id="{33238841-6A3F-154D-8161-608C7D79946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913" y="327289"/>
            <a:ext cx="1892300" cy="1066800"/>
          </a:xfrm>
          <a:prstGeom prst="rect">
            <a:avLst/>
          </a:prstGeom>
        </p:spPr>
      </p:pic>
    </p:spTree>
    <p:extLst>
      <p:ext uri="{BB962C8B-B14F-4D97-AF65-F5344CB8AC3E}">
        <p14:creationId xmlns:p14="http://schemas.microsoft.com/office/powerpoint/2010/main" val="567264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6819" y="312747"/>
            <a:ext cx="11738363" cy="5229669"/>
            <a:chOff x="407719" y="312747"/>
            <a:chExt cx="11738363" cy="5229669"/>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407719" y="1548122"/>
              <a:ext cx="5946189" cy="3994294"/>
            </a:xfrm>
            <a:prstGeom prst="rect">
              <a:avLst/>
            </a:prstGeom>
            <a:solidFill>
              <a:schemeClr val="bg1">
                <a:lumMod val="85000"/>
              </a:schemeClr>
            </a:solidFill>
            <a:ln w="31750">
              <a:noFill/>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wrap="square" lIns="182880" tIns="182880" rIns="182880" rtlCol="0">
              <a:noAutofit/>
            </a:bodyPr>
            <a:lstStyle/>
            <a:p>
              <a:pPr algn="just"/>
              <a:r>
                <a:rPr lang="en-US" sz="2000" dirty="0">
                  <a:solidFill>
                    <a:schemeClr val="tx1"/>
                  </a:solidFill>
                  <a:latin typeface="+mj-lt"/>
                  <a:cs typeface="Source Sans Pro Regular" charset="0"/>
                </a:rPr>
                <a:t>What can we say about a year like the one that just passed? Between pandemic and distance learning spread, bank crisis and digital resource banks, explosion and expansion, LAL continued growing fast, trying to adapt and develop new digital education solutions to answer new realities and a higher demand of digital support programs. We hired more staff, whom I would like to welcome into LAL’s family. We also had to move our office from the first to the second floor in the same building to have more space and initiated additional projects and dreams. </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4923310" y="312747"/>
              <a:ext cx="2677335" cy="646331"/>
            </a:xfrm>
            <a:prstGeom prst="rect">
              <a:avLst/>
            </a:prstGeom>
            <a:noFill/>
          </p:spPr>
          <p:txBody>
            <a:bodyPr wrap="none" rtlCol="0">
              <a:spAutoFit/>
            </a:bodyPr>
            <a:lstStyle/>
            <a:p>
              <a:pPr algn="ctr"/>
              <a:r>
                <a:rPr lang="en-US" sz="3600" b="1" dirty="0">
                  <a:solidFill>
                    <a:srgbClr val="AC1C5F"/>
                  </a:solidFill>
                </a:rPr>
                <a:t>EDITORI-LAL</a:t>
              </a:r>
              <a:endParaRPr lang="en-US" sz="3600" dirty="0"/>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18406" y="1548122"/>
              <a:ext cx="5327676" cy="3994294"/>
            </a:xfrm>
            <a:prstGeom prst="rect">
              <a:avLst/>
            </a:prstGeom>
          </p:spPr>
        </p:pic>
      </p:grpSp>
      <p:pic>
        <p:nvPicPr>
          <p:cNvPr id="8" name="Picture 7"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0953" y="207775"/>
            <a:ext cx="6037546" cy="2267038"/>
          </a:xfrm>
          <a:prstGeom prst="rect">
            <a:avLst/>
          </a:prstGeom>
        </p:spPr>
      </p:pic>
      <p:grpSp>
        <p:nvGrpSpPr>
          <p:cNvPr id="10" name="LAL logo bottom"/>
          <p:cNvGrpSpPr/>
          <p:nvPr/>
        </p:nvGrpSpPr>
        <p:grpSpPr>
          <a:xfrm>
            <a:off x="0" y="6257586"/>
            <a:ext cx="12192000" cy="600414"/>
            <a:chOff x="0" y="6257586"/>
            <a:chExt cx="12192000" cy="600414"/>
          </a:xfrm>
        </p:grpSpPr>
        <p:sp>
          <p:nvSpPr>
            <p:cNvPr id="11" name="Rectangle 10"/>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30461343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53715" y="-127696"/>
            <a:ext cx="11138878" cy="6432368"/>
            <a:chOff x="0" y="-127696"/>
            <a:chExt cx="11138878" cy="6432368"/>
          </a:xfrm>
        </p:grpSpPr>
        <p:sp>
          <p:nvSpPr>
            <p:cNvPr id="2" name="ZoneTexte 1">
              <a:extLst>
                <a:ext uri="{FF2B5EF4-FFF2-40B4-BE49-F238E27FC236}">
                  <a16:creationId xmlns="" xmlns:a16="http://schemas.microsoft.com/office/drawing/2014/main" id="{95C9FE19-B84D-174C-9C7B-3C1574EEA811}"/>
                </a:ext>
              </a:extLst>
            </p:cNvPr>
            <p:cNvSpPr txBox="1"/>
            <p:nvPr/>
          </p:nvSpPr>
          <p:spPr>
            <a:xfrm>
              <a:off x="345692" y="980137"/>
              <a:ext cx="10793186" cy="5324535"/>
            </a:xfrm>
            <a:prstGeom prst="rect">
              <a:avLst/>
            </a:prstGeom>
            <a:noFill/>
          </p:spPr>
          <p:txBody>
            <a:bodyPr wrap="square" rtlCol="0">
              <a:spAutoFit/>
            </a:bodyPr>
            <a:lstStyle/>
            <a:p>
              <a:pPr algn="just"/>
              <a:r>
                <a:rPr lang="en-US" sz="2000" dirty="0">
                  <a:latin typeface="+mj-lt"/>
                  <a:cs typeface="Source Sans Pro Regular" charset="0"/>
                </a:rPr>
                <a:t>It’s been 4 years that we have received an unconditional support from Malala Fund. Through this privileged relation, we were able to adapt our Bridge to High School project to respond to the new COVID-19 rules and regulations. In order to support teachers in distance teaching, we developed Integrated Digital Evaluation Mechanisms (IDEM) that help teachers in assessing the specific gaps and measure the impact of learning. </a:t>
              </a:r>
            </a:p>
            <a:p>
              <a:pPr algn="just"/>
              <a:endParaRPr lang="en-US" sz="2000" dirty="0">
                <a:latin typeface="+mj-lt"/>
                <a:cs typeface="Source Sans Pro Regular" charset="0"/>
              </a:endParaRPr>
            </a:p>
            <a:p>
              <a:pPr algn="just"/>
              <a:r>
                <a:rPr lang="en-US" sz="2000" i="1" dirty="0">
                  <a:latin typeface="+mj-lt"/>
                  <a:ea typeface="Chalkboard" charset="0"/>
                  <a:cs typeface="Chalkboard" charset="0"/>
                </a:rPr>
                <a:t>Project duration: </a:t>
              </a:r>
              <a:r>
                <a:rPr lang="en-US" sz="2000" dirty="0">
                  <a:latin typeface="+mj-lt"/>
                  <a:ea typeface="Chalkboard" charset="0"/>
                  <a:cs typeface="Chalkboard" charset="0"/>
                </a:rPr>
                <a:t>2 years </a:t>
              </a:r>
            </a:p>
            <a:p>
              <a:pPr algn="just"/>
              <a:r>
                <a:rPr lang="en-US" sz="2000" i="1" dirty="0">
                  <a:latin typeface="+mj-lt"/>
                  <a:ea typeface="Chalkboard" charset="0"/>
                  <a:cs typeface="Chalkboard" charset="0"/>
                </a:rPr>
                <a:t>Partners: </a:t>
              </a:r>
              <a:r>
                <a:rPr lang="en-US" sz="2000" dirty="0" err="1">
                  <a:latin typeface="+mj-lt"/>
                  <a:ea typeface="Chalkboard" charset="0"/>
                  <a:cs typeface="Chalkboard" charset="0"/>
                </a:rPr>
                <a:t>Nabaa</a:t>
              </a:r>
              <a:r>
                <a:rPr lang="en-US" sz="2000" dirty="0">
                  <a:latin typeface="+mj-lt"/>
                  <a:ea typeface="Chalkboard" charset="0"/>
                  <a:cs typeface="Chalkboard" charset="0"/>
                </a:rPr>
                <a:t>, </a:t>
              </a:r>
              <a:r>
                <a:rPr lang="en-US" sz="2000" dirty="0" err="1">
                  <a:latin typeface="+mj-lt"/>
                  <a:ea typeface="Chalkboard" charset="0"/>
                  <a:cs typeface="Chalkboard" charset="0"/>
                </a:rPr>
                <a:t>Basmeh</a:t>
              </a:r>
              <a:r>
                <a:rPr lang="en-US" sz="2000" dirty="0">
                  <a:latin typeface="+mj-lt"/>
                  <a:ea typeface="Chalkboard" charset="0"/>
                  <a:cs typeface="Chalkboard" charset="0"/>
                </a:rPr>
                <a:t> &amp; </a:t>
              </a:r>
              <a:r>
                <a:rPr lang="en-US" sz="2000" dirty="0" err="1">
                  <a:latin typeface="+mj-lt"/>
                  <a:ea typeface="Chalkboard" charset="0"/>
                  <a:cs typeface="Chalkboard" charset="0"/>
                </a:rPr>
                <a:t>Zeytouneh</a:t>
              </a:r>
              <a:r>
                <a:rPr lang="en-US" sz="2000" dirty="0">
                  <a:latin typeface="+mj-lt"/>
                  <a:ea typeface="Chalkboard" charset="0"/>
                  <a:cs typeface="Chalkboard" charset="0"/>
                </a:rPr>
                <a:t> </a:t>
              </a:r>
            </a:p>
            <a:p>
              <a:pPr algn="just"/>
              <a:r>
                <a:rPr lang="en-US" sz="2000" i="1" dirty="0">
                  <a:latin typeface="+mj-lt"/>
                  <a:ea typeface="Chalkboard" charset="0"/>
                  <a:cs typeface="Chalkboard" charset="0"/>
                </a:rPr>
                <a:t>Objective: </a:t>
              </a:r>
              <a:r>
                <a:rPr lang="en-US" sz="2000" dirty="0">
                  <a:latin typeface="+mj-lt"/>
                  <a:ea typeface="Chalkboard" charset="0"/>
                  <a:cs typeface="Chalkboard" charset="0"/>
                </a:rPr>
                <a:t>Accelerate the learning process and measure the impact of the support units developed. </a:t>
              </a:r>
            </a:p>
            <a:p>
              <a:pPr algn="just"/>
              <a:r>
                <a:rPr lang="en-US" sz="2000" i="1" dirty="0">
                  <a:latin typeface="+mj-lt"/>
                  <a:ea typeface="Chalkboard" charset="0"/>
                  <a:cs typeface="Chalkboard" charset="0"/>
                </a:rPr>
                <a:t>Description: </a:t>
              </a:r>
              <a:r>
                <a:rPr lang="en-US" sz="2000" dirty="0">
                  <a:latin typeface="+mj-lt"/>
                  <a:ea typeface="Chalkboard" charset="0"/>
                  <a:cs typeface="Chalkboard" charset="0"/>
                </a:rPr>
                <a:t>Create placement and evaluation tests (pre and post the completion of the units) to identify the specific learning gaps in order to address them and measure the impact of the learning through Tabshoura digital units. </a:t>
              </a:r>
            </a:p>
            <a:p>
              <a:pPr algn="just"/>
              <a:endParaRPr lang="en-US" sz="2000" dirty="0">
                <a:latin typeface="+mj-lt"/>
                <a:ea typeface="Chalkboard" charset="0"/>
                <a:cs typeface="Chalkboard" charset="0"/>
              </a:endParaRPr>
            </a:p>
            <a:p>
              <a:pPr algn="just"/>
              <a:r>
                <a:rPr lang="en-US" sz="2000" b="1" u="sng" dirty="0">
                  <a:solidFill>
                    <a:srgbClr val="AC1C5F"/>
                  </a:solidFill>
                  <a:latin typeface="+mj-lt"/>
                  <a:ea typeface="Chalkboard" charset="0"/>
                  <a:cs typeface="Chalkboard" charset="0"/>
                </a:rPr>
                <a:t>Team:</a:t>
              </a:r>
            </a:p>
            <a:p>
              <a:pPr algn="just"/>
              <a:r>
                <a:rPr lang="en-US" sz="2000" i="1" dirty="0">
                  <a:latin typeface="+mj-lt"/>
                  <a:ea typeface="Chalkboard" charset="0"/>
                  <a:cs typeface="Chalkboard" charset="0"/>
                </a:rPr>
                <a:t>Project Manager</a:t>
              </a:r>
              <a:r>
                <a:rPr lang="en-US" sz="2000" dirty="0">
                  <a:latin typeface="+mj-lt"/>
                  <a:ea typeface="Chalkboard" charset="0"/>
                  <a:cs typeface="Chalkboard" charset="0"/>
                </a:rPr>
                <a:t>: Muriel Albina </a:t>
              </a:r>
            </a:p>
            <a:p>
              <a:pPr algn="just"/>
              <a:r>
                <a:rPr lang="en-US" sz="2000" i="1" dirty="0">
                  <a:latin typeface="+mj-lt"/>
                  <a:ea typeface="Chalkboard" charset="0"/>
                  <a:cs typeface="Chalkboard" charset="0"/>
                </a:rPr>
                <a:t>Team: </a:t>
              </a:r>
              <a:r>
                <a:rPr lang="en-US" sz="2000" dirty="0">
                  <a:latin typeface="+mj-lt"/>
                  <a:ea typeface="Chalkboard" charset="0"/>
                  <a:cs typeface="Chalkboard" charset="0"/>
                </a:rPr>
                <a:t>Ahmad </a:t>
              </a:r>
              <a:r>
                <a:rPr lang="en-US" sz="2000" dirty="0" err="1">
                  <a:latin typeface="+mj-lt"/>
                  <a:ea typeface="Chalkboard" charset="0"/>
                  <a:cs typeface="Chalkboard" charset="0"/>
                </a:rPr>
                <a:t>Shaiban</a:t>
              </a:r>
              <a:r>
                <a:rPr lang="en-US" sz="2000" dirty="0">
                  <a:latin typeface="+mj-lt"/>
                  <a:ea typeface="Chalkboard" charset="0"/>
                  <a:cs typeface="Chalkboard" charset="0"/>
                </a:rPr>
                <a:t>, Souhaila Nassar, Nelly Abdallah, Bilal </a:t>
              </a:r>
              <a:r>
                <a:rPr lang="en-US" sz="2000" dirty="0" err="1">
                  <a:latin typeface="+mj-lt"/>
                  <a:ea typeface="Chalkboard" charset="0"/>
                  <a:cs typeface="Chalkboard" charset="0"/>
                </a:rPr>
                <a:t>Katerji</a:t>
              </a:r>
              <a:r>
                <a:rPr lang="en-US" sz="2000" dirty="0">
                  <a:latin typeface="+mj-lt"/>
                  <a:ea typeface="Chalkboard" charset="0"/>
                  <a:cs typeface="Chalkboard" charset="0"/>
                </a:rPr>
                <a:t> </a:t>
              </a:r>
            </a:p>
            <a:p>
              <a:pPr algn="just"/>
              <a:endParaRPr lang="en-US" sz="2000" dirty="0">
                <a:latin typeface="+mj-lt"/>
              </a:endParaRPr>
            </a:p>
          </p:txBody>
        </p:sp>
        <p:sp>
          <p:nvSpPr>
            <p:cNvPr id="3" name="ZoneTexte 2">
              <a:extLst>
                <a:ext uri="{FF2B5EF4-FFF2-40B4-BE49-F238E27FC236}">
                  <a16:creationId xmlns="" xmlns:a16="http://schemas.microsoft.com/office/drawing/2014/main" id="{C928E2A8-F0C2-F447-9857-E0F7CC6909B7}"/>
                </a:ext>
              </a:extLst>
            </p:cNvPr>
            <p:cNvSpPr txBox="1"/>
            <p:nvPr/>
          </p:nvSpPr>
          <p:spPr>
            <a:xfrm>
              <a:off x="3200953" y="196520"/>
              <a:ext cx="5082664" cy="646331"/>
            </a:xfrm>
            <a:prstGeom prst="rect">
              <a:avLst/>
            </a:prstGeom>
            <a:noFill/>
          </p:spPr>
          <p:txBody>
            <a:bodyPr wrap="square" rtlCol="0">
              <a:spAutoFit/>
            </a:bodyPr>
            <a:lstStyle/>
            <a:p>
              <a:r>
                <a:rPr lang="en-US" sz="3600" b="1" dirty="0" smtClean="0">
                  <a:solidFill>
                    <a:srgbClr val="B01065"/>
                  </a:solidFill>
                </a:rPr>
                <a:t>BRIDGE TO HIGH SHOOL</a:t>
              </a:r>
              <a:endParaRPr lang="en-US" sz="3600" b="1" dirty="0">
                <a:solidFill>
                  <a:srgbClr val="B01065"/>
                </a:solidFill>
              </a:endParaRPr>
            </a:p>
          </p:txBody>
        </p:sp>
        <p:pic>
          <p:nvPicPr>
            <p:cNvPr id="5" name="Image 4">
              <a:extLst>
                <a:ext uri="{FF2B5EF4-FFF2-40B4-BE49-F238E27FC236}">
                  <a16:creationId xmlns="" xmlns:a16="http://schemas.microsoft.com/office/drawing/2014/main" id="{DB4784E9-08D6-F040-8FF3-461B5E3CAA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27696"/>
              <a:ext cx="1892300" cy="1066800"/>
            </a:xfrm>
            <a:prstGeom prst="rect">
              <a:avLst/>
            </a:prstGeom>
          </p:spPr>
        </p:pic>
      </p:grpSp>
      <p:grpSp>
        <p:nvGrpSpPr>
          <p:cNvPr id="6" name="LAL logo bottom"/>
          <p:cNvGrpSpPr/>
          <p:nvPr/>
        </p:nvGrpSpPr>
        <p:grpSpPr>
          <a:xfrm>
            <a:off x="0" y="6257586"/>
            <a:ext cx="12192000" cy="600414"/>
            <a:chOff x="0" y="6257586"/>
            <a:chExt cx="12192000" cy="600414"/>
          </a:xfrm>
        </p:grpSpPr>
        <p:sp>
          <p:nvSpPr>
            <p:cNvPr id="7" name="Rectangle 6"/>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0789327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8234" y="1533791"/>
            <a:ext cx="10655531" cy="2745570"/>
            <a:chOff x="768234" y="1533791"/>
            <a:chExt cx="10655531" cy="2745570"/>
          </a:xfrm>
        </p:grpSpPr>
        <p:sp>
          <p:nvSpPr>
            <p:cNvPr id="11" name="TextBox 10"/>
            <p:cNvSpPr txBox="1"/>
            <p:nvPr/>
          </p:nvSpPr>
          <p:spPr>
            <a:xfrm>
              <a:off x="2209401" y="1533791"/>
              <a:ext cx="7773198" cy="769441"/>
            </a:xfrm>
            <a:prstGeom prst="rect">
              <a:avLst/>
            </a:prstGeom>
            <a:noFill/>
          </p:spPr>
          <p:txBody>
            <a:bodyPr wrap="square" rtlCol="0">
              <a:spAutoFit/>
            </a:bodyPr>
            <a:lstStyle/>
            <a:p>
              <a:pPr algn="ctr"/>
              <a:r>
                <a:rPr lang="en-US" sz="4400" b="1" dirty="0" smtClean="0">
                  <a:solidFill>
                    <a:srgbClr val="AF0F65"/>
                  </a:solidFill>
                </a:rPr>
                <a:t>BRIDGE TO MIDDLE SCHOOL</a:t>
              </a:r>
              <a:endParaRPr lang="en-US" sz="4400" dirty="0">
                <a:solidFill>
                  <a:srgbClr val="AF0F65"/>
                </a:solidFill>
              </a:endParaRPr>
            </a:p>
          </p:txBody>
        </p:sp>
        <p:sp>
          <p:nvSpPr>
            <p:cNvPr id="13" name="TextBox 12"/>
            <p:cNvSpPr txBox="1"/>
            <p:nvPr/>
          </p:nvSpPr>
          <p:spPr>
            <a:xfrm>
              <a:off x="768234" y="2894366"/>
              <a:ext cx="10655531" cy="1384995"/>
            </a:xfrm>
            <a:prstGeom prst="rect">
              <a:avLst/>
            </a:prstGeom>
            <a:noFill/>
          </p:spPr>
          <p:txBody>
            <a:bodyPr wrap="square" rtlCol="0">
              <a:spAutoFit/>
            </a:bodyPr>
            <a:lstStyle/>
            <a:p>
              <a:pPr algn="just"/>
              <a:r>
                <a:rPr lang="en-US" sz="2800" dirty="0">
                  <a:latin typeface="+mj-lt"/>
                  <a:cs typeface="Source Sans Pro Regular" charset="0"/>
                </a:rPr>
                <a:t>Through a sectorial project funded by BMZ, The German </a:t>
              </a:r>
              <a:r>
                <a:rPr lang="en-US" sz="2800" dirty="0">
                  <a:latin typeface="+mj-lt"/>
                </a:rPr>
                <a:t>Federal Ministry of Economic Cooperation and Development, </a:t>
              </a:r>
              <a:r>
                <a:rPr lang="en-US" sz="2800" dirty="0">
                  <a:latin typeface="+mj-lt"/>
                  <a:cs typeface="Source Sans Pro Regular" charset="0"/>
                </a:rPr>
                <a:t> we completed Grade 6 level, creating a bridge from elementary to middle school </a:t>
              </a: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dirty="0" smtClean="0">
                <a:solidFill>
                  <a:schemeClr val="bg1"/>
                </a:solidFill>
                <a:ea typeface="Chalkboard" charset="0"/>
                <a:cs typeface="Chalkboard" charset="0"/>
              </a:rPr>
              <a:t>Let’s take a closer look at this project:</a:t>
            </a: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15" name="Gruppieren 4">
            <a:extLst>
              <a:ext uri="{FF2B5EF4-FFF2-40B4-BE49-F238E27FC236}">
                <a16:creationId xmlns="" xmlns:a16="http://schemas.microsoft.com/office/drawing/2014/main" id="{1A0AED0E-F8CB-4217-B031-7AAA161CBF78}"/>
              </a:ext>
            </a:extLst>
          </p:cNvPr>
          <p:cNvGrpSpPr/>
          <p:nvPr/>
        </p:nvGrpSpPr>
        <p:grpSpPr>
          <a:xfrm>
            <a:off x="8453588" y="20547"/>
            <a:ext cx="3619953" cy="1248498"/>
            <a:chOff x="226903" y="2791024"/>
            <a:chExt cx="4331795" cy="1494008"/>
          </a:xfrm>
        </p:grpSpPr>
        <p:pic>
          <p:nvPicPr>
            <p:cNvPr id="16"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242"/>
            <a:stretch/>
          </p:blipFill>
          <p:spPr bwMode="auto">
            <a:xfrm>
              <a:off x="226903" y="2791024"/>
              <a:ext cx="2627675" cy="1494008"/>
            </a:xfrm>
            <a:prstGeom prst="rect">
              <a:avLst/>
            </a:prstGeom>
            <a:noFill/>
            <a:extLst>
              <a:ext uri="{909E8E84-426E-40DD-AFC4-6F175D3DCCD1}">
                <a14:hiddenFill xmlns:a14="http://schemas.microsoft.com/office/drawing/2010/main">
                  <a:solidFill>
                    <a:srgbClr val="FFFFFF"/>
                  </a:solidFill>
                </a14:hiddenFill>
              </a:ext>
            </a:extLst>
          </p:spPr>
        </p:pic>
        <p:pic>
          <p:nvPicPr>
            <p:cNvPr id="22"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6044" y="3627438"/>
              <a:ext cx="1572654" cy="409263"/>
            </a:xfrm>
            <a:prstGeom prst="rect">
              <a:avLst/>
            </a:prstGeom>
          </p:spPr>
        </p:pic>
        <p:sp>
          <p:nvSpPr>
            <p:cNvPr id="23" name="Textfeld 2"/>
            <p:cNvSpPr txBox="1"/>
            <p:nvPr/>
          </p:nvSpPr>
          <p:spPr>
            <a:xfrm>
              <a:off x="2982993" y="3316769"/>
              <a:ext cx="1156959" cy="184666"/>
            </a:xfrm>
            <a:prstGeom prst="rect">
              <a:avLst/>
            </a:prstGeom>
            <a:noFill/>
          </p:spPr>
          <p:txBody>
            <a:bodyPr wrap="square" lIns="0" tIns="0" rIns="0" bIns="0" rtlCol="0">
              <a:spAutoFit/>
            </a:bodyPr>
            <a:lstStyle/>
            <a:p>
              <a:r>
                <a:rPr lang="de-DE" sz="1200" b="1" dirty="0">
                  <a:latin typeface="Arial Narrow" panose="020B0606020202030204" pitchFamily="34" charset="0"/>
                </a:rPr>
                <a:t>Implemented by</a:t>
              </a:r>
              <a:endParaRPr lang="en-GB" sz="1200" b="1" dirty="0">
                <a:latin typeface="Arial Narrow" panose="020B0606020202030204" pitchFamily="34" charset="0"/>
              </a:endParaRPr>
            </a:p>
          </p:txBody>
        </p:sp>
      </p:grpSp>
    </p:spTree>
    <p:extLst>
      <p:ext uri="{BB962C8B-B14F-4D97-AF65-F5344CB8AC3E}">
        <p14:creationId xmlns:p14="http://schemas.microsoft.com/office/powerpoint/2010/main" val="743211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25648" y="1229546"/>
            <a:ext cx="10940704" cy="5355312"/>
            <a:chOff x="769879" y="1229546"/>
            <a:chExt cx="10940704" cy="5355312"/>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769879" y="1875877"/>
              <a:ext cx="10940704" cy="4708981"/>
            </a:xfrm>
            <a:prstGeom prst="rect">
              <a:avLst/>
            </a:prstGeom>
            <a:noFill/>
          </p:spPr>
          <p:txBody>
            <a:bodyPr wrap="square" rtlCol="0">
              <a:spAutoFit/>
            </a:bodyPr>
            <a:lstStyle/>
            <a:p>
              <a:pPr algn="just"/>
              <a:r>
                <a:rPr lang="en-US" sz="2000" i="1" dirty="0" smtClean="0">
                  <a:latin typeface="+mj-lt"/>
                  <a:ea typeface="Chalkboard" charset="0"/>
                  <a:cs typeface="Chalkboard" charset="0"/>
                </a:rPr>
                <a:t>Beneficiaries</a:t>
              </a:r>
              <a:r>
                <a:rPr lang="en-US" sz="2000" dirty="0">
                  <a:latin typeface="+mj-lt"/>
                  <a:ea typeface="Chalkboard" charset="0"/>
                  <a:cs typeface="Chalkboard" charset="0"/>
                </a:rPr>
                <a:t>: Grade 6 students </a:t>
              </a:r>
            </a:p>
            <a:p>
              <a:pPr algn="just"/>
              <a:r>
                <a:rPr lang="en-US" sz="2000" i="1" dirty="0">
                  <a:latin typeface="+mj-lt"/>
                  <a:ea typeface="Chalkboard" charset="0"/>
                  <a:cs typeface="Chalkboard" charset="0"/>
                </a:rPr>
                <a:t>Project duration: </a:t>
              </a:r>
              <a:r>
                <a:rPr lang="en-US" sz="2000" dirty="0">
                  <a:latin typeface="+mj-lt"/>
                  <a:ea typeface="Chalkboard" charset="0"/>
                  <a:cs typeface="Chalkboard" charset="0"/>
                </a:rPr>
                <a:t>6 months </a:t>
              </a:r>
            </a:p>
            <a:p>
              <a:pPr algn="just"/>
              <a:r>
                <a:rPr lang="en-US" sz="2000" i="1" dirty="0">
                  <a:latin typeface="+mj-lt"/>
                  <a:ea typeface="Chalkboard" charset="0"/>
                  <a:cs typeface="Chalkboard" charset="0"/>
                </a:rPr>
                <a:t>Objective:</a:t>
              </a:r>
              <a:r>
                <a:rPr lang="en-US" sz="2000" i="1" u="sng" dirty="0">
                  <a:latin typeface="+mj-lt"/>
                  <a:ea typeface="Chalkboard" charset="0"/>
                  <a:cs typeface="Chalkboard" charset="0"/>
                </a:rPr>
                <a:t> </a:t>
              </a:r>
              <a:r>
                <a:rPr lang="en-US" sz="2000" dirty="0">
                  <a:latin typeface="+mj-lt"/>
                  <a:ea typeface="Chalkboard" charset="0"/>
                  <a:cs typeface="Chalkboard" charset="0"/>
                </a:rPr>
                <a:t>Support students to transition from elementary level to middle school by strengthening their learnings, autonomy, and analytical thinking. </a:t>
              </a:r>
            </a:p>
            <a:p>
              <a:pPr algn="just"/>
              <a:r>
                <a:rPr lang="en-US" sz="2000" i="1" dirty="0">
                  <a:latin typeface="+mj-lt"/>
                  <a:ea typeface="Chalkboard" charset="0"/>
                  <a:cs typeface="Chalkboard" charset="0"/>
                </a:rPr>
                <a:t>Description</a:t>
              </a:r>
              <a:r>
                <a:rPr lang="en-US" sz="2000" dirty="0">
                  <a:latin typeface="+mj-lt"/>
                  <a:ea typeface="Chalkboard" charset="0"/>
                  <a:cs typeface="Chalkboard" charset="0"/>
                </a:rPr>
                <a:t>: 97 Math, Science, Arabic, French, English and Geography units covering Grade 6 level were developed, translated, edited and published. (French 10 ; English: 29; Arabic: 20; Math: 19 ; Sciences: 19)</a:t>
              </a:r>
            </a:p>
            <a:p>
              <a:pPr algn="just"/>
              <a:endParaRPr lang="en-US" sz="2000" dirty="0">
                <a:latin typeface="+mj-lt"/>
                <a:ea typeface="Chalkboard" charset="0"/>
                <a:cs typeface="Chalkboard" charset="0"/>
              </a:endParaRPr>
            </a:p>
            <a:p>
              <a:pPr algn="just"/>
              <a:r>
                <a:rPr lang="en-US" sz="2000" b="1" u="sng" dirty="0">
                  <a:solidFill>
                    <a:srgbClr val="AC1C5F"/>
                  </a:solidFill>
                  <a:latin typeface="+mj-lt"/>
                  <a:ea typeface="Chalkboard" charset="0"/>
                  <a:cs typeface="Chalkboard" charset="0"/>
                </a:rPr>
                <a:t>Team:</a:t>
              </a:r>
              <a:r>
                <a:rPr lang="en-US" sz="2000" b="1" u="sng" dirty="0">
                  <a:latin typeface="+mj-lt"/>
                  <a:ea typeface="Chalkboard" charset="0"/>
                  <a:cs typeface="Chalkboard" charset="0"/>
                </a:rPr>
                <a:t> </a:t>
              </a:r>
            </a:p>
            <a:p>
              <a:pPr algn="just"/>
              <a:r>
                <a:rPr lang="en-US" sz="2000" i="1" dirty="0">
                  <a:latin typeface="+mj-lt"/>
                  <a:ea typeface="Chalkboard" charset="0"/>
                  <a:cs typeface="Chalkboard" charset="0"/>
                </a:rPr>
                <a:t>Project Manager: </a:t>
              </a:r>
              <a:r>
                <a:rPr lang="en-US" sz="2000" dirty="0">
                  <a:latin typeface="+mj-lt"/>
                  <a:ea typeface="Chalkboard" charset="0"/>
                  <a:cs typeface="Chalkboard" charset="0"/>
                </a:rPr>
                <a:t>Romy Melki </a:t>
              </a:r>
              <a:r>
                <a:rPr lang="en-US" sz="2000" dirty="0" err="1">
                  <a:latin typeface="+mj-lt"/>
                  <a:ea typeface="Chalkboard" charset="0"/>
                  <a:cs typeface="Chalkboard" charset="0"/>
                </a:rPr>
                <a:t>Moukarzel</a:t>
              </a:r>
              <a:r>
                <a:rPr lang="en-US" sz="2000" dirty="0">
                  <a:latin typeface="+mj-lt"/>
                  <a:ea typeface="Chalkboard" charset="0"/>
                  <a:cs typeface="Chalkboard" charset="0"/>
                </a:rPr>
                <a:t> </a:t>
              </a:r>
            </a:p>
            <a:p>
              <a:pPr algn="just"/>
              <a:r>
                <a:rPr lang="en-US" sz="2000" i="1" dirty="0">
                  <a:latin typeface="+mj-lt"/>
                  <a:ea typeface="Chalkboard" charset="0"/>
                  <a:cs typeface="Chalkboard" charset="0"/>
                </a:rPr>
                <a:t>Content Developers</a:t>
              </a:r>
              <a:r>
                <a:rPr lang="en-US" sz="2000" dirty="0">
                  <a:latin typeface="+mj-lt"/>
                  <a:ea typeface="Chalkboard" charset="0"/>
                  <a:cs typeface="Chalkboard" charset="0"/>
                </a:rPr>
                <a:t>: Marie-Joe </a:t>
              </a:r>
              <a:r>
                <a:rPr lang="en-US" sz="2000" dirty="0" err="1">
                  <a:latin typeface="+mj-lt"/>
                  <a:ea typeface="Chalkboard" charset="0"/>
                  <a:cs typeface="Chalkboard" charset="0"/>
                </a:rPr>
                <a:t>Ghorra</a:t>
              </a:r>
              <a:r>
                <a:rPr lang="en-US" sz="2000" dirty="0">
                  <a:latin typeface="+mj-lt"/>
                  <a:ea typeface="Chalkboard" charset="0"/>
                  <a:cs typeface="Chalkboard" charset="0"/>
                </a:rPr>
                <a:t>, Maya </a:t>
              </a:r>
              <a:r>
                <a:rPr lang="en-US" sz="2000" dirty="0" err="1">
                  <a:latin typeface="+mj-lt"/>
                  <a:ea typeface="Chalkboard" charset="0"/>
                  <a:cs typeface="Chalkboard" charset="0"/>
                </a:rPr>
                <a:t>Kourani</a:t>
              </a:r>
              <a:r>
                <a:rPr lang="en-US" sz="2000" dirty="0">
                  <a:latin typeface="+mj-lt"/>
                  <a:ea typeface="Chalkboard" charset="0"/>
                  <a:cs typeface="Chalkboard" charset="0"/>
                </a:rPr>
                <a:t>, Rebecca </a:t>
              </a:r>
              <a:r>
                <a:rPr lang="en-US" sz="2000" dirty="0" err="1">
                  <a:latin typeface="+mj-lt"/>
                  <a:ea typeface="Chalkboard" charset="0"/>
                  <a:cs typeface="Chalkboard" charset="0"/>
                </a:rPr>
                <a:t>Aammar</a:t>
              </a:r>
              <a:r>
                <a:rPr lang="en-US" sz="2000" dirty="0">
                  <a:latin typeface="+mj-lt"/>
                  <a:ea typeface="Chalkboard" charset="0"/>
                  <a:cs typeface="Chalkboard" charset="0"/>
                </a:rPr>
                <a:t>, </a:t>
              </a:r>
              <a:r>
                <a:rPr lang="en-US" sz="2000" dirty="0" err="1">
                  <a:latin typeface="+mj-lt"/>
                  <a:ea typeface="Chalkboard" charset="0"/>
                  <a:cs typeface="Chalkboard" charset="0"/>
                </a:rPr>
                <a:t>Samia</a:t>
              </a:r>
              <a:r>
                <a:rPr lang="en-US" sz="2000" dirty="0">
                  <a:latin typeface="+mj-lt"/>
                  <a:ea typeface="Chalkboard" charset="0"/>
                  <a:cs typeface="Chalkboard" charset="0"/>
                </a:rPr>
                <a:t> </a:t>
              </a:r>
              <a:r>
                <a:rPr lang="en-US" sz="2000" dirty="0" err="1">
                  <a:latin typeface="+mj-lt"/>
                  <a:ea typeface="Chalkboard" charset="0"/>
                  <a:cs typeface="Chalkboard" charset="0"/>
                </a:rPr>
                <a:t>Kassis</a:t>
              </a:r>
              <a:r>
                <a:rPr lang="en-US" sz="2000" dirty="0">
                  <a:latin typeface="+mj-lt"/>
                  <a:ea typeface="Chalkboard" charset="0"/>
                  <a:cs typeface="Chalkboard" charset="0"/>
                </a:rPr>
                <a:t>, Ines </a:t>
              </a:r>
              <a:r>
                <a:rPr lang="en-US" sz="2000" dirty="0" err="1">
                  <a:latin typeface="+mj-lt"/>
                  <a:ea typeface="Chalkboard" charset="0"/>
                  <a:cs typeface="Chalkboard" charset="0"/>
                </a:rPr>
                <a:t>Colot</a:t>
              </a:r>
              <a:r>
                <a:rPr lang="en-US" sz="2000" dirty="0">
                  <a:latin typeface="+mj-lt"/>
                  <a:ea typeface="Chalkboard" charset="0"/>
                  <a:cs typeface="Chalkboard" charset="0"/>
                </a:rPr>
                <a:t>, Lucas </a:t>
              </a:r>
              <a:r>
                <a:rPr lang="en-US" sz="2000" dirty="0" err="1">
                  <a:latin typeface="+mj-lt"/>
                  <a:ea typeface="Chalkboard" charset="0"/>
                  <a:cs typeface="Chalkboard" charset="0"/>
                </a:rPr>
                <a:t>Journel</a:t>
              </a:r>
              <a:r>
                <a:rPr lang="en-US" sz="2000" dirty="0">
                  <a:latin typeface="+mj-lt"/>
                  <a:ea typeface="Chalkboard" charset="0"/>
                  <a:cs typeface="Chalkboard" charset="0"/>
                </a:rPr>
                <a:t>, Souhaila Nassar, Muriel Albina, Yara Ibrahim, Nelly Abdallah, Ahmad </a:t>
              </a:r>
              <a:r>
                <a:rPr lang="en-US" sz="2000" dirty="0" err="1">
                  <a:latin typeface="+mj-lt"/>
                  <a:ea typeface="Chalkboard" charset="0"/>
                  <a:cs typeface="Chalkboard" charset="0"/>
                </a:rPr>
                <a:t>Shaiban</a:t>
              </a:r>
              <a:r>
                <a:rPr lang="en-US" sz="2000" dirty="0">
                  <a:latin typeface="+mj-lt"/>
                  <a:ea typeface="Chalkboard" charset="0"/>
                  <a:cs typeface="Chalkboard" charset="0"/>
                </a:rPr>
                <a:t>. </a:t>
              </a:r>
            </a:p>
            <a:p>
              <a:pPr algn="just"/>
              <a:endParaRPr lang="en-US" sz="2000" dirty="0">
                <a:latin typeface="+mj-lt"/>
                <a:ea typeface="Chalkboard" charset="0"/>
                <a:cs typeface="Chalkboard" charset="0"/>
              </a:endParaRPr>
            </a:p>
            <a:p>
              <a:pPr algn="just"/>
              <a:r>
                <a:rPr lang="en-US" sz="2000" dirty="0">
                  <a:latin typeface="+mj-lt"/>
                  <a:ea typeface="Chalkboard" charset="0"/>
                  <a:cs typeface="Chalkboard" charset="0"/>
                </a:rPr>
                <a:t>Link: </a:t>
              </a:r>
              <a:r>
                <a:rPr lang="en-US" sz="2000" dirty="0">
                  <a:latin typeface="+mj-lt"/>
                  <a:ea typeface="Chalkboard" charset="0"/>
                  <a:cs typeface="Chalkboard" charset="0"/>
                  <a:hlinkClick r:id="rId3"/>
                </a:rPr>
                <a:t>https://middleschool.tabshoura.com/</a:t>
              </a:r>
              <a:r>
                <a:rPr lang="en-US" sz="2000" dirty="0">
                  <a:latin typeface="+mj-lt"/>
                  <a:ea typeface="Chalkboard" charset="0"/>
                  <a:cs typeface="Chalkboard" charset="0"/>
                </a:rPr>
                <a:t> </a:t>
              </a:r>
              <a:r>
                <a:rPr lang="en-US" sz="2000" dirty="0">
                  <a:latin typeface="+mj-lt"/>
                </a:rPr>
                <a:t>	</a:t>
              </a:r>
              <a:r>
                <a:rPr lang="en-US" sz="2000" dirty="0" smtClean="0">
                  <a:latin typeface="+mj-lt"/>
                </a:rPr>
                <a:t> </a:t>
              </a:r>
              <a:r>
                <a:rPr lang="en-US" sz="2000" dirty="0">
                  <a:latin typeface="+mj-lt"/>
                </a:rPr>
                <a:t>							</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3380313" y="1229546"/>
              <a:ext cx="5719836" cy="646331"/>
            </a:xfrm>
            <a:prstGeom prst="rect">
              <a:avLst/>
            </a:prstGeom>
            <a:noFill/>
          </p:spPr>
          <p:txBody>
            <a:bodyPr wrap="none" rtlCol="0">
              <a:spAutoFit/>
            </a:bodyPr>
            <a:lstStyle/>
            <a:p>
              <a:pPr algn="ctr"/>
              <a:r>
                <a:rPr lang="en-US" sz="3600" b="1" dirty="0" smtClean="0">
                  <a:solidFill>
                    <a:srgbClr val="B01065"/>
                  </a:solidFill>
                </a:rPr>
                <a:t>BRIDGE TO MIDDLE SCHOOL</a:t>
              </a:r>
              <a:endParaRPr lang="en-US" sz="3600" dirty="0">
                <a:solidFill>
                  <a:srgbClr val="B01065"/>
                </a:solidFill>
              </a:endParaRPr>
            </a:p>
          </p:txBody>
        </p:sp>
      </p:grpSp>
      <p:grpSp>
        <p:nvGrpSpPr>
          <p:cNvPr id="19" name="LAL logo bottom"/>
          <p:cNvGrpSpPr/>
          <p:nvPr/>
        </p:nvGrpSpPr>
        <p:grpSpPr>
          <a:xfrm>
            <a:off x="0" y="6257586"/>
            <a:ext cx="12192000" cy="600414"/>
            <a:chOff x="0" y="6257586"/>
            <a:chExt cx="12192000" cy="600414"/>
          </a:xfrm>
        </p:grpSpPr>
        <p:sp>
          <p:nvSpPr>
            <p:cNvPr id="20" name="Rectangle 19"/>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13" name="Gruppieren 4">
            <a:extLst>
              <a:ext uri="{FF2B5EF4-FFF2-40B4-BE49-F238E27FC236}">
                <a16:creationId xmlns="" xmlns:a16="http://schemas.microsoft.com/office/drawing/2014/main" id="{1A0AED0E-F8CB-4217-B031-7AAA161CBF78}"/>
              </a:ext>
            </a:extLst>
          </p:cNvPr>
          <p:cNvGrpSpPr/>
          <p:nvPr/>
        </p:nvGrpSpPr>
        <p:grpSpPr>
          <a:xfrm>
            <a:off x="8453588" y="20547"/>
            <a:ext cx="3619953" cy="1248498"/>
            <a:chOff x="226903" y="2791024"/>
            <a:chExt cx="4331795" cy="1494008"/>
          </a:xfrm>
        </p:grpSpPr>
        <p:pic>
          <p:nvPicPr>
            <p:cNvPr id="14"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242"/>
            <a:stretch/>
          </p:blipFill>
          <p:spPr bwMode="auto">
            <a:xfrm>
              <a:off x="226903" y="2791024"/>
              <a:ext cx="2627675" cy="1494008"/>
            </a:xfrm>
            <a:prstGeom prst="rect">
              <a:avLst/>
            </a:prstGeom>
            <a:noFill/>
            <a:extLst>
              <a:ext uri="{909E8E84-426E-40DD-AFC4-6F175D3DCCD1}">
                <a14:hiddenFill xmlns:a14="http://schemas.microsoft.com/office/drawing/2010/main">
                  <a:solidFill>
                    <a:srgbClr val="FFFFFF"/>
                  </a:solidFill>
                </a14:hiddenFill>
              </a:ext>
            </a:extLst>
          </p:spPr>
        </p:pic>
        <p:pic>
          <p:nvPicPr>
            <p:cNvPr id="23" name="Grafik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86044" y="3627438"/>
              <a:ext cx="1572654" cy="409263"/>
            </a:xfrm>
            <a:prstGeom prst="rect">
              <a:avLst/>
            </a:prstGeom>
          </p:spPr>
        </p:pic>
        <p:sp>
          <p:nvSpPr>
            <p:cNvPr id="24" name="Textfeld 2"/>
            <p:cNvSpPr txBox="1"/>
            <p:nvPr/>
          </p:nvSpPr>
          <p:spPr>
            <a:xfrm>
              <a:off x="2982993" y="3316769"/>
              <a:ext cx="1156959" cy="184666"/>
            </a:xfrm>
            <a:prstGeom prst="rect">
              <a:avLst/>
            </a:prstGeom>
            <a:noFill/>
          </p:spPr>
          <p:txBody>
            <a:bodyPr wrap="square" lIns="0" tIns="0" rIns="0" bIns="0" rtlCol="0">
              <a:spAutoFit/>
            </a:bodyPr>
            <a:lstStyle/>
            <a:p>
              <a:r>
                <a:rPr lang="de-DE" sz="1200" b="1" dirty="0">
                  <a:latin typeface="Arial Narrow" panose="020B0606020202030204" pitchFamily="34" charset="0"/>
                </a:rPr>
                <a:t>Implemented by</a:t>
              </a:r>
              <a:endParaRPr lang="en-GB" sz="1200" b="1" dirty="0">
                <a:latin typeface="Arial Narrow" panose="020B0606020202030204" pitchFamily="34" charset="0"/>
              </a:endParaRPr>
            </a:p>
          </p:txBody>
        </p:sp>
      </p:grpSp>
    </p:spTree>
    <p:extLst>
      <p:ext uri="{BB962C8B-B14F-4D97-AF65-F5344CB8AC3E}">
        <p14:creationId xmlns:p14="http://schemas.microsoft.com/office/powerpoint/2010/main" val="1799367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68234" y="1533791"/>
            <a:ext cx="10655531" cy="2265337"/>
            <a:chOff x="768234" y="1533791"/>
            <a:chExt cx="10655531" cy="2265337"/>
          </a:xfrm>
        </p:grpSpPr>
        <p:sp>
          <p:nvSpPr>
            <p:cNvPr id="11" name="TextBox 10"/>
            <p:cNvSpPr txBox="1"/>
            <p:nvPr/>
          </p:nvSpPr>
          <p:spPr>
            <a:xfrm>
              <a:off x="1163930" y="1533791"/>
              <a:ext cx="9864140" cy="1446550"/>
            </a:xfrm>
            <a:prstGeom prst="rect">
              <a:avLst/>
            </a:prstGeom>
            <a:noFill/>
          </p:spPr>
          <p:txBody>
            <a:bodyPr wrap="square" rtlCol="0">
              <a:spAutoFit/>
            </a:bodyPr>
            <a:lstStyle/>
            <a:p>
              <a:pPr algn="ctr"/>
              <a:r>
                <a:rPr lang="en-US" sz="4400" b="1" dirty="0" smtClean="0">
                  <a:solidFill>
                    <a:srgbClr val="AF0F65"/>
                  </a:solidFill>
                </a:rPr>
                <a:t>SUSTAINABLE FACILITIES MANAGEMENT</a:t>
              </a:r>
            </a:p>
            <a:p>
              <a:pPr algn="ctr"/>
              <a:r>
                <a:rPr lang="en-US" sz="4400" b="1" dirty="0" smtClean="0">
                  <a:solidFill>
                    <a:srgbClr val="AF0F65"/>
                  </a:solidFill>
                </a:rPr>
                <a:t>SUFA</a:t>
              </a:r>
              <a:endParaRPr lang="en-US" sz="4400" dirty="0">
                <a:solidFill>
                  <a:srgbClr val="AF0F65"/>
                </a:solidFill>
              </a:endParaRPr>
            </a:p>
          </p:txBody>
        </p:sp>
        <p:sp>
          <p:nvSpPr>
            <p:cNvPr id="13" name="TextBox 12"/>
            <p:cNvSpPr txBox="1"/>
            <p:nvPr/>
          </p:nvSpPr>
          <p:spPr>
            <a:xfrm>
              <a:off x="768234" y="3275908"/>
              <a:ext cx="10655531" cy="523220"/>
            </a:xfrm>
            <a:prstGeom prst="rect">
              <a:avLst/>
            </a:prstGeom>
            <a:noFill/>
          </p:spPr>
          <p:txBody>
            <a:bodyPr wrap="square" rtlCol="0">
              <a:spAutoFit/>
            </a:bodyPr>
            <a:lstStyle/>
            <a:p>
              <a:pPr algn="ctr"/>
              <a:r>
                <a:rPr lang="en-US" sz="2800" dirty="0">
                  <a:latin typeface="+mj-lt"/>
                  <a:cs typeface="Source Sans Pro Regular" charset="0"/>
                </a:rPr>
                <a:t>GIZ’s continuous support helped us in our growth and diversification. </a:t>
              </a: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dirty="0" smtClean="0">
                <a:solidFill>
                  <a:schemeClr val="bg1"/>
                </a:solidFill>
                <a:ea typeface="Chalkboard" charset="0"/>
                <a:cs typeface="Chalkboard" charset="0"/>
              </a:rPr>
              <a:t>Let’s take a closer look at this project:</a:t>
            </a: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14" name="Gruppieren 4">
            <a:extLst>
              <a:ext uri="{FF2B5EF4-FFF2-40B4-BE49-F238E27FC236}">
                <a16:creationId xmlns="" xmlns:a16="http://schemas.microsoft.com/office/drawing/2014/main" id="{1A0AED0E-F8CB-4217-B031-7AAA161CBF78}"/>
              </a:ext>
            </a:extLst>
          </p:cNvPr>
          <p:cNvGrpSpPr/>
          <p:nvPr/>
        </p:nvGrpSpPr>
        <p:grpSpPr>
          <a:xfrm>
            <a:off x="8453588" y="20547"/>
            <a:ext cx="3619953" cy="1248498"/>
            <a:chOff x="226903" y="2791024"/>
            <a:chExt cx="4331795" cy="1494008"/>
          </a:xfrm>
        </p:grpSpPr>
        <p:pic>
          <p:nvPicPr>
            <p:cNvPr id="2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242"/>
            <a:stretch/>
          </p:blipFill>
          <p:spPr bwMode="auto">
            <a:xfrm>
              <a:off x="226903" y="2791024"/>
              <a:ext cx="2627675" cy="1494008"/>
            </a:xfrm>
            <a:prstGeom prst="rect">
              <a:avLst/>
            </a:prstGeom>
            <a:noFill/>
            <a:extLst>
              <a:ext uri="{909E8E84-426E-40DD-AFC4-6F175D3DCCD1}">
                <a14:hiddenFill xmlns:a14="http://schemas.microsoft.com/office/drawing/2010/main">
                  <a:solidFill>
                    <a:srgbClr val="FFFFFF"/>
                  </a:solidFill>
                </a14:hiddenFill>
              </a:ext>
            </a:extLst>
          </p:spPr>
        </p:pic>
        <p:pic>
          <p:nvPicPr>
            <p:cNvPr id="25"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6044" y="3627438"/>
              <a:ext cx="1572654" cy="409263"/>
            </a:xfrm>
            <a:prstGeom prst="rect">
              <a:avLst/>
            </a:prstGeom>
          </p:spPr>
        </p:pic>
        <p:sp>
          <p:nvSpPr>
            <p:cNvPr id="26" name="Textfeld 2"/>
            <p:cNvSpPr txBox="1"/>
            <p:nvPr/>
          </p:nvSpPr>
          <p:spPr>
            <a:xfrm>
              <a:off x="2982993" y="3316769"/>
              <a:ext cx="1156959" cy="184666"/>
            </a:xfrm>
            <a:prstGeom prst="rect">
              <a:avLst/>
            </a:prstGeom>
            <a:noFill/>
          </p:spPr>
          <p:txBody>
            <a:bodyPr wrap="square" lIns="0" tIns="0" rIns="0" bIns="0" rtlCol="0">
              <a:spAutoFit/>
            </a:bodyPr>
            <a:lstStyle/>
            <a:p>
              <a:r>
                <a:rPr lang="de-DE" sz="1200" b="1" dirty="0">
                  <a:latin typeface="Arial Narrow" panose="020B0606020202030204" pitchFamily="34" charset="0"/>
                </a:rPr>
                <a:t>Implemented by</a:t>
              </a:r>
              <a:endParaRPr lang="en-GB" sz="1200" b="1" dirty="0">
                <a:latin typeface="Arial Narrow" panose="020B0606020202030204" pitchFamily="34" charset="0"/>
              </a:endParaRPr>
            </a:p>
          </p:txBody>
        </p:sp>
      </p:grpSp>
    </p:spTree>
    <p:extLst>
      <p:ext uri="{BB962C8B-B14F-4D97-AF65-F5344CB8AC3E}">
        <p14:creationId xmlns:p14="http://schemas.microsoft.com/office/powerpoint/2010/main" val="40976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534131" y="2110948"/>
            <a:ext cx="11176215" cy="400110"/>
          </a:xfrm>
          <a:prstGeom prst="rect">
            <a:avLst/>
          </a:prstGeom>
          <a:noFill/>
        </p:spPr>
        <p:txBody>
          <a:bodyPr wrap="square" rtlCol="0">
            <a:spAutoFit/>
          </a:bodyPr>
          <a:lstStyle/>
          <a:p>
            <a:pPr algn="just"/>
            <a:r>
              <a:rPr lang="en-US" sz="2000" dirty="0">
                <a:latin typeface="+mj-lt"/>
              </a:rPr>
              <a:t>								</a:t>
            </a:r>
          </a:p>
        </p:txBody>
      </p:sp>
      <p:grpSp>
        <p:nvGrpSpPr>
          <p:cNvPr id="3" name="Group 2"/>
          <p:cNvGrpSpPr/>
          <p:nvPr/>
        </p:nvGrpSpPr>
        <p:grpSpPr>
          <a:xfrm>
            <a:off x="357030" y="1422420"/>
            <a:ext cx="11560909" cy="3985177"/>
            <a:chOff x="446382" y="1422420"/>
            <a:chExt cx="11560909" cy="3985177"/>
          </a:xfrm>
        </p:grpSpPr>
        <p:sp>
          <p:nvSpPr>
            <p:cNvPr id="4" name="ZoneTexte 3">
              <a:extLst>
                <a:ext uri="{FF2B5EF4-FFF2-40B4-BE49-F238E27FC236}">
                  <a16:creationId xmlns="" xmlns:a16="http://schemas.microsoft.com/office/drawing/2014/main" id="{2ED84576-9D29-A642-B76E-E6C7EA4D4F49}"/>
                </a:ext>
              </a:extLst>
            </p:cNvPr>
            <p:cNvSpPr txBox="1"/>
            <p:nvPr/>
          </p:nvSpPr>
          <p:spPr>
            <a:xfrm>
              <a:off x="2149632" y="1422420"/>
              <a:ext cx="8071440" cy="1200329"/>
            </a:xfrm>
            <a:prstGeom prst="rect">
              <a:avLst/>
            </a:prstGeom>
            <a:noFill/>
          </p:spPr>
          <p:txBody>
            <a:bodyPr wrap="none" rtlCol="0">
              <a:spAutoFit/>
            </a:bodyPr>
            <a:lstStyle/>
            <a:p>
              <a:pPr algn="ctr"/>
              <a:r>
                <a:rPr lang="en-US" sz="3600" b="1" dirty="0" smtClean="0">
                  <a:solidFill>
                    <a:srgbClr val="B01065"/>
                  </a:solidFill>
                </a:rPr>
                <a:t>SUSTAINABLE FACILITIES MANAGEMENT</a:t>
              </a:r>
              <a:endParaRPr lang="en-US" sz="3600" b="1" dirty="0">
                <a:solidFill>
                  <a:srgbClr val="B01065"/>
                </a:solidFill>
              </a:endParaRPr>
            </a:p>
            <a:p>
              <a:pPr algn="ctr"/>
              <a:r>
                <a:rPr lang="en-US" sz="3600" b="1" dirty="0">
                  <a:solidFill>
                    <a:srgbClr val="B01065"/>
                  </a:solidFill>
                </a:rPr>
                <a:t>SUFA</a:t>
              </a:r>
              <a:endParaRPr lang="en-US" sz="3600" dirty="0">
                <a:solidFill>
                  <a:srgbClr val="B01065"/>
                </a:solidFill>
              </a:endParaRPr>
            </a:p>
          </p:txBody>
        </p:sp>
        <p:sp>
          <p:nvSpPr>
            <p:cNvPr id="2" name="ZoneTexte 1">
              <a:extLst>
                <a:ext uri="{FF2B5EF4-FFF2-40B4-BE49-F238E27FC236}">
                  <a16:creationId xmlns="" xmlns:a16="http://schemas.microsoft.com/office/drawing/2014/main" id="{9110E9C6-E80E-504D-BEAE-4FC62A982A6C}"/>
                </a:ext>
              </a:extLst>
            </p:cNvPr>
            <p:cNvSpPr txBox="1"/>
            <p:nvPr/>
          </p:nvSpPr>
          <p:spPr>
            <a:xfrm>
              <a:off x="446382" y="2545275"/>
              <a:ext cx="11560909" cy="2862322"/>
            </a:xfrm>
            <a:prstGeom prst="rect">
              <a:avLst/>
            </a:prstGeom>
            <a:noFill/>
          </p:spPr>
          <p:txBody>
            <a:bodyPr wrap="square" rtlCol="0">
              <a:spAutoFit/>
            </a:bodyPr>
            <a:lstStyle/>
            <a:p>
              <a:pPr algn="just"/>
              <a:endParaRPr lang="en-US" sz="2000" i="1" dirty="0">
                <a:latin typeface="+mj-lt"/>
                <a:ea typeface="Chalkboard" charset="0"/>
                <a:cs typeface="Chalkboard" charset="0"/>
              </a:endParaRPr>
            </a:p>
            <a:p>
              <a:pPr algn="just"/>
              <a:r>
                <a:rPr lang="en-US" sz="2000" i="1" dirty="0">
                  <a:latin typeface="+mj-lt"/>
                  <a:ea typeface="Chalkboard" charset="0"/>
                  <a:cs typeface="Chalkboard" charset="0"/>
                </a:rPr>
                <a:t>Length: </a:t>
              </a:r>
              <a:r>
                <a:rPr lang="en-US" sz="2000" dirty="0">
                  <a:latin typeface="+mj-lt"/>
                  <a:ea typeface="Chalkboard" charset="0"/>
                  <a:cs typeface="Chalkboard" charset="0"/>
                </a:rPr>
                <a:t>1 year  </a:t>
              </a:r>
            </a:p>
            <a:p>
              <a:pPr algn="just"/>
              <a:r>
                <a:rPr lang="en-US" sz="2000" i="1" dirty="0">
                  <a:latin typeface="+mj-lt"/>
                  <a:ea typeface="Chalkboard" charset="0"/>
                  <a:cs typeface="Chalkboard" charset="0"/>
                </a:rPr>
                <a:t>Partners: </a:t>
              </a:r>
              <a:r>
                <a:rPr lang="en-US" sz="2000" dirty="0">
                  <a:latin typeface="+mj-lt"/>
                  <a:ea typeface="Chalkboard" charset="0"/>
                  <a:cs typeface="Chalkboard" charset="0"/>
                </a:rPr>
                <a:t>Free, </a:t>
              </a:r>
              <a:r>
                <a:rPr lang="en-US" sz="2000" dirty="0" err="1">
                  <a:latin typeface="+mj-lt"/>
                  <a:ea typeface="Chalkboard" charset="0"/>
                  <a:cs typeface="Chalkboard" charset="0"/>
                </a:rPr>
                <a:t>Difaf</a:t>
              </a:r>
              <a:r>
                <a:rPr lang="en-US" sz="2000" dirty="0">
                  <a:latin typeface="+mj-lt"/>
                  <a:ea typeface="Chalkboard" charset="0"/>
                  <a:cs typeface="Chalkboard" charset="0"/>
                </a:rPr>
                <a:t>, Atelier </a:t>
              </a:r>
              <a:r>
                <a:rPr lang="en-US" sz="2000" dirty="0" err="1">
                  <a:latin typeface="+mj-lt"/>
                  <a:ea typeface="Chalkboard" charset="0"/>
                  <a:cs typeface="Chalkboard" charset="0"/>
                </a:rPr>
                <a:t>Hamra</a:t>
              </a:r>
              <a:endParaRPr lang="en-US" sz="2000" dirty="0">
                <a:latin typeface="+mj-lt"/>
                <a:ea typeface="Chalkboard" charset="0"/>
                <a:cs typeface="Chalkboard" charset="0"/>
              </a:endParaRPr>
            </a:p>
            <a:p>
              <a:pPr algn="just"/>
              <a:r>
                <a:rPr lang="en-US" sz="2000" i="1" dirty="0">
                  <a:latin typeface="+mj-lt"/>
                  <a:ea typeface="Chalkboard" charset="0"/>
                  <a:cs typeface="Chalkboard" charset="0"/>
                </a:rPr>
                <a:t>Objective: </a:t>
              </a:r>
              <a:r>
                <a:rPr lang="en-US" sz="2000" dirty="0">
                  <a:latin typeface="+mj-lt"/>
                  <a:ea typeface="Chalkboard" charset="0"/>
                  <a:cs typeface="Chalkboard" charset="0"/>
                </a:rPr>
                <a:t>Engage the students in inquiry-based projects to create environmental awareness. </a:t>
              </a:r>
            </a:p>
            <a:p>
              <a:pPr algn="just"/>
              <a:r>
                <a:rPr lang="en-US" sz="2000" i="1" dirty="0">
                  <a:latin typeface="+mj-lt"/>
                  <a:ea typeface="Chalkboard" charset="0"/>
                  <a:cs typeface="Chalkboard" charset="0"/>
                </a:rPr>
                <a:t>Description: </a:t>
              </a:r>
              <a:r>
                <a:rPr lang="en-US" sz="2000" dirty="0">
                  <a:latin typeface="+mj-lt"/>
                  <a:ea typeface="Chalkboard" charset="0"/>
                  <a:cs typeface="Chalkboard" charset="0"/>
                </a:rPr>
                <a:t>Develop 15 environmental inquiry-based projects, 13 socio-economic projects, and 9 communication and digital literacy projects. All these different units have the same goal: to raise the awareness of the students on their environment and provide teachers with project-based resources to enhance learning. </a:t>
              </a:r>
            </a:p>
            <a:p>
              <a:endParaRPr lang="en-US" sz="2000" dirty="0">
                <a:latin typeface="+mj-lt"/>
              </a:endParaRPr>
            </a:p>
          </p:txBody>
        </p:sp>
      </p:grpSp>
      <p:grpSp>
        <p:nvGrpSpPr>
          <p:cNvPr id="15" name="LAL logo bottom"/>
          <p:cNvGrpSpPr/>
          <p:nvPr/>
        </p:nvGrpSpPr>
        <p:grpSpPr>
          <a:xfrm>
            <a:off x="0" y="6257586"/>
            <a:ext cx="12192000" cy="600414"/>
            <a:chOff x="0" y="6257586"/>
            <a:chExt cx="12192000" cy="600414"/>
          </a:xfrm>
        </p:grpSpPr>
        <p:sp>
          <p:nvSpPr>
            <p:cNvPr id="16" name="Rectangle 1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19" name="Gruppieren 4">
            <a:extLst>
              <a:ext uri="{FF2B5EF4-FFF2-40B4-BE49-F238E27FC236}">
                <a16:creationId xmlns="" xmlns:a16="http://schemas.microsoft.com/office/drawing/2014/main" id="{1A0AED0E-F8CB-4217-B031-7AAA161CBF78}"/>
              </a:ext>
            </a:extLst>
          </p:cNvPr>
          <p:cNvGrpSpPr/>
          <p:nvPr/>
        </p:nvGrpSpPr>
        <p:grpSpPr>
          <a:xfrm>
            <a:off x="8453588" y="20547"/>
            <a:ext cx="3619953" cy="1248498"/>
            <a:chOff x="226903" y="2791024"/>
            <a:chExt cx="4331795" cy="1494008"/>
          </a:xfrm>
        </p:grpSpPr>
        <p:pic>
          <p:nvPicPr>
            <p:cNvPr id="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42"/>
            <a:stretch/>
          </p:blipFill>
          <p:spPr bwMode="auto">
            <a:xfrm>
              <a:off x="226903" y="2791024"/>
              <a:ext cx="2627675" cy="1494008"/>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6044" y="3627438"/>
              <a:ext cx="1572654" cy="409263"/>
            </a:xfrm>
            <a:prstGeom prst="rect">
              <a:avLst/>
            </a:prstGeom>
          </p:spPr>
        </p:pic>
        <p:sp>
          <p:nvSpPr>
            <p:cNvPr id="22" name="Textfeld 2"/>
            <p:cNvSpPr txBox="1"/>
            <p:nvPr/>
          </p:nvSpPr>
          <p:spPr>
            <a:xfrm>
              <a:off x="2982993" y="3316769"/>
              <a:ext cx="1156959" cy="184666"/>
            </a:xfrm>
            <a:prstGeom prst="rect">
              <a:avLst/>
            </a:prstGeom>
            <a:noFill/>
          </p:spPr>
          <p:txBody>
            <a:bodyPr wrap="square" lIns="0" tIns="0" rIns="0" bIns="0" rtlCol="0">
              <a:spAutoFit/>
            </a:bodyPr>
            <a:lstStyle/>
            <a:p>
              <a:r>
                <a:rPr lang="de-DE" sz="1200" b="1" dirty="0">
                  <a:latin typeface="Arial Narrow" panose="020B0606020202030204" pitchFamily="34" charset="0"/>
                </a:rPr>
                <a:t>Implemented by</a:t>
              </a:r>
              <a:endParaRPr lang="en-GB" sz="1200" b="1" dirty="0">
                <a:latin typeface="Arial Narrow" panose="020B0606020202030204" pitchFamily="34" charset="0"/>
              </a:endParaRPr>
            </a:p>
          </p:txBody>
        </p:sp>
      </p:grpSp>
    </p:spTree>
    <p:extLst>
      <p:ext uri="{BB962C8B-B14F-4D97-AF65-F5344CB8AC3E}">
        <p14:creationId xmlns:p14="http://schemas.microsoft.com/office/powerpoint/2010/main" val="13417515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534131" y="2110948"/>
            <a:ext cx="11176215" cy="400110"/>
          </a:xfrm>
          <a:prstGeom prst="rect">
            <a:avLst/>
          </a:prstGeom>
          <a:noFill/>
        </p:spPr>
        <p:txBody>
          <a:bodyPr wrap="square" rtlCol="0">
            <a:spAutoFit/>
          </a:bodyPr>
          <a:lstStyle/>
          <a:p>
            <a:pPr algn="just"/>
            <a:r>
              <a:rPr lang="en-US" sz="2000" dirty="0">
                <a:latin typeface="+mj-lt"/>
              </a:rPr>
              <a:t>								</a:t>
            </a:r>
          </a:p>
        </p:txBody>
      </p:sp>
      <p:grpSp>
        <p:nvGrpSpPr>
          <p:cNvPr id="3" name="Group 2"/>
          <p:cNvGrpSpPr/>
          <p:nvPr/>
        </p:nvGrpSpPr>
        <p:grpSpPr>
          <a:xfrm>
            <a:off x="357030" y="1422420"/>
            <a:ext cx="11560909" cy="3985177"/>
            <a:chOff x="446382" y="1422420"/>
            <a:chExt cx="11560909" cy="3985177"/>
          </a:xfrm>
        </p:grpSpPr>
        <p:sp>
          <p:nvSpPr>
            <p:cNvPr id="4" name="ZoneTexte 3">
              <a:extLst>
                <a:ext uri="{FF2B5EF4-FFF2-40B4-BE49-F238E27FC236}">
                  <a16:creationId xmlns="" xmlns:a16="http://schemas.microsoft.com/office/drawing/2014/main" id="{2ED84576-9D29-A642-B76E-E6C7EA4D4F49}"/>
                </a:ext>
              </a:extLst>
            </p:cNvPr>
            <p:cNvSpPr txBox="1"/>
            <p:nvPr/>
          </p:nvSpPr>
          <p:spPr>
            <a:xfrm>
              <a:off x="2149632" y="1422420"/>
              <a:ext cx="8071440" cy="1200329"/>
            </a:xfrm>
            <a:prstGeom prst="rect">
              <a:avLst/>
            </a:prstGeom>
            <a:noFill/>
          </p:spPr>
          <p:txBody>
            <a:bodyPr wrap="none" rtlCol="0">
              <a:spAutoFit/>
            </a:bodyPr>
            <a:lstStyle/>
            <a:p>
              <a:pPr algn="ctr"/>
              <a:r>
                <a:rPr lang="en-US" sz="3600" b="1" dirty="0" smtClean="0">
                  <a:solidFill>
                    <a:srgbClr val="AF0F65"/>
                  </a:solidFill>
                </a:rPr>
                <a:t>SUSTAINABLE FACILITIES MANAGEMENT</a:t>
              </a:r>
            </a:p>
            <a:p>
              <a:pPr algn="ctr"/>
              <a:r>
                <a:rPr lang="en-US" sz="3600" b="1" dirty="0" smtClean="0">
                  <a:solidFill>
                    <a:srgbClr val="AF0F65"/>
                  </a:solidFill>
                </a:rPr>
                <a:t>SUFA</a:t>
              </a:r>
              <a:endParaRPr lang="en-US" sz="3600" dirty="0">
                <a:solidFill>
                  <a:srgbClr val="AF0F65"/>
                </a:solidFill>
              </a:endParaRPr>
            </a:p>
          </p:txBody>
        </p:sp>
        <p:sp>
          <p:nvSpPr>
            <p:cNvPr id="2" name="ZoneTexte 1">
              <a:extLst>
                <a:ext uri="{FF2B5EF4-FFF2-40B4-BE49-F238E27FC236}">
                  <a16:creationId xmlns="" xmlns:a16="http://schemas.microsoft.com/office/drawing/2014/main" id="{9110E9C6-E80E-504D-BEAE-4FC62A982A6C}"/>
                </a:ext>
              </a:extLst>
            </p:cNvPr>
            <p:cNvSpPr txBox="1"/>
            <p:nvPr/>
          </p:nvSpPr>
          <p:spPr>
            <a:xfrm>
              <a:off x="446382" y="2545275"/>
              <a:ext cx="11560909" cy="2862322"/>
            </a:xfrm>
            <a:prstGeom prst="rect">
              <a:avLst/>
            </a:prstGeom>
            <a:noFill/>
          </p:spPr>
          <p:txBody>
            <a:bodyPr wrap="square" rtlCol="0">
              <a:spAutoFit/>
            </a:bodyPr>
            <a:lstStyle/>
            <a:p>
              <a:pPr algn="just"/>
              <a:endParaRPr lang="en-US" sz="2000" i="1" dirty="0">
                <a:latin typeface="+mj-lt"/>
                <a:ea typeface="Chalkboard" charset="0"/>
                <a:cs typeface="Chalkboard" charset="0"/>
              </a:endParaRPr>
            </a:p>
            <a:p>
              <a:pPr algn="just"/>
              <a:endParaRPr lang="en-US" sz="2000" dirty="0">
                <a:latin typeface="+mj-lt"/>
                <a:ea typeface="Chalkboard" charset="0"/>
                <a:cs typeface="Chalkboard" charset="0"/>
              </a:endParaRPr>
            </a:p>
            <a:p>
              <a:pPr algn="just"/>
              <a:r>
                <a:rPr lang="en-US" sz="2000" b="1" u="sng" dirty="0">
                  <a:solidFill>
                    <a:srgbClr val="AC1C5F"/>
                  </a:solidFill>
                  <a:latin typeface="+mj-lt"/>
                  <a:ea typeface="Chalkboard" charset="0"/>
                  <a:cs typeface="Chalkboard" charset="0"/>
                </a:rPr>
                <a:t>Team:</a:t>
              </a:r>
            </a:p>
            <a:p>
              <a:pPr algn="just"/>
              <a:r>
                <a:rPr lang="en-US" sz="2000" i="1" dirty="0">
                  <a:latin typeface="+mj-lt"/>
                  <a:ea typeface="Chalkboard" charset="0"/>
                  <a:cs typeface="Chalkboard" charset="0"/>
                </a:rPr>
                <a:t>Project Manager: </a:t>
              </a:r>
              <a:r>
                <a:rPr lang="en-US" sz="2000" dirty="0">
                  <a:latin typeface="+mj-lt"/>
                  <a:ea typeface="Chalkboard" charset="0"/>
                  <a:cs typeface="Chalkboard" charset="0"/>
                </a:rPr>
                <a:t>Romy </a:t>
              </a:r>
              <a:r>
                <a:rPr lang="en-US" sz="2000" dirty="0" err="1">
                  <a:latin typeface="+mj-lt"/>
                  <a:ea typeface="Chalkboard" charset="0"/>
                  <a:cs typeface="Chalkboard" charset="0"/>
                </a:rPr>
                <a:t>Melki</a:t>
              </a:r>
              <a:r>
                <a:rPr lang="en-US" sz="2000" dirty="0">
                  <a:latin typeface="+mj-lt"/>
                  <a:ea typeface="Chalkboard" charset="0"/>
                  <a:cs typeface="Chalkboard" charset="0"/>
                </a:rPr>
                <a:t> </a:t>
              </a:r>
              <a:r>
                <a:rPr lang="en-US" sz="2000" dirty="0" err="1">
                  <a:latin typeface="+mj-lt"/>
                  <a:ea typeface="Chalkboard" charset="0"/>
                  <a:cs typeface="Chalkboard" charset="0"/>
                </a:rPr>
                <a:t>Moukarzel</a:t>
              </a:r>
              <a:r>
                <a:rPr lang="en-US" sz="2000" dirty="0">
                  <a:latin typeface="+mj-lt"/>
                  <a:ea typeface="Chalkboard" charset="0"/>
                  <a:cs typeface="Chalkboard" charset="0"/>
                </a:rPr>
                <a:t> </a:t>
              </a:r>
            </a:p>
            <a:p>
              <a:pPr algn="just"/>
              <a:r>
                <a:rPr lang="en-US" sz="2000" i="1" dirty="0">
                  <a:latin typeface="+mj-lt"/>
                  <a:ea typeface="Chalkboard" charset="0"/>
                  <a:cs typeface="Chalkboard" charset="0"/>
                </a:rPr>
                <a:t>Research, development and content developers: </a:t>
              </a:r>
              <a:r>
                <a:rPr lang="en-US" sz="2000" dirty="0">
                  <a:latin typeface="+mj-lt"/>
                  <a:ea typeface="Chalkboard" charset="0"/>
                  <a:cs typeface="Chalkboard" charset="0"/>
                </a:rPr>
                <a:t>Muriel Albina, </a:t>
              </a:r>
              <a:r>
                <a:rPr lang="en-US" sz="2000" dirty="0" err="1">
                  <a:latin typeface="+mj-lt"/>
                  <a:ea typeface="Chalkboard" charset="0"/>
                  <a:cs typeface="Chalkboard" charset="0"/>
                </a:rPr>
                <a:t>Souhaila</a:t>
              </a:r>
              <a:r>
                <a:rPr lang="en-US" sz="2000" dirty="0">
                  <a:latin typeface="+mj-lt"/>
                  <a:ea typeface="Chalkboard" charset="0"/>
                  <a:cs typeface="Chalkboard" charset="0"/>
                </a:rPr>
                <a:t> </a:t>
              </a:r>
              <a:r>
                <a:rPr lang="en-US" sz="2000" dirty="0" err="1">
                  <a:latin typeface="+mj-lt"/>
                  <a:ea typeface="Chalkboard" charset="0"/>
                  <a:cs typeface="Chalkboard" charset="0"/>
                </a:rPr>
                <a:t>Nassar</a:t>
              </a:r>
              <a:r>
                <a:rPr lang="en-US" sz="2000" dirty="0">
                  <a:latin typeface="+mj-lt"/>
                  <a:ea typeface="Chalkboard" charset="0"/>
                  <a:cs typeface="Chalkboard" charset="0"/>
                </a:rPr>
                <a:t>, Ahmad </a:t>
              </a:r>
              <a:r>
                <a:rPr lang="en-US" sz="2000" dirty="0" err="1">
                  <a:latin typeface="+mj-lt"/>
                  <a:ea typeface="Chalkboard" charset="0"/>
                  <a:cs typeface="Chalkboard" charset="0"/>
                </a:rPr>
                <a:t>Shaiban</a:t>
              </a:r>
              <a:r>
                <a:rPr lang="en-US" sz="2000" dirty="0">
                  <a:latin typeface="+mj-lt"/>
                  <a:ea typeface="Chalkboard" charset="0"/>
                  <a:cs typeface="Chalkboard" charset="0"/>
                </a:rPr>
                <a:t>, Yara Ibrahim, </a:t>
              </a:r>
              <a:r>
                <a:rPr lang="en-US" sz="2000" dirty="0" err="1">
                  <a:latin typeface="+mj-lt"/>
                  <a:ea typeface="Chalkboard" charset="0"/>
                  <a:cs typeface="Chalkboard" charset="0"/>
                </a:rPr>
                <a:t>Areej</a:t>
              </a:r>
              <a:r>
                <a:rPr lang="en-US" sz="2000" dirty="0">
                  <a:latin typeface="+mj-lt"/>
                  <a:ea typeface="Chalkboard" charset="0"/>
                  <a:cs typeface="Chalkboard" charset="0"/>
                </a:rPr>
                <a:t> </a:t>
              </a:r>
              <a:r>
                <a:rPr lang="en-US" sz="2000" dirty="0" err="1">
                  <a:latin typeface="+mj-lt"/>
                  <a:ea typeface="Chalkboard" charset="0"/>
                  <a:cs typeface="Chalkboard" charset="0"/>
                </a:rPr>
                <a:t>Jbeily</a:t>
              </a:r>
              <a:r>
                <a:rPr lang="en-US" sz="2000" dirty="0">
                  <a:latin typeface="+mj-lt"/>
                  <a:ea typeface="Chalkboard" charset="0"/>
                  <a:cs typeface="Chalkboard" charset="0"/>
                </a:rPr>
                <a:t>, </a:t>
              </a:r>
              <a:r>
                <a:rPr lang="en-US" sz="2000" dirty="0" err="1">
                  <a:latin typeface="+mj-lt"/>
                  <a:ea typeface="Chalkboard" charset="0"/>
                  <a:cs typeface="Chalkboard" charset="0"/>
                </a:rPr>
                <a:t>Peneloppe</a:t>
              </a:r>
              <a:r>
                <a:rPr lang="en-US" sz="2000" dirty="0">
                  <a:latin typeface="+mj-lt"/>
                  <a:ea typeface="Chalkboard" charset="0"/>
                  <a:cs typeface="Chalkboard" charset="0"/>
                </a:rPr>
                <a:t> </a:t>
              </a:r>
              <a:r>
                <a:rPr lang="en-US" sz="2000" dirty="0" err="1">
                  <a:latin typeface="+mj-lt"/>
                  <a:ea typeface="Chalkboard" charset="0"/>
                  <a:cs typeface="Chalkboard" charset="0"/>
                </a:rPr>
                <a:t>Nacouzi</a:t>
              </a:r>
              <a:r>
                <a:rPr lang="en-US" sz="2000" dirty="0">
                  <a:latin typeface="+mj-lt"/>
                  <a:ea typeface="Chalkboard" charset="0"/>
                  <a:cs typeface="Chalkboard" charset="0"/>
                </a:rPr>
                <a:t>, </a:t>
              </a:r>
              <a:r>
                <a:rPr lang="en-US" sz="2000" dirty="0" err="1">
                  <a:latin typeface="+mj-lt"/>
                  <a:ea typeface="Chalkboard" charset="0"/>
                  <a:cs typeface="Chalkboard" charset="0"/>
                </a:rPr>
                <a:t>Elie</a:t>
              </a:r>
              <a:r>
                <a:rPr lang="en-US" sz="2000" dirty="0">
                  <a:latin typeface="+mj-lt"/>
                  <a:ea typeface="Chalkboard" charset="0"/>
                  <a:cs typeface="Chalkboard" charset="0"/>
                </a:rPr>
                <a:t> </a:t>
              </a:r>
              <a:r>
                <a:rPr lang="en-US" sz="2000" dirty="0" err="1">
                  <a:latin typeface="+mj-lt"/>
                  <a:ea typeface="Chalkboard" charset="0"/>
                  <a:cs typeface="Chalkboard" charset="0"/>
                </a:rPr>
                <a:t>Assaker</a:t>
              </a:r>
              <a:r>
                <a:rPr lang="en-US" sz="2000" dirty="0">
                  <a:latin typeface="+mj-lt"/>
                  <a:ea typeface="Chalkboard" charset="0"/>
                  <a:cs typeface="Chalkboard" charset="0"/>
                </a:rPr>
                <a:t>, Jana </a:t>
              </a:r>
              <a:r>
                <a:rPr lang="en-US" sz="2000" dirty="0" err="1">
                  <a:latin typeface="+mj-lt"/>
                  <a:ea typeface="Chalkboard" charset="0"/>
                  <a:cs typeface="Chalkboard" charset="0"/>
                </a:rPr>
                <a:t>Shahine</a:t>
              </a:r>
              <a:r>
                <a:rPr lang="en-US" sz="2000" dirty="0">
                  <a:latin typeface="+mj-lt"/>
                  <a:ea typeface="Chalkboard" charset="0"/>
                  <a:cs typeface="Chalkboard" charset="0"/>
                </a:rPr>
                <a:t>, </a:t>
              </a:r>
              <a:r>
                <a:rPr lang="en-US" sz="2000" dirty="0" err="1">
                  <a:latin typeface="+mj-lt"/>
                  <a:ea typeface="Chalkboard" charset="0"/>
                  <a:cs typeface="Chalkboard" charset="0"/>
                </a:rPr>
                <a:t>Hala</a:t>
              </a:r>
              <a:r>
                <a:rPr lang="en-US" sz="2000" dirty="0">
                  <a:latin typeface="+mj-lt"/>
                  <a:ea typeface="Chalkboard" charset="0"/>
                  <a:cs typeface="Chalkboard" charset="0"/>
                </a:rPr>
                <a:t> </a:t>
              </a:r>
              <a:r>
                <a:rPr lang="en-US" sz="2000" dirty="0" err="1">
                  <a:latin typeface="+mj-lt"/>
                  <a:ea typeface="Chalkboard" charset="0"/>
                  <a:cs typeface="Chalkboard" charset="0"/>
                </a:rPr>
                <a:t>Chacar</a:t>
              </a:r>
              <a:r>
                <a:rPr lang="en-US" sz="2000" dirty="0">
                  <a:latin typeface="+mj-lt"/>
                  <a:ea typeface="Chalkboard" charset="0"/>
                  <a:cs typeface="Chalkboard" charset="0"/>
                </a:rPr>
                <a:t>, Maya </a:t>
              </a:r>
              <a:r>
                <a:rPr lang="en-US" sz="2000" dirty="0" err="1">
                  <a:latin typeface="+mj-lt"/>
                  <a:ea typeface="Chalkboard" charset="0"/>
                  <a:cs typeface="Chalkboard" charset="0"/>
                </a:rPr>
                <a:t>Kourany</a:t>
              </a:r>
              <a:r>
                <a:rPr lang="en-US" sz="2000" dirty="0">
                  <a:latin typeface="+mj-lt"/>
                  <a:ea typeface="Chalkboard" charset="0"/>
                  <a:cs typeface="Chalkboard" charset="0"/>
                </a:rPr>
                <a:t>.</a:t>
              </a:r>
            </a:p>
            <a:p>
              <a:pPr algn="just"/>
              <a:endParaRPr lang="en-US" sz="2000" dirty="0">
                <a:latin typeface="+mj-lt"/>
                <a:ea typeface="Chalkboard" charset="0"/>
                <a:cs typeface="Chalkboard" charset="0"/>
              </a:endParaRPr>
            </a:p>
            <a:p>
              <a:pPr algn="just"/>
              <a:r>
                <a:rPr lang="en-US" sz="2000" dirty="0">
                  <a:latin typeface="+mj-lt"/>
                  <a:cs typeface="Source Sans Pro Regular" charset="0"/>
                </a:rPr>
                <a:t>We are looking forward to taking this project a step further in 2021 and increase our reach. </a:t>
              </a:r>
            </a:p>
            <a:p>
              <a:endParaRPr lang="en-US" sz="2000" dirty="0">
                <a:latin typeface="+mj-lt"/>
              </a:endParaRPr>
            </a:p>
          </p:txBody>
        </p:sp>
      </p:grpSp>
      <p:grpSp>
        <p:nvGrpSpPr>
          <p:cNvPr id="15" name="LAL logo bottom"/>
          <p:cNvGrpSpPr/>
          <p:nvPr/>
        </p:nvGrpSpPr>
        <p:grpSpPr>
          <a:xfrm>
            <a:off x="0" y="6257586"/>
            <a:ext cx="12192000" cy="600414"/>
            <a:chOff x="0" y="6257586"/>
            <a:chExt cx="12192000" cy="600414"/>
          </a:xfrm>
        </p:grpSpPr>
        <p:sp>
          <p:nvSpPr>
            <p:cNvPr id="16" name="Rectangle 1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19" name="Gruppieren 4">
            <a:extLst>
              <a:ext uri="{FF2B5EF4-FFF2-40B4-BE49-F238E27FC236}">
                <a16:creationId xmlns="" xmlns:a16="http://schemas.microsoft.com/office/drawing/2014/main" id="{1A0AED0E-F8CB-4217-B031-7AAA161CBF78}"/>
              </a:ext>
            </a:extLst>
          </p:cNvPr>
          <p:cNvGrpSpPr/>
          <p:nvPr/>
        </p:nvGrpSpPr>
        <p:grpSpPr>
          <a:xfrm>
            <a:off x="8453588" y="20547"/>
            <a:ext cx="3619953" cy="1248498"/>
            <a:chOff x="226903" y="2791024"/>
            <a:chExt cx="4331795" cy="1494008"/>
          </a:xfrm>
        </p:grpSpPr>
        <p:pic>
          <p:nvPicPr>
            <p:cNvPr id="2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1242"/>
            <a:stretch/>
          </p:blipFill>
          <p:spPr bwMode="auto">
            <a:xfrm>
              <a:off x="226903" y="2791024"/>
              <a:ext cx="2627675" cy="1494008"/>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6044" y="3627438"/>
              <a:ext cx="1572654" cy="409263"/>
            </a:xfrm>
            <a:prstGeom prst="rect">
              <a:avLst/>
            </a:prstGeom>
          </p:spPr>
        </p:pic>
        <p:sp>
          <p:nvSpPr>
            <p:cNvPr id="22" name="Textfeld 2"/>
            <p:cNvSpPr txBox="1"/>
            <p:nvPr/>
          </p:nvSpPr>
          <p:spPr>
            <a:xfrm>
              <a:off x="2982993" y="3316769"/>
              <a:ext cx="1156959" cy="184666"/>
            </a:xfrm>
            <a:prstGeom prst="rect">
              <a:avLst/>
            </a:prstGeom>
            <a:noFill/>
          </p:spPr>
          <p:txBody>
            <a:bodyPr wrap="square" lIns="0" tIns="0" rIns="0" bIns="0" rtlCol="0">
              <a:spAutoFit/>
            </a:bodyPr>
            <a:lstStyle/>
            <a:p>
              <a:r>
                <a:rPr lang="de-DE" sz="1200" b="1" dirty="0">
                  <a:latin typeface="Arial Narrow" panose="020B0606020202030204" pitchFamily="34" charset="0"/>
                </a:rPr>
                <a:t>Implemented by</a:t>
              </a:r>
              <a:endParaRPr lang="en-GB" sz="1200" b="1" dirty="0">
                <a:latin typeface="Arial Narrow" panose="020B0606020202030204" pitchFamily="34" charset="0"/>
              </a:endParaRPr>
            </a:p>
          </p:txBody>
        </p:sp>
      </p:grpSp>
    </p:spTree>
    <p:extLst>
      <p:ext uri="{BB962C8B-B14F-4D97-AF65-F5344CB8AC3E}">
        <p14:creationId xmlns:p14="http://schemas.microsoft.com/office/powerpoint/2010/main" val="9653723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07290" cy="6925964"/>
            <a:chOff x="0" y="0"/>
            <a:chExt cx="12107290" cy="6925964"/>
          </a:xfrm>
        </p:grpSpPr>
        <p:sp>
          <p:nvSpPr>
            <p:cNvPr id="2" name="ZoneTexte 1">
              <a:extLst>
                <a:ext uri="{FF2B5EF4-FFF2-40B4-BE49-F238E27FC236}">
                  <a16:creationId xmlns="" xmlns:a16="http://schemas.microsoft.com/office/drawing/2014/main" id="{3AF69D42-81BC-6541-BBC0-A022659CABBD}"/>
                </a:ext>
              </a:extLst>
            </p:cNvPr>
            <p:cNvSpPr txBox="1"/>
            <p:nvPr/>
          </p:nvSpPr>
          <p:spPr>
            <a:xfrm>
              <a:off x="2110995" y="99244"/>
              <a:ext cx="7885301" cy="1754326"/>
            </a:xfrm>
            <a:prstGeom prst="rect">
              <a:avLst/>
            </a:prstGeom>
            <a:noFill/>
          </p:spPr>
          <p:txBody>
            <a:bodyPr wrap="square" rtlCol="0">
              <a:spAutoFit/>
            </a:bodyPr>
            <a:lstStyle/>
            <a:p>
              <a:pPr algn="ctr"/>
              <a:r>
                <a:rPr lang="en-US" sz="3600" b="1" dirty="0" smtClean="0">
                  <a:solidFill>
                    <a:srgbClr val="B01065"/>
                  </a:solidFill>
                </a:rPr>
                <a:t>RIGHT TO PLAY</a:t>
              </a:r>
              <a:endParaRPr lang="en-US" sz="3600" b="1" dirty="0">
                <a:solidFill>
                  <a:srgbClr val="B01065"/>
                </a:solidFill>
              </a:endParaRPr>
            </a:p>
            <a:p>
              <a:pPr algn="ctr"/>
              <a:r>
                <a:rPr lang="en-US" sz="3600" b="1" dirty="0">
                  <a:solidFill>
                    <a:srgbClr val="B01065"/>
                  </a:solidFill>
                </a:rPr>
                <a:t> A project with and for UNRWA Schools</a:t>
              </a:r>
              <a:endParaRPr lang="en-US" sz="3600" dirty="0">
                <a:solidFill>
                  <a:srgbClr val="B01065"/>
                </a:solidFill>
              </a:endParaRPr>
            </a:p>
            <a:p>
              <a:pPr algn="ctr"/>
              <a:endParaRPr lang="en-US" sz="3600" dirty="0">
                <a:solidFill>
                  <a:srgbClr val="B01065"/>
                </a:solidFill>
              </a:endParaRPr>
            </a:p>
          </p:txBody>
        </p:sp>
        <p:sp>
          <p:nvSpPr>
            <p:cNvPr id="4" name="ZoneTexte 3">
              <a:extLst>
                <a:ext uri="{FF2B5EF4-FFF2-40B4-BE49-F238E27FC236}">
                  <a16:creationId xmlns="" xmlns:a16="http://schemas.microsoft.com/office/drawing/2014/main" id="{B5D8D615-BE29-BD49-BF47-F6059EFCC5FA}"/>
                </a:ext>
              </a:extLst>
            </p:cNvPr>
            <p:cNvSpPr txBox="1"/>
            <p:nvPr/>
          </p:nvSpPr>
          <p:spPr>
            <a:xfrm>
              <a:off x="623351" y="1524333"/>
              <a:ext cx="10860589" cy="5016758"/>
            </a:xfrm>
            <a:prstGeom prst="rect">
              <a:avLst/>
            </a:prstGeom>
            <a:noFill/>
          </p:spPr>
          <p:txBody>
            <a:bodyPr wrap="square" rtlCol="0">
              <a:spAutoFit/>
            </a:bodyPr>
            <a:lstStyle/>
            <a:p>
              <a:pPr algn="just"/>
              <a:r>
                <a:rPr lang="en-US" sz="2000" dirty="0">
                  <a:latin typeface="+mj-lt"/>
                  <a:cs typeface="Source Sans Pro Regular" charset="0"/>
                </a:rPr>
                <a:t>With Right to Play, we created a pilot Grade 1 program for UNRWA, working closely with the teachers and pedagogical team to create 20 adapted projects in English and Math, discovering</a:t>
              </a:r>
              <a:r>
                <a:rPr lang="en-US" sz="2000" dirty="0">
                  <a:latin typeface="+mj-lt"/>
                </a:rPr>
                <a:t> the power of learning how to play and playing our ways to learn</a:t>
              </a:r>
              <a:r>
                <a:rPr lang="en-US" sz="2000" dirty="0">
                  <a:latin typeface="+mj-lt"/>
                  <a:cs typeface="Source Sans Pro Regular" charset="0"/>
                </a:rPr>
                <a:t>.</a:t>
              </a:r>
            </a:p>
            <a:p>
              <a:pPr algn="just"/>
              <a:endParaRPr lang="en-US" sz="2000" dirty="0">
                <a:latin typeface="+mj-lt"/>
                <a:cs typeface="Source Sans Pro Regular" charset="0"/>
              </a:endParaRPr>
            </a:p>
            <a:p>
              <a:pPr algn="just"/>
              <a:r>
                <a:rPr lang="en-US" sz="2000" i="1" dirty="0">
                  <a:latin typeface="+mj-lt"/>
                  <a:ea typeface="Chalkboard" charset="0"/>
                  <a:cs typeface="Chalkboard" charset="0"/>
                </a:rPr>
                <a:t>Beneficiaries: </a:t>
              </a:r>
              <a:r>
                <a:rPr lang="en-US" sz="2000" dirty="0">
                  <a:latin typeface="+mj-lt"/>
                  <a:ea typeface="Chalkboard" charset="0"/>
                  <a:cs typeface="Chalkboard" charset="0"/>
                </a:rPr>
                <a:t>UNRWA schools </a:t>
              </a:r>
            </a:p>
            <a:p>
              <a:pPr algn="just"/>
              <a:r>
                <a:rPr lang="en-US" sz="2000" i="1" dirty="0">
                  <a:latin typeface="+mj-lt"/>
                  <a:ea typeface="Chalkboard" charset="0"/>
                  <a:cs typeface="Chalkboard" charset="0"/>
                </a:rPr>
                <a:t>Partner: </a:t>
              </a:r>
              <a:r>
                <a:rPr lang="en-US" sz="2000" dirty="0">
                  <a:latin typeface="+mj-lt"/>
                  <a:ea typeface="Chalkboard" charset="0"/>
                  <a:cs typeface="Chalkboard" charset="0"/>
                </a:rPr>
                <a:t>Inspiration Garden, UNRWA school’ teachers</a:t>
              </a:r>
            </a:p>
            <a:p>
              <a:pPr algn="just"/>
              <a:r>
                <a:rPr lang="en-US" sz="2000" i="1" dirty="0">
                  <a:latin typeface="+mj-lt"/>
                  <a:ea typeface="Chalkboard" charset="0"/>
                  <a:cs typeface="Chalkboard" charset="0"/>
                </a:rPr>
                <a:t>Objective: </a:t>
              </a:r>
              <a:r>
                <a:rPr lang="en-US" sz="2000" dirty="0">
                  <a:latin typeface="+mj-lt"/>
                  <a:ea typeface="Chalkboard" charset="0"/>
                  <a:cs typeface="Chalkboard" charset="0"/>
                </a:rPr>
                <a:t>Support UNRWA schools’ teachers with distance learning </a:t>
              </a:r>
            </a:p>
            <a:p>
              <a:pPr algn="just"/>
              <a:r>
                <a:rPr lang="en-US" sz="2000" i="1" dirty="0">
                  <a:latin typeface="+mj-lt"/>
                  <a:ea typeface="Chalkboard" charset="0"/>
                  <a:cs typeface="Chalkboard" charset="0"/>
                </a:rPr>
                <a:t>Description: </a:t>
              </a:r>
              <a:r>
                <a:rPr lang="en-US" sz="2000" dirty="0">
                  <a:latin typeface="+mj-lt"/>
                  <a:ea typeface="Chalkboard" charset="0"/>
                  <a:cs typeface="Chalkboard" charset="0"/>
                </a:rPr>
                <a:t>Design and digitize English and Math activities for Grade 1 by collaborating closely with UNRWA teachers in the aim of aligning the digital programs to the learning objectives of the UNRWA curriculum.</a:t>
              </a:r>
            </a:p>
            <a:p>
              <a:pPr algn="just"/>
              <a:endParaRPr lang="en-US" sz="2000" dirty="0">
                <a:latin typeface="+mj-lt"/>
                <a:ea typeface="Chalkboard" charset="0"/>
                <a:cs typeface="Chalkboard" charset="0"/>
              </a:endParaRPr>
            </a:p>
            <a:p>
              <a:pPr algn="just"/>
              <a:r>
                <a:rPr lang="en-US" sz="2000" b="1" u="sng" dirty="0">
                  <a:solidFill>
                    <a:srgbClr val="AC1C5F"/>
                  </a:solidFill>
                  <a:latin typeface="+mj-lt"/>
                  <a:ea typeface="Chalkboard" charset="0"/>
                  <a:cs typeface="Chalkboard" charset="0"/>
                </a:rPr>
                <a:t>Team:</a:t>
              </a:r>
            </a:p>
            <a:p>
              <a:pPr algn="just"/>
              <a:r>
                <a:rPr lang="en-US" sz="2000" i="1" dirty="0">
                  <a:latin typeface="+mj-lt"/>
                  <a:ea typeface="Chalkboard" charset="0"/>
                  <a:cs typeface="Chalkboard" charset="0"/>
                </a:rPr>
                <a:t>Project Manager: </a:t>
              </a:r>
              <a:r>
                <a:rPr lang="en-US" sz="2000" dirty="0">
                  <a:latin typeface="+mj-lt"/>
                  <a:ea typeface="Chalkboard" charset="0"/>
                  <a:cs typeface="Chalkboard" charset="0"/>
                </a:rPr>
                <a:t>Andrea Fahed </a:t>
              </a:r>
            </a:p>
            <a:p>
              <a:pPr algn="just"/>
              <a:r>
                <a:rPr lang="en-US" sz="2000" i="1" dirty="0">
                  <a:latin typeface="+mj-lt"/>
                  <a:ea typeface="Chalkboard" charset="0"/>
                  <a:cs typeface="Chalkboard" charset="0"/>
                </a:rPr>
                <a:t>Content Developers</a:t>
              </a:r>
              <a:r>
                <a:rPr lang="en-US" sz="2000" dirty="0">
                  <a:latin typeface="+mj-lt"/>
                  <a:ea typeface="Chalkboard" charset="0"/>
                  <a:cs typeface="Chalkboard" charset="0"/>
                </a:rPr>
                <a:t>: Samira </a:t>
              </a:r>
              <a:r>
                <a:rPr lang="en-US" sz="2000" dirty="0" err="1">
                  <a:latin typeface="+mj-lt"/>
                  <a:ea typeface="Chalkboard" charset="0"/>
                  <a:cs typeface="Chalkboard" charset="0"/>
                </a:rPr>
                <a:t>Trawi</a:t>
              </a:r>
              <a:r>
                <a:rPr lang="en-US" sz="2000" dirty="0">
                  <a:latin typeface="+mj-lt"/>
                  <a:ea typeface="Chalkboard" charset="0"/>
                  <a:cs typeface="Chalkboard" charset="0"/>
                </a:rPr>
                <a:t>, </a:t>
              </a:r>
              <a:r>
                <a:rPr lang="en-US" sz="2000" dirty="0" err="1">
                  <a:latin typeface="+mj-lt"/>
                  <a:ea typeface="Chalkboard" charset="0"/>
                  <a:cs typeface="Chalkboard" charset="0"/>
                </a:rPr>
                <a:t>Narimane</a:t>
              </a:r>
              <a:r>
                <a:rPr lang="en-US" sz="2000" dirty="0">
                  <a:latin typeface="+mj-lt"/>
                  <a:ea typeface="Chalkboard" charset="0"/>
                  <a:cs typeface="Chalkboard" charset="0"/>
                </a:rPr>
                <a:t> Ayoub </a:t>
              </a:r>
            </a:p>
            <a:p>
              <a:pPr algn="just"/>
              <a:endParaRPr lang="en-US" sz="2000" dirty="0">
                <a:latin typeface="+mj-lt"/>
                <a:cs typeface="Source Sans Pro Regular" charset="0"/>
              </a:endParaRPr>
            </a:p>
            <a:p>
              <a:pPr algn="just"/>
              <a:endParaRPr lang="en-US" sz="2000" dirty="0">
                <a:latin typeface="+mj-lt"/>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80086" y="140198"/>
              <a:ext cx="775626" cy="855307"/>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06743" y="4753122"/>
              <a:ext cx="984948" cy="2172842"/>
            </a:xfrm>
            <a:prstGeom prst="rect">
              <a:avLst/>
            </a:prstGeom>
          </p:spPr>
        </p:pic>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1381014" y="19732"/>
              <a:ext cx="726276" cy="1703711"/>
            </a:xfrm>
            <a:prstGeom prst="rect">
              <a:avLst/>
            </a:prstGeom>
          </p:spPr>
        </p:pic>
        <p:pic>
          <p:nvPicPr>
            <p:cNvPr id="12" name="Pictur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770195" y="4459981"/>
              <a:ext cx="1337095" cy="2465983"/>
            </a:xfrm>
            <a:prstGeom prst="rect">
              <a:avLst/>
            </a:prstGeom>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5253533"/>
              <a:ext cx="892953" cy="1604467"/>
            </a:xfrm>
            <a:prstGeom prst="rect">
              <a:avLst/>
            </a:prstGeom>
          </p:spPr>
        </p:pic>
        <p:pic>
          <p:nvPicPr>
            <p:cNvPr id="14" name="Picture 13"/>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883983" y="4890777"/>
              <a:ext cx="1502390" cy="2035187"/>
            </a:xfrm>
            <a:prstGeom prst="rect">
              <a:avLst/>
            </a:prstGeom>
          </p:spPr>
        </p:pic>
        <p:pic>
          <p:nvPicPr>
            <p:cNvPr id="5" name="Picture 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342" y="0"/>
              <a:ext cx="1522663" cy="1522663"/>
            </a:xfrm>
            <a:prstGeom prst="rect">
              <a:avLst/>
            </a:prstGeom>
          </p:spPr>
        </p:pic>
      </p:grpSp>
      <p:grpSp>
        <p:nvGrpSpPr>
          <p:cNvPr id="15" name="LAL logo bottom"/>
          <p:cNvGrpSpPr/>
          <p:nvPr/>
        </p:nvGrpSpPr>
        <p:grpSpPr>
          <a:xfrm>
            <a:off x="0" y="6257586"/>
            <a:ext cx="12192000" cy="600414"/>
            <a:chOff x="0" y="6257586"/>
            <a:chExt cx="12192000" cy="600414"/>
          </a:xfrm>
        </p:grpSpPr>
        <p:sp>
          <p:nvSpPr>
            <p:cNvPr id="16" name="Rectangle 1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388487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26488" y="135707"/>
            <a:ext cx="11115998" cy="6112902"/>
            <a:chOff x="1076001" y="135707"/>
            <a:chExt cx="11115998" cy="6112902"/>
          </a:xfrm>
        </p:grpSpPr>
        <p:sp>
          <p:nvSpPr>
            <p:cNvPr id="2" name="Rectangle 1"/>
            <p:cNvSpPr/>
            <p:nvPr/>
          </p:nvSpPr>
          <p:spPr>
            <a:xfrm>
              <a:off x="3563153" y="279583"/>
              <a:ext cx="5764720" cy="646331"/>
            </a:xfrm>
            <a:prstGeom prst="rect">
              <a:avLst/>
            </a:prstGeom>
          </p:spPr>
          <p:txBody>
            <a:bodyPr wrap="none">
              <a:spAutoFit/>
            </a:bodyPr>
            <a:lstStyle/>
            <a:p>
              <a:r>
                <a:rPr lang="en-US" sz="3600" b="1" dirty="0" smtClean="0">
                  <a:solidFill>
                    <a:srgbClr val="AF0F65"/>
                  </a:solidFill>
                </a:rPr>
                <a:t>INSTITUTE OF FINANCE (</a:t>
              </a:r>
              <a:r>
                <a:rPr lang="en-US" sz="3600" b="1" dirty="0" err="1" smtClean="0">
                  <a:solidFill>
                    <a:srgbClr val="AF0F65"/>
                  </a:solidFill>
                </a:rPr>
                <a:t>IoF</a:t>
              </a:r>
              <a:r>
                <a:rPr lang="en-US" sz="3600" b="1" dirty="0">
                  <a:solidFill>
                    <a:srgbClr val="AF0F65"/>
                  </a:solidFill>
                </a:rPr>
                <a:t>)</a:t>
              </a:r>
              <a:endParaRPr lang="en-US" sz="3600" dirty="0">
                <a:solidFill>
                  <a:srgbClr val="AF0F65"/>
                </a:solidFill>
              </a:endParaRPr>
            </a:p>
          </p:txBody>
        </p:sp>
        <p:sp>
          <p:nvSpPr>
            <p:cNvPr id="3" name="ZoneTexte 4">
              <a:extLst>
                <a:ext uri="{FF2B5EF4-FFF2-40B4-BE49-F238E27FC236}">
                  <a16:creationId xmlns="" xmlns:a16="http://schemas.microsoft.com/office/drawing/2014/main" id="{F88E70CC-F537-ED45-A69B-1374FFCCC79A}"/>
                </a:ext>
              </a:extLst>
            </p:cNvPr>
            <p:cNvSpPr txBox="1"/>
            <p:nvPr/>
          </p:nvSpPr>
          <p:spPr>
            <a:xfrm>
              <a:off x="1076001" y="1573740"/>
              <a:ext cx="10739025" cy="4401205"/>
            </a:xfrm>
            <a:prstGeom prst="rect">
              <a:avLst/>
            </a:prstGeom>
            <a:noFill/>
          </p:spPr>
          <p:txBody>
            <a:bodyPr wrap="square" rtlCol="0">
              <a:spAutoFit/>
            </a:bodyPr>
            <a:lstStyle/>
            <a:p>
              <a:r>
                <a:rPr lang="en-US" sz="2000" dirty="0">
                  <a:latin typeface="+mj-lt"/>
                  <a:cs typeface="Source Sans Pro Regular" charset="0"/>
                </a:rPr>
                <a:t>Hand in hand with the Institute of Finance, we engaged in a financial literacy project</a:t>
              </a:r>
            </a:p>
            <a:p>
              <a:r>
                <a:rPr lang="en-US" sz="2000" dirty="0">
                  <a:latin typeface="+mj-lt"/>
                  <a:cs typeface="Source Sans Pro Regular" charset="0"/>
                </a:rPr>
                <a:t>to educate the youth on the complex world of public money. </a:t>
              </a:r>
            </a:p>
            <a:p>
              <a:endParaRPr lang="en-US" sz="2000" dirty="0">
                <a:latin typeface="+mj-lt"/>
                <a:cs typeface="Source Sans Pro Regular" charset="0"/>
              </a:endParaRPr>
            </a:p>
            <a:p>
              <a:pPr algn="just"/>
              <a:r>
                <a:rPr lang="en-US" sz="2000" dirty="0">
                  <a:latin typeface="+mj-lt"/>
                  <a:ea typeface="Chalkboard" charset="0"/>
                  <a:cs typeface="Chalkboard" charset="0"/>
                </a:rPr>
                <a:t>Support: UNICEF </a:t>
              </a:r>
            </a:p>
            <a:p>
              <a:pPr algn="just"/>
              <a:r>
                <a:rPr lang="en-US" sz="2000" dirty="0">
                  <a:latin typeface="+mj-lt"/>
                  <a:ea typeface="Chalkboard" charset="0"/>
                  <a:cs typeface="Chalkboard" charset="0"/>
                </a:rPr>
                <a:t>Beneficiaries: Youth above </a:t>
              </a:r>
              <a:r>
                <a:rPr lang="en-US" sz="2000" dirty="0" smtClean="0">
                  <a:latin typeface="+mj-lt"/>
                  <a:ea typeface="Chalkboard" charset="0"/>
                  <a:cs typeface="Chalkboard" charset="0"/>
                </a:rPr>
                <a:t>16 </a:t>
              </a:r>
              <a:endParaRPr lang="en-US" sz="2000" dirty="0">
                <a:latin typeface="+mj-lt"/>
                <a:ea typeface="Chalkboard" charset="0"/>
                <a:cs typeface="Chalkboard" charset="0"/>
              </a:endParaRPr>
            </a:p>
            <a:p>
              <a:pPr algn="just"/>
              <a:r>
                <a:rPr lang="en-US" sz="2000" dirty="0">
                  <a:latin typeface="+mj-lt"/>
                  <a:ea typeface="Chalkboard" charset="0"/>
                  <a:cs typeface="Chalkboard" charset="0"/>
                </a:rPr>
                <a:t>Objective: Raising citizen awareness among young people in the areas of public finance. </a:t>
              </a:r>
            </a:p>
            <a:p>
              <a:pPr algn="just"/>
              <a:r>
                <a:rPr lang="en-US" sz="2000" dirty="0">
                  <a:latin typeface="+mj-lt"/>
                  <a:ea typeface="Chalkboard" charset="0"/>
                  <a:cs typeface="Chalkboard" charset="0"/>
                </a:rPr>
                <a:t>Description: 5 subunits were developed addressing the following topics: public money, taxes, public debt, role of the municipalities and budgeting. </a:t>
              </a:r>
            </a:p>
            <a:p>
              <a:pPr algn="just"/>
              <a:endParaRPr lang="en-US" sz="2000" dirty="0">
                <a:latin typeface="+mj-lt"/>
                <a:cs typeface="Source Sans Pro Regular" charset="0"/>
              </a:endParaRPr>
            </a:p>
            <a:p>
              <a:pPr algn="just"/>
              <a:r>
                <a:rPr lang="en-US" sz="2000" u="sng" dirty="0">
                  <a:solidFill>
                    <a:srgbClr val="AC1C5F"/>
                  </a:solidFill>
                  <a:latin typeface="+mj-lt"/>
                  <a:cs typeface="Source Sans Pro Regular" charset="0"/>
                </a:rPr>
                <a:t>Team: </a:t>
              </a:r>
            </a:p>
            <a:p>
              <a:pPr algn="just"/>
              <a:r>
                <a:rPr lang="en-US" sz="2000" dirty="0">
                  <a:latin typeface="+mj-lt"/>
                  <a:cs typeface="Source Sans Pro Regular" charset="0"/>
                </a:rPr>
                <a:t>Project manager: Nayla Zreik Fahed</a:t>
              </a:r>
            </a:p>
            <a:p>
              <a:pPr algn="just"/>
              <a:r>
                <a:rPr lang="en-US" sz="2000" dirty="0">
                  <a:latin typeface="+mj-lt"/>
                  <a:cs typeface="Source Sans Pro Regular" charset="0"/>
                </a:rPr>
                <a:t>Content </a:t>
              </a:r>
              <a:r>
                <a:rPr lang="en-US" sz="2000" dirty="0" smtClean="0">
                  <a:latin typeface="+mj-lt"/>
                  <a:cs typeface="Source Sans Pro Regular" charset="0"/>
                </a:rPr>
                <a:t>developer: </a:t>
              </a:r>
              <a:r>
                <a:rPr lang="en-US" sz="2000" dirty="0">
                  <a:latin typeface="+mj-lt"/>
                  <a:cs typeface="Source Sans Pro Regular" charset="0"/>
                </a:rPr>
                <a:t>Fahd Al </a:t>
              </a:r>
              <a:r>
                <a:rPr lang="en-US" sz="2000" dirty="0" err="1">
                  <a:latin typeface="+mj-lt"/>
                  <a:cs typeface="Source Sans Pro Regular" charset="0"/>
                </a:rPr>
                <a:t>Jurdi</a:t>
              </a:r>
              <a:r>
                <a:rPr lang="en-US" sz="2000" dirty="0">
                  <a:latin typeface="+mj-lt"/>
                  <a:cs typeface="Source Sans Pro Regular" charset="0"/>
                </a:rPr>
                <a:t> </a:t>
              </a:r>
            </a:p>
            <a:p>
              <a:pPr algn="just"/>
              <a:endParaRPr lang="en-US" sz="2000" dirty="0">
                <a:latin typeface="+mj-lt"/>
                <a:cs typeface="Source Sans Pro Regular" charset="0"/>
              </a:endParaRPr>
            </a:p>
            <a:p>
              <a:endParaRPr lang="en-US" sz="2000" dirty="0">
                <a:latin typeface="+mj-lt"/>
              </a:endParaRPr>
            </a:p>
          </p:txBody>
        </p:sp>
        <p:pic>
          <p:nvPicPr>
            <p:cNvPr id="4" name="Image 10" descr="Une image contenant texte&#10;&#10;Description générée automatiquement">
              <a:extLst>
                <a:ext uri="{FF2B5EF4-FFF2-40B4-BE49-F238E27FC236}">
                  <a16:creationId xmlns="" xmlns:a16="http://schemas.microsoft.com/office/drawing/2014/main" id="{B5BE19EC-133A-7D45-87D3-D3C6225B12C1}"/>
                </a:ext>
              </a:extLst>
            </p:cNvPr>
            <p:cNvPicPr>
              <a:picLocks noChangeAspect="1"/>
            </p:cNvPicPr>
            <p:nvPr/>
          </p:nvPicPr>
          <p:blipFill>
            <a:blip r:embed="rId3"/>
            <a:stretch>
              <a:fillRect/>
            </a:stretch>
          </p:blipFill>
          <p:spPr>
            <a:xfrm>
              <a:off x="9699170" y="135707"/>
              <a:ext cx="2492829" cy="1948418"/>
            </a:xfrm>
            <a:prstGeom prst="rect">
              <a:avLst/>
            </a:prstGeom>
          </p:spPr>
        </p:pic>
        <p:pic>
          <p:nvPicPr>
            <p:cNvPr id="6" name="Image 5" descr="Une image contenant texte&#10;&#10;Description générée automatiquement">
              <a:extLst>
                <a:ext uri="{FF2B5EF4-FFF2-40B4-BE49-F238E27FC236}">
                  <a16:creationId xmlns="" xmlns:a16="http://schemas.microsoft.com/office/drawing/2014/main" id="{71F7E642-F53A-5F42-ADC6-FBA479295EE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6126" y="4026109"/>
              <a:ext cx="3898900" cy="2222500"/>
            </a:xfrm>
            <a:prstGeom prst="rect">
              <a:avLst/>
            </a:prstGeom>
          </p:spPr>
        </p:pic>
      </p:grpSp>
      <p:grpSp>
        <p:nvGrpSpPr>
          <p:cNvPr id="7" name="LAL logo bottom"/>
          <p:cNvGrpSpPr/>
          <p:nvPr/>
        </p:nvGrpSpPr>
        <p:grpSpPr>
          <a:xfrm>
            <a:off x="0" y="6257586"/>
            <a:ext cx="12192000" cy="600414"/>
            <a:chOff x="0" y="6257586"/>
            <a:chExt cx="12192000" cy="600414"/>
          </a:xfrm>
        </p:grpSpPr>
        <p:sp>
          <p:nvSpPr>
            <p:cNvPr id="8" name="Rectangle 7"/>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4135937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4F418702-04B0-4648-9C85-ECB58EB69C0A}"/>
              </a:ext>
            </a:extLst>
          </p:cNvPr>
          <p:cNvSpPr>
            <a:spLocks noGrp="1"/>
          </p:cNvSpPr>
          <p:nvPr>
            <p:ph type="title"/>
          </p:nvPr>
        </p:nvSpPr>
        <p:spPr>
          <a:xfrm>
            <a:off x="2067140" y="306543"/>
            <a:ext cx="8057720" cy="777875"/>
          </a:xfrm>
        </p:spPr>
        <p:txBody>
          <a:bodyPr>
            <a:normAutofit/>
          </a:bodyPr>
          <a:lstStyle/>
          <a:p>
            <a:pPr algn="ctr"/>
            <a:r>
              <a:rPr lang="en-US" sz="3600" b="1" dirty="0" smtClean="0">
                <a:solidFill>
                  <a:srgbClr val="B01065"/>
                </a:solidFill>
                <a:latin typeface="+mn-lt"/>
              </a:rPr>
              <a:t>TABSHOURA TINY THINKERS IN A BOX</a:t>
            </a:r>
            <a:endParaRPr lang="en-US" sz="3600" b="1" dirty="0">
              <a:solidFill>
                <a:srgbClr val="B01065"/>
              </a:solidFill>
              <a:latin typeface="+mn-lt"/>
            </a:endParaRPr>
          </a:p>
        </p:txBody>
      </p:sp>
      <p:sp>
        <p:nvSpPr>
          <p:cNvPr id="3" name="ZoneTexte 2">
            <a:extLst>
              <a:ext uri="{FF2B5EF4-FFF2-40B4-BE49-F238E27FC236}">
                <a16:creationId xmlns="" xmlns:a16="http://schemas.microsoft.com/office/drawing/2014/main" id="{1CE375D2-A830-F545-B05F-5CDA95BD0183}"/>
              </a:ext>
            </a:extLst>
          </p:cNvPr>
          <p:cNvSpPr txBox="1"/>
          <p:nvPr/>
        </p:nvSpPr>
        <p:spPr>
          <a:xfrm>
            <a:off x="838200" y="1639113"/>
            <a:ext cx="10515600" cy="4401205"/>
          </a:xfrm>
          <a:prstGeom prst="rect">
            <a:avLst/>
          </a:prstGeom>
          <a:noFill/>
        </p:spPr>
        <p:txBody>
          <a:bodyPr wrap="square" rtlCol="0">
            <a:spAutoFit/>
          </a:bodyPr>
          <a:lstStyle/>
          <a:p>
            <a:pPr algn="just"/>
            <a:r>
              <a:rPr lang="en-US" sz="2000" b="1" u="sng" dirty="0">
                <a:solidFill>
                  <a:srgbClr val="AC1C5F"/>
                </a:solidFill>
                <a:latin typeface="+mj-lt"/>
                <a:ea typeface="Chalkboard" charset="0"/>
                <a:cs typeface="Chalkboard" charset="0"/>
              </a:rPr>
              <a:t>Tabshoura Tiny Thinkers: </a:t>
            </a:r>
          </a:p>
          <a:p>
            <a:pPr algn="just"/>
            <a:r>
              <a:rPr lang="en-US" sz="2000" i="1" dirty="0">
                <a:latin typeface="+mj-lt"/>
                <a:ea typeface="Chalkboard" charset="0"/>
                <a:cs typeface="Chalkboard" charset="0"/>
              </a:rPr>
              <a:t>Support: </a:t>
            </a:r>
            <a:r>
              <a:rPr lang="en-US" sz="2000" dirty="0">
                <a:latin typeface="+mj-lt"/>
                <a:ea typeface="Chalkboard" charset="0"/>
                <a:cs typeface="Chalkboard" charset="0"/>
              </a:rPr>
              <a:t>MIT SOLVE </a:t>
            </a:r>
          </a:p>
          <a:p>
            <a:pPr algn="just"/>
            <a:r>
              <a:rPr lang="en-US" sz="2000" i="1" dirty="0">
                <a:latin typeface="+mj-lt"/>
                <a:ea typeface="Chalkboard" charset="0"/>
                <a:cs typeface="Chalkboard" charset="0"/>
              </a:rPr>
              <a:t>Beneficiaries: </a:t>
            </a:r>
            <a:r>
              <a:rPr lang="en-US" sz="2000" dirty="0">
                <a:latin typeface="+mj-lt"/>
                <a:ea typeface="Chalkboard" charset="0"/>
                <a:cs typeface="Chalkboard" charset="0"/>
              </a:rPr>
              <a:t>Early Childhood Education</a:t>
            </a:r>
          </a:p>
          <a:p>
            <a:pPr algn="just"/>
            <a:r>
              <a:rPr lang="en-US" sz="2000" i="1" dirty="0">
                <a:latin typeface="+mj-lt"/>
                <a:ea typeface="Chalkboard" charset="0"/>
                <a:cs typeface="Chalkboard" charset="0"/>
              </a:rPr>
              <a:t>Project duration: </a:t>
            </a:r>
            <a:r>
              <a:rPr lang="en-US" sz="2000" dirty="0">
                <a:latin typeface="+mj-lt"/>
                <a:ea typeface="Chalkboard" charset="0"/>
                <a:cs typeface="Chalkboard" charset="0"/>
              </a:rPr>
              <a:t>9 months </a:t>
            </a:r>
          </a:p>
          <a:p>
            <a:pPr algn="just"/>
            <a:r>
              <a:rPr lang="en-US" sz="2000" i="1" dirty="0">
                <a:latin typeface="+mj-lt"/>
                <a:ea typeface="Chalkboard" charset="0"/>
                <a:cs typeface="Chalkboard" charset="0"/>
              </a:rPr>
              <a:t>Objective: </a:t>
            </a:r>
            <a:r>
              <a:rPr lang="en-US" sz="2000" dirty="0">
                <a:latin typeface="+mj-lt"/>
                <a:ea typeface="Chalkboard" charset="0"/>
                <a:cs typeface="Chalkboard" charset="0"/>
              </a:rPr>
              <a:t>Reinforce Autonomous thinking, Creative thinking and Analytical thinking from a very young age by creating story-based activities featuring local heroes. </a:t>
            </a:r>
          </a:p>
          <a:p>
            <a:pPr algn="just"/>
            <a:r>
              <a:rPr lang="en-US" sz="2000" i="1" dirty="0">
                <a:latin typeface="+mj-lt"/>
                <a:ea typeface="Chalkboard" charset="0"/>
                <a:cs typeface="Chalkboard" charset="0"/>
              </a:rPr>
              <a:t>Description: </a:t>
            </a:r>
            <a:r>
              <a:rPr lang="en-US" sz="2000" dirty="0">
                <a:latin typeface="+mj-lt"/>
                <a:ea typeface="Chalkboard" charset="0"/>
                <a:cs typeface="Chalkboard" charset="0"/>
              </a:rPr>
              <a:t>2 story-based activities in Arabic, French and English: </a:t>
            </a:r>
            <a:r>
              <a:rPr lang="en-US" sz="2000" dirty="0" err="1">
                <a:latin typeface="+mj-lt"/>
                <a:ea typeface="Chalkboard" charset="0"/>
                <a:cs typeface="Chalkboard" charset="0"/>
              </a:rPr>
              <a:t>Abdemon</a:t>
            </a:r>
            <a:r>
              <a:rPr lang="en-US" sz="2000" dirty="0">
                <a:latin typeface="+mj-lt"/>
                <a:ea typeface="Chalkboard" charset="0"/>
                <a:cs typeface="Chalkboard" charset="0"/>
              </a:rPr>
              <a:t> the Phoenician super-hero is looking for the stolen alphabet and </a:t>
            </a:r>
            <a:r>
              <a:rPr lang="en-US" sz="2000" dirty="0" err="1">
                <a:latin typeface="+mj-lt"/>
                <a:ea typeface="Chalkboard" charset="0"/>
                <a:cs typeface="Chalkboard" charset="0"/>
              </a:rPr>
              <a:t>Akhwat</a:t>
            </a:r>
            <a:r>
              <a:rPr lang="en-US" sz="2000" dirty="0">
                <a:latin typeface="+mj-lt"/>
                <a:ea typeface="Chalkboard" charset="0"/>
                <a:cs typeface="Chalkboard" charset="0"/>
              </a:rPr>
              <a:t> </a:t>
            </a:r>
            <a:r>
              <a:rPr lang="en-US" sz="2000" dirty="0" err="1">
                <a:latin typeface="+mj-lt"/>
                <a:ea typeface="Chalkboard" charset="0"/>
                <a:cs typeface="Chalkboard" charset="0"/>
              </a:rPr>
              <a:t>Chanaï</a:t>
            </a:r>
            <a:r>
              <a:rPr lang="en-US" sz="2000" dirty="0">
                <a:latin typeface="+mj-lt"/>
                <a:ea typeface="Chalkboard" charset="0"/>
                <a:cs typeface="Chalkboard" charset="0"/>
              </a:rPr>
              <a:t> is bringing water to the palace. </a:t>
            </a:r>
          </a:p>
          <a:p>
            <a:pPr algn="just"/>
            <a:endParaRPr lang="en-US" sz="2000" b="1" u="sng" dirty="0">
              <a:latin typeface="+mj-lt"/>
              <a:ea typeface="Chalkboard" charset="0"/>
              <a:cs typeface="Chalkboard" charset="0"/>
            </a:endParaRPr>
          </a:p>
          <a:p>
            <a:pPr algn="just"/>
            <a:r>
              <a:rPr lang="en-US" sz="2000" b="1" u="sng" dirty="0">
                <a:solidFill>
                  <a:srgbClr val="AC1C5F"/>
                </a:solidFill>
                <a:latin typeface="+mj-lt"/>
                <a:ea typeface="Chalkboard" charset="0"/>
                <a:cs typeface="Chalkboard" charset="0"/>
              </a:rPr>
              <a:t>Team:</a:t>
            </a:r>
          </a:p>
          <a:p>
            <a:pPr algn="just"/>
            <a:r>
              <a:rPr lang="en-US" sz="2000" i="1" dirty="0">
                <a:latin typeface="+mj-lt"/>
                <a:ea typeface="Chalkboard" charset="0"/>
                <a:cs typeface="Chalkboard" charset="0"/>
              </a:rPr>
              <a:t>Project Manager: </a:t>
            </a:r>
            <a:r>
              <a:rPr lang="en-US" sz="2000" dirty="0">
                <a:latin typeface="+mj-lt"/>
                <a:ea typeface="Chalkboard" charset="0"/>
                <a:cs typeface="Chalkboard" charset="0"/>
              </a:rPr>
              <a:t>Andréa Fahed </a:t>
            </a:r>
          </a:p>
          <a:p>
            <a:pPr algn="just"/>
            <a:r>
              <a:rPr lang="en-US" sz="2000" i="1" dirty="0">
                <a:latin typeface="+mj-lt"/>
                <a:ea typeface="Chalkboard" charset="0"/>
                <a:cs typeface="Chalkboard" charset="0"/>
              </a:rPr>
              <a:t>Team: </a:t>
            </a:r>
            <a:r>
              <a:rPr lang="en-US" sz="2000" dirty="0" err="1">
                <a:latin typeface="+mj-lt"/>
                <a:ea typeface="Chalkboard" charset="0"/>
                <a:cs typeface="Chalkboard" charset="0"/>
              </a:rPr>
              <a:t>Narimane</a:t>
            </a:r>
            <a:r>
              <a:rPr lang="en-US" sz="2000" dirty="0">
                <a:latin typeface="+mj-lt"/>
                <a:ea typeface="Chalkboard" charset="0"/>
                <a:cs typeface="Chalkboard" charset="0"/>
              </a:rPr>
              <a:t> Ayoub, Samira </a:t>
            </a:r>
            <a:r>
              <a:rPr lang="en-US" sz="2000" dirty="0" err="1">
                <a:latin typeface="+mj-lt"/>
                <a:ea typeface="Chalkboard" charset="0"/>
                <a:cs typeface="Chalkboard" charset="0"/>
              </a:rPr>
              <a:t>Trawi</a:t>
            </a:r>
            <a:r>
              <a:rPr lang="en-US" sz="2000" dirty="0">
                <a:latin typeface="+mj-lt"/>
                <a:ea typeface="Chalkboard" charset="0"/>
                <a:cs typeface="Chalkboard" charset="0"/>
              </a:rPr>
              <a:t> </a:t>
            </a:r>
          </a:p>
          <a:p>
            <a:pPr algn="just"/>
            <a:endParaRPr lang="en-US" sz="2000" dirty="0">
              <a:latin typeface="+mj-lt"/>
              <a:ea typeface="Chalkboard" charset="0"/>
              <a:cs typeface="Chalkboard" charset="0"/>
            </a:endParaRPr>
          </a:p>
          <a:p>
            <a:pPr algn="just"/>
            <a:r>
              <a:rPr lang="en-US" sz="2000" dirty="0">
                <a:latin typeface="+mj-lt"/>
                <a:ea typeface="Chalkboard" charset="0"/>
                <a:cs typeface="Chalkboard" charset="0"/>
              </a:rPr>
              <a:t>Link: </a:t>
            </a:r>
            <a:r>
              <a:rPr lang="en-US" sz="2000" dirty="0">
                <a:latin typeface="+mj-lt"/>
                <a:ea typeface="Chalkboard" charset="0"/>
                <a:cs typeface="Chalkboard" charset="0"/>
                <a:hlinkClick r:id="rId3"/>
              </a:rPr>
              <a:t>https://kindergarten.tabshoura.com/</a:t>
            </a:r>
            <a:endParaRPr lang="en-US" sz="2000" dirty="0">
              <a:latin typeface="+mj-lt"/>
              <a:ea typeface="Chalkboard" charset="0"/>
              <a:cs typeface="Chalkboard" charset="0"/>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t="23556"/>
          <a:stretch/>
        </p:blipFill>
        <p:spPr>
          <a:xfrm>
            <a:off x="10223405" y="51370"/>
            <a:ext cx="1792768" cy="1370475"/>
          </a:xfrm>
          <a:prstGeom prst="rect">
            <a:avLst/>
          </a:prstGeom>
        </p:spPr>
      </p:pic>
      <p:grpSp>
        <p:nvGrpSpPr>
          <p:cNvPr id="5" name="LAL logo bottom"/>
          <p:cNvGrpSpPr/>
          <p:nvPr/>
        </p:nvGrpSpPr>
        <p:grpSpPr>
          <a:xfrm>
            <a:off x="0" y="6257586"/>
            <a:ext cx="12192000" cy="600414"/>
            <a:chOff x="0" y="6257586"/>
            <a:chExt cx="12192000" cy="600414"/>
          </a:xfrm>
        </p:grpSpPr>
        <p:sp>
          <p:nvSpPr>
            <p:cNvPr id="6" name="Rectangle 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3402703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03" t="5662" r="-103" b="2831"/>
          <a:stretch/>
        </p:blipFill>
        <p:spPr>
          <a:xfrm>
            <a:off x="12546" y="10"/>
            <a:ext cx="12191980" cy="6275530"/>
          </a:xfrm>
          <a:prstGeom prst="rect">
            <a:avLst/>
          </a:prstGeom>
        </p:spPr>
      </p:pic>
      <p:sp>
        <p:nvSpPr>
          <p:cNvPr id="17" name="TextBox 16"/>
          <p:cNvSpPr txBox="1"/>
          <p:nvPr/>
        </p:nvSpPr>
        <p:spPr>
          <a:xfrm>
            <a:off x="0" y="5229045"/>
            <a:ext cx="12192000" cy="1046440"/>
          </a:xfrm>
          <a:prstGeom prst="rect">
            <a:avLst/>
          </a:prstGeom>
          <a:solidFill>
            <a:srgbClr val="B01065"/>
          </a:solidFill>
        </p:spPr>
        <p:txBody>
          <a:bodyPr wrap="square" lIns="91440" tIns="182880" bIns="182880" rtlCol="0">
            <a:spAutoFit/>
          </a:bodyPr>
          <a:lstStyle/>
          <a:p>
            <a:pPr algn="ctr"/>
            <a:r>
              <a:rPr lang="en-US" sz="4400" b="1" dirty="0">
                <a:solidFill>
                  <a:schemeClr val="bg1"/>
                </a:solidFill>
              </a:rPr>
              <a:t>ONGOING PROJECTS</a:t>
            </a:r>
            <a:endParaRPr lang="en-US" sz="4400" dirty="0">
              <a:solidFill>
                <a:schemeClr val="bg1"/>
              </a:solidFill>
            </a:endParaRPr>
          </a:p>
        </p:txBody>
      </p:sp>
      <p:grpSp>
        <p:nvGrpSpPr>
          <p:cNvPr id="3" name="LAL logo bottom"/>
          <p:cNvGrpSpPr/>
          <p:nvPr/>
        </p:nvGrpSpPr>
        <p:grpSpPr>
          <a:xfrm>
            <a:off x="0" y="6257586"/>
            <a:ext cx="12192000" cy="600414"/>
            <a:chOff x="0" y="6257586"/>
            <a:chExt cx="12192000" cy="600414"/>
          </a:xfrm>
        </p:grpSpPr>
        <p:sp>
          <p:nvSpPr>
            <p:cNvPr id="2" name="Rectangle 1"/>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0747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39620" y="119828"/>
            <a:ext cx="10112760" cy="6139283"/>
            <a:chOff x="1039620" y="107302"/>
            <a:chExt cx="10112760" cy="6139283"/>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39620" y="1270440"/>
              <a:ext cx="10112760" cy="4976145"/>
            </a:xfrm>
            <a:prstGeom prst="rect">
              <a:avLst/>
            </a:prstGeom>
          </p:spPr>
        </p:pic>
        <p:sp>
          <p:nvSpPr>
            <p:cNvPr id="5" name="ZoneTexte 4">
              <a:extLst>
                <a:ext uri="{FF2B5EF4-FFF2-40B4-BE49-F238E27FC236}">
                  <a16:creationId xmlns="" xmlns:a16="http://schemas.microsoft.com/office/drawing/2014/main" id="{C9608793-F211-154A-81B4-5D0E02FC95D9}"/>
                </a:ext>
              </a:extLst>
            </p:cNvPr>
            <p:cNvSpPr txBox="1"/>
            <p:nvPr/>
          </p:nvSpPr>
          <p:spPr>
            <a:xfrm>
              <a:off x="2054318" y="107302"/>
              <a:ext cx="8083365" cy="646331"/>
            </a:xfrm>
            <a:prstGeom prst="rect">
              <a:avLst/>
            </a:prstGeom>
            <a:noFill/>
          </p:spPr>
          <p:txBody>
            <a:bodyPr wrap="square" rtlCol="0">
              <a:spAutoFit/>
            </a:bodyPr>
            <a:lstStyle/>
            <a:p>
              <a:pPr algn="ctr"/>
              <a:r>
                <a:rPr lang="en-US" sz="3600" b="1" dirty="0" smtClean="0">
                  <a:solidFill>
                    <a:srgbClr val="AC1C5F"/>
                  </a:solidFill>
                </a:rPr>
                <a:t>THE SECOND FLOOR: A GREAT MOOVE!</a:t>
              </a:r>
              <a:endParaRPr lang="en-US" sz="3600" dirty="0"/>
            </a:p>
          </p:txBody>
        </p:sp>
      </p:grpSp>
      <p:grpSp>
        <p:nvGrpSpPr>
          <p:cNvPr id="9" name="LAL logo bottom"/>
          <p:cNvGrpSpPr/>
          <p:nvPr/>
        </p:nvGrpSpPr>
        <p:grpSpPr>
          <a:xfrm>
            <a:off x="0" y="6257586"/>
            <a:ext cx="12192000" cy="600414"/>
            <a:chOff x="0" y="6257586"/>
            <a:chExt cx="12192000" cy="600414"/>
          </a:xfrm>
        </p:grpSpPr>
        <p:sp>
          <p:nvSpPr>
            <p:cNvPr id="10" name="Rectangle 9"/>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739314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183CD6EB-509F-FE46-8DB5-74D2C4843107}"/>
              </a:ext>
            </a:extLst>
          </p:cNvPr>
          <p:cNvSpPr>
            <a:spLocks noGrp="1"/>
          </p:cNvSpPr>
          <p:nvPr>
            <p:ph type="title"/>
          </p:nvPr>
        </p:nvSpPr>
        <p:spPr>
          <a:xfrm>
            <a:off x="1333499" y="125473"/>
            <a:ext cx="9525002" cy="924832"/>
          </a:xfrm>
        </p:spPr>
        <p:txBody>
          <a:bodyPr>
            <a:noAutofit/>
          </a:bodyPr>
          <a:lstStyle/>
          <a:p>
            <a:pPr algn="ctr"/>
            <a:r>
              <a:rPr lang="en-US" sz="3600" b="1" dirty="0" smtClean="0">
                <a:solidFill>
                  <a:srgbClr val="AF0F65"/>
                </a:solidFill>
                <a:latin typeface="+mn-lt"/>
              </a:rPr>
              <a:t>INTERNET FREE EDUCATION RESOURCE BANK </a:t>
            </a:r>
            <a:endParaRPr lang="en-US" sz="3600" b="1" dirty="0">
              <a:solidFill>
                <a:srgbClr val="AF0F65"/>
              </a:solidFill>
              <a:latin typeface="+mn-lt"/>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1489" y="1260202"/>
            <a:ext cx="1795450" cy="810848"/>
          </a:xfrm>
          <a:prstGeom prst="rect">
            <a:avLst/>
          </a:prstGeom>
        </p:spPr>
      </p:pic>
      <p:grpSp>
        <p:nvGrpSpPr>
          <p:cNvPr id="5" name="LAL logo bottom"/>
          <p:cNvGrpSpPr/>
          <p:nvPr/>
        </p:nvGrpSpPr>
        <p:grpSpPr>
          <a:xfrm>
            <a:off x="0" y="6257586"/>
            <a:ext cx="12192000" cy="600414"/>
            <a:chOff x="0" y="6257586"/>
            <a:chExt cx="12192000" cy="600414"/>
          </a:xfrm>
        </p:grpSpPr>
        <p:sp>
          <p:nvSpPr>
            <p:cNvPr id="6" name="Rectangle 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10" name="Group 9"/>
          <p:cNvGrpSpPr/>
          <p:nvPr/>
        </p:nvGrpSpPr>
        <p:grpSpPr>
          <a:xfrm>
            <a:off x="1037651" y="1196753"/>
            <a:ext cx="10116698" cy="5217945"/>
            <a:chOff x="1237100" y="1196753"/>
            <a:chExt cx="10116698" cy="5217945"/>
          </a:xfrm>
        </p:grpSpPr>
        <p:sp>
          <p:nvSpPr>
            <p:cNvPr id="3" name="ZoneTexte 2">
              <a:extLst>
                <a:ext uri="{FF2B5EF4-FFF2-40B4-BE49-F238E27FC236}">
                  <a16:creationId xmlns="" xmlns:a16="http://schemas.microsoft.com/office/drawing/2014/main" id="{C462E4EB-0444-FA45-94CC-6D7AA58C89DE}"/>
                </a:ext>
              </a:extLst>
            </p:cNvPr>
            <p:cNvSpPr txBox="1"/>
            <p:nvPr/>
          </p:nvSpPr>
          <p:spPr>
            <a:xfrm>
              <a:off x="1237100" y="2321270"/>
              <a:ext cx="10116698" cy="4093428"/>
            </a:xfrm>
            <a:prstGeom prst="rect">
              <a:avLst/>
            </a:prstGeom>
            <a:noFill/>
          </p:spPr>
          <p:txBody>
            <a:bodyPr wrap="square" rtlCol="0">
              <a:spAutoFit/>
            </a:bodyPr>
            <a:lstStyle/>
            <a:p>
              <a:pPr algn="just"/>
              <a:r>
                <a:rPr lang="en-US" sz="2000" i="1" dirty="0" smtClean="0">
                  <a:latin typeface="+mj-lt"/>
                  <a:ea typeface="Chalkboard" charset="0"/>
                  <a:cs typeface="Chalkboard" charset="0"/>
                </a:rPr>
                <a:t>Funder</a:t>
              </a:r>
              <a:r>
                <a:rPr lang="en-US" sz="2000" dirty="0">
                  <a:latin typeface="+mj-lt"/>
                  <a:ea typeface="Chalkboard" charset="0"/>
                  <a:cs typeface="Chalkboard" charset="0"/>
                </a:rPr>
                <a:t>: </a:t>
              </a:r>
              <a:r>
                <a:rPr lang="en-US" sz="2000" dirty="0" smtClean="0">
                  <a:latin typeface="+mj-lt"/>
                  <a:ea typeface="Chalkboard" charset="0"/>
                  <a:cs typeface="Chalkboard" charset="0"/>
                </a:rPr>
                <a:t>EAA </a:t>
              </a:r>
              <a:endParaRPr lang="en-US" sz="2000" dirty="0">
                <a:latin typeface="+mj-lt"/>
                <a:ea typeface="Chalkboard" charset="0"/>
                <a:cs typeface="Chalkboard" charset="0"/>
              </a:endParaRPr>
            </a:p>
            <a:p>
              <a:pPr algn="just"/>
              <a:r>
                <a:rPr lang="en-US" sz="2000" i="1" dirty="0">
                  <a:latin typeface="+mj-lt"/>
                  <a:ea typeface="Chalkboard" charset="0"/>
                  <a:cs typeface="Chalkboard" charset="0"/>
                </a:rPr>
                <a:t>Project Manager: </a:t>
              </a:r>
              <a:r>
                <a:rPr lang="en-US" sz="2000" dirty="0">
                  <a:latin typeface="+mj-lt"/>
                  <a:ea typeface="Chalkboard" charset="0"/>
                  <a:cs typeface="Chalkboard" charset="0"/>
                </a:rPr>
                <a:t>Souhaila Nassar </a:t>
              </a:r>
            </a:p>
            <a:p>
              <a:pPr algn="just"/>
              <a:r>
                <a:rPr lang="en-US" sz="2000" i="1" dirty="0">
                  <a:latin typeface="+mj-lt"/>
                  <a:ea typeface="Chalkboard" charset="0"/>
                  <a:cs typeface="Chalkboard" charset="0"/>
                </a:rPr>
                <a:t>Partners: </a:t>
              </a:r>
              <a:r>
                <a:rPr lang="en-US" sz="2000" dirty="0">
                  <a:latin typeface="+mj-lt"/>
                  <a:ea typeface="Chalkboard" charset="0"/>
                  <a:cs typeface="Chalkboard" charset="0"/>
                </a:rPr>
                <a:t>Inspiration Garden, </a:t>
              </a:r>
              <a:r>
                <a:rPr lang="en-US" sz="2000" dirty="0" err="1">
                  <a:latin typeface="+mj-lt"/>
                  <a:ea typeface="Chalkboard" charset="0"/>
                  <a:cs typeface="Chalkboard" charset="0"/>
                </a:rPr>
                <a:t>Malaak</a:t>
              </a:r>
              <a:r>
                <a:rPr lang="en-US" sz="2000" dirty="0">
                  <a:latin typeface="+mj-lt"/>
                  <a:ea typeface="Chalkboard" charset="0"/>
                  <a:cs typeface="Chalkboard" charset="0"/>
                </a:rPr>
                <a:t>, </a:t>
              </a:r>
              <a:r>
                <a:rPr lang="en-US" sz="2000" dirty="0" err="1">
                  <a:latin typeface="+mj-lt"/>
                  <a:ea typeface="Chalkboard" charset="0"/>
                  <a:cs typeface="Chalkboard" charset="0"/>
                </a:rPr>
                <a:t>Jusoor</a:t>
              </a:r>
              <a:r>
                <a:rPr lang="en-US" sz="2000" dirty="0">
                  <a:latin typeface="+mj-lt"/>
                  <a:ea typeface="Chalkboard" charset="0"/>
                  <a:cs typeface="Chalkboard" charset="0"/>
                </a:rPr>
                <a:t>, </a:t>
              </a:r>
              <a:r>
                <a:rPr lang="en-US" sz="2000" dirty="0" err="1">
                  <a:latin typeface="+mj-lt"/>
                  <a:ea typeface="Chalkboard" charset="0"/>
                  <a:cs typeface="Chalkboard" charset="0"/>
                </a:rPr>
                <a:t>Ruwwad</a:t>
              </a:r>
              <a:r>
                <a:rPr lang="en-US" sz="2000" dirty="0">
                  <a:latin typeface="+mj-lt"/>
                  <a:ea typeface="Chalkboard" charset="0"/>
                  <a:cs typeface="Chalkboard" charset="0"/>
                </a:rPr>
                <a:t> Al </a:t>
              </a:r>
              <a:r>
                <a:rPr lang="en-US" sz="2000" dirty="0" err="1">
                  <a:latin typeface="+mj-lt"/>
                  <a:ea typeface="Chalkboard" charset="0"/>
                  <a:cs typeface="Chalkboard" charset="0"/>
                </a:rPr>
                <a:t>Tanmiya</a:t>
              </a:r>
              <a:r>
                <a:rPr lang="en-US" sz="2000" dirty="0">
                  <a:latin typeface="+mj-lt"/>
                  <a:ea typeface="Chalkboard" charset="0"/>
                  <a:cs typeface="Chalkboard" charset="0"/>
                </a:rPr>
                <a:t>, Borderless, Social Support </a:t>
              </a:r>
              <a:r>
                <a:rPr lang="en-US" sz="2000" dirty="0" smtClean="0">
                  <a:latin typeface="+mj-lt"/>
                  <a:ea typeface="Chalkboard" charset="0"/>
                  <a:cs typeface="Chalkboard" charset="0"/>
                </a:rPr>
                <a:t>Society.</a:t>
              </a:r>
            </a:p>
            <a:p>
              <a:pPr algn="just"/>
              <a:endParaRPr lang="en-US" sz="2000" dirty="0">
                <a:latin typeface="+mj-lt"/>
                <a:ea typeface="Chalkboard" charset="0"/>
                <a:cs typeface="Chalkboard" charset="0"/>
              </a:endParaRPr>
            </a:p>
            <a:p>
              <a:pPr algn="just"/>
              <a:r>
                <a:rPr lang="en-US" sz="2000" i="1" dirty="0">
                  <a:latin typeface="+mj-lt"/>
                  <a:ea typeface="Chalkboard" charset="0"/>
                  <a:cs typeface="Chalkboard" charset="0"/>
                </a:rPr>
                <a:t>Objective: </a:t>
              </a:r>
              <a:r>
                <a:rPr lang="en-US" sz="2000" dirty="0">
                  <a:latin typeface="+mj-lt"/>
                  <a:ea typeface="Chalkboard" charset="0"/>
                  <a:cs typeface="Chalkboard" charset="0"/>
                </a:rPr>
                <a:t>Pilot 12 internet-free projects and measure their impact. </a:t>
              </a:r>
            </a:p>
            <a:p>
              <a:pPr algn="just"/>
              <a:r>
                <a:rPr lang="en-US" sz="2000" i="1" dirty="0">
                  <a:latin typeface="+mj-lt"/>
                  <a:ea typeface="Chalkboard" charset="0"/>
                  <a:cs typeface="Chalkboard" charset="0"/>
                </a:rPr>
                <a:t>Description: </a:t>
              </a:r>
              <a:r>
                <a:rPr lang="en-US" sz="2000" dirty="0">
                  <a:latin typeface="+mj-lt"/>
                  <a:ea typeface="Chalkboard" charset="0"/>
                  <a:cs typeface="Chalkboard" charset="0"/>
                </a:rPr>
                <a:t>With our 5 partners, we selected 12 projects from the IFERB resource bank and adapted them to the Lebanese context and non-formal education. Teachers then piloted them with the students. </a:t>
              </a:r>
            </a:p>
            <a:p>
              <a:pPr algn="just"/>
              <a:endParaRPr lang="en-US" sz="2000" dirty="0">
                <a:latin typeface="+mj-lt"/>
                <a:ea typeface="Chalkboard" charset="0"/>
                <a:cs typeface="Chalkboard" charset="0"/>
              </a:endParaRPr>
            </a:p>
            <a:p>
              <a:pPr algn="just"/>
              <a:r>
                <a:rPr lang="en-US" sz="2000" b="1" u="sng" dirty="0">
                  <a:solidFill>
                    <a:srgbClr val="B01065"/>
                  </a:solidFill>
                  <a:latin typeface="+mj-lt"/>
                  <a:ea typeface="Chalkboard" charset="0"/>
                  <a:cs typeface="Chalkboard" charset="0"/>
                </a:rPr>
                <a:t>Team: </a:t>
              </a:r>
            </a:p>
            <a:p>
              <a:pPr algn="just"/>
              <a:r>
                <a:rPr lang="en-US" sz="2000" i="1" dirty="0">
                  <a:latin typeface="+mj-lt"/>
                  <a:ea typeface="Chalkboard" charset="0"/>
                  <a:cs typeface="Chalkboard" charset="0"/>
                </a:rPr>
                <a:t>Project Manager</a:t>
              </a:r>
              <a:r>
                <a:rPr lang="en-US" sz="2000" dirty="0">
                  <a:latin typeface="+mj-lt"/>
                  <a:ea typeface="Chalkboard" charset="0"/>
                  <a:cs typeface="Chalkboard" charset="0"/>
                </a:rPr>
                <a:t>: Souhaila Nassar </a:t>
              </a:r>
            </a:p>
            <a:p>
              <a:pPr algn="just"/>
              <a:r>
                <a:rPr lang="en-US" sz="2000" dirty="0">
                  <a:latin typeface="+mj-lt"/>
                  <a:ea typeface="Chalkboard" charset="0"/>
                  <a:cs typeface="Chalkboard" charset="0"/>
                </a:rPr>
                <a:t>	</a:t>
              </a:r>
            </a:p>
          </p:txBody>
        </p:sp>
        <p:sp>
          <p:nvSpPr>
            <p:cNvPr id="9" name="Rectangle 8"/>
            <p:cNvSpPr/>
            <p:nvPr/>
          </p:nvSpPr>
          <p:spPr>
            <a:xfrm>
              <a:off x="3176388" y="1196753"/>
              <a:ext cx="8177409" cy="1015663"/>
            </a:xfrm>
            <a:prstGeom prst="rect">
              <a:avLst/>
            </a:prstGeom>
          </p:spPr>
          <p:txBody>
            <a:bodyPr wrap="square">
              <a:spAutoFit/>
            </a:bodyPr>
            <a:lstStyle/>
            <a:p>
              <a:pPr algn="just"/>
              <a:r>
                <a:rPr lang="en-US" sz="2000" dirty="0">
                  <a:latin typeface="+mj-lt"/>
                  <a:ea typeface="Chalkboard" charset="0"/>
                  <a:cs typeface="Chalkboard" charset="0"/>
                </a:rPr>
                <a:t>“Education Above All (EAA) </a:t>
              </a:r>
              <a:r>
                <a:rPr lang="en-US" sz="2000" dirty="0">
                  <a:latin typeface="+mj-lt"/>
                </a:rPr>
                <a:t>is a foundation founded in 2012 by Her Highness </a:t>
              </a:r>
              <a:r>
                <a:rPr lang="en-US" sz="2000" dirty="0" err="1">
                  <a:latin typeface="+mj-lt"/>
                </a:rPr>
                <a:t>Sheikha</a:t>
              </a:r>
              <a:r>
                <a:rPr lang="en-US" sz="2000" dirty="0">
                  <a:latin typeface="+mj-lt"/>
                </a:rPr>
                <a:t> </a:t>
              </a:r>
              <a:r>
                <a:rPr lang="en-US" sz="2000" dirty="0" err="1">
                  <a:latin typeface="+mj-lt"/>
                </a:rPr>
                <a:t>Moza</a:t>
              </a:r>
              <a:r>
                <a:rPr lang="en-US" sz="2000" dirty="0">
                  <a:latin typeface="+mj-lt"/>
                </a:rPr>
                <a:t> </a:t>
              </a:r>
              <a:r>
                <a:rPr lang="en-US" sz="2000" dirty="0" err="1">
                  <a:latin typeface="+mj-lt"/>
                </a:rPr>
                <a:t>bint</a:t>
              </a:r>
              <a:r>
                <a:rPr lang="en-US" sz="2000" dirty="0">
                  <a:latin typeface="+mj-lt"/>
                </a:rPr>
                <a:t> Nasser. Its aim is to contribute to human, social and economic development through the provision of quality education.”</a:t>
              </a:r>
            </a:p>
          </p:txBody>
        </p:sp>
      </p:grpSp>
    </p:spTree>
    <p:extLst>
      <p:ext uri="{BB962C8B-B14F-4D97-AF65-F5344CB8AC3E}">
        <p14:creationId xmlns:p14="http://schemas.microsoft.com/office/powerpoint/2010/main" val="41044486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re 1">
            <a:extLst>
              <a:ext uri="{FF2B5EF4-FFF2-40B4-BE49-F238E27FC236}">
                <a16:creationId xmlns="" xmlns:a16="http://schemas.microsoft.com/office/drawing/2014/main" id="{3F617BE5-EADA-3C45-9453-193CB81F5142}"/>
              </a:ext>
            </a:extLst>
          </p:cNvPr>
          <p:cNvSpPr>
            <a:spLocks noGrp="1"/>
          </p:cNvSpPr>
          <p:nvPr>
            <p:ph type="ctrTitle"/>
          </p:nvPr>
        </p:nvSpPr>
        <p:spPr>
          <a:xfrm>
            <a:off x="523875" y="5317240"/>
            <a:ext cx="11210925" cy="744836"/>
          </a:xfrm>
        </p:spPr>
        <p:txBody>
          <a:bodyPr vert="horz" lIns="91440" tIns="45720" rIns="91440" bIns="45720" rtlCol="0" anchor="ctr">
            <a:noAutofit/>
          </a:bodyPr>
          <a:lstStyle/>
          <a:p>
            <a:r>
              <a:rPr lang="en-US" b="1" dirty="0">
                <a:solidFill>
                  <a:srgbClr val="AC1C5F"/>
                </a:solidFill>
              </a:rPr>
              <a:t>CONFERENCES AND WEBINARS</a:t>
            </a:r>
            <a:endParaRPr lang="en-US" dirty="0">
              <a:solidFill>
                <a:srgbClr val="AC1C5F"/>
              </a:solidFill>
            </a:endParaRPr>
          </a:p>
        </p:txBody>
      </p:sp>
      <p:grpSp>
        <p:nvGrpSpPr>
          <p:cNvPr id="5" name="LAL logo bottom"/>
          <p:cNvGrpSpPr/>
          <p:nvPr/>
        </p:nvGrpSpPr>
        <p:grpSpPr>
          <a:xfrm>
            <a:off x="0" y="6257586"/>
            <a:ext cx="12192000" cy="600414"/>
            <a:chOff x="0" y="6257586"/>
            <a:chExt cx="12192000" cy="600414"/>
          </a:xfrm>
        </p:grpSpPr>
        <p:sp>
          <p:nvSpPr>
            <p:cNvPr id="6" name="Rectangle 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9" name="TextBox 8"/>
          <p:cNvSpPr txBox="1"/>
          <p:nvPr/>
        </p:nvSpPr>
        <p:spPr>
          <a:xfrm>
            <a:off x="0" y="5229045"/>
            <a:ext cx="12192000" cy="1046440"/>
          </a:xfrm>
          <a:prstGeom prst="rect">
            <a:avLst/>
          </a:prstGeom>
          <a:solidFill>
            <a:srgbClr val="B01065"/>
          </a:solidFill>
        </p:spPr>
        <p:txBody>
          <a:bodyPr wrap="square" lIns="91440" tIns="182880" bIns="182880" rtlCol="0">
            <a:spAutoFit/>
          </a:bodyPr>
          <a:lstStyle/>
          <a:p>
            <a:pPr algn="ctr"/>
            <a:r>
              <a:rPr lang="en-US" sz="4400" b="1" smtClean="0">
                <a:solidFill>
                  <a:schemeClr val="bg1"/>
                </a:solidFill>
              </a:rPr>
              <a:t>CONFERENCES AND WEBINARS</a:t>
            </a:r>
            <a:endParaRPr lang="en-US" sz="4400" dirty="0">
              <a:solidFill>
                <a:schemeClr val="bg1"/>
              </a:solidFill>
            </a:endParaRPr>
          </a:p>
        </p:txBody>
      </p:sp>
    </p:spTree>
    <p:extLst>
      <p:ext uri="{BB962C8B-B14F-4D97-AF65-F5344CB8AC3E}">
        <p14:creationId xmlns:p14="http://schemas.microsoft.com/office/powerpoint/2010/main" val="16718384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589023" y="0"/>
            <a:ext cx="11263367" cy="5831378"/>
            <a:chOff x="772222" y="0"/>
            <a:chExt cx="11263367" cy="5831378"/>
          </a:xfrm>
        </p:grpSpPr>
        <p:pic>
          <p:nvPicPr>
            <p:cNvPr id="5" name="Image 4" descr="Une image contenant personne, posant, mur, debout&#10;&#10;Description générée automatiquement">
              <a:extLst>
                <a:ext uri="{FF2B5EF4-FFF2-40B4-BE49-F238E27FC236}">
                  <a16:creationId xmlns="" xmlns:a16="http://schemas.microsoft.com/office/drawing/2014/main" id="{DDD8D8AD-6B5A-2D41-A147-B3C537F229D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2973" y="2326120"/>
              <a:ext cx="3502616" cy="2626962"/>
            </a:xfrm>
            <a:prstGeom prst="rect">
              <a:avLst/>
            </a:prstGeom>
          </p:spPr>
        </p:pic>
        <p:graphicFrame>
          <p:nvGraphicFramePr>
            <p:cNvPr id="11" name="ZoneTexte 3">
              <a:extLst>
                <a:ext uri="{FF2B5EF4-FFF2-40B4-BE49-F238E27FC236}">
                  <a16:creationId xmlns="" xmlns:a16="http://schemas.microsoft.com/office/drawing/2014/main" id="{F12E31F6-4EB4-4561-B2BF-3814C9210552}"/>
                </a:ext>
              </a:extLst>
            </p:cNvPr>
            <p:cNvGraphicFramePr/>
            <p:nvPr>
              <p:extLst>
                <p:ext uri="{D42A27DB-BD31-4B8C-83A1-F6EECF244321}">
                  <p14:modId xmlns:p14="http://schemas.microsoft.com/office/powerpoint/2010/main" val="860736419"/>
                </p:ext>
              </p:extLst>
            </p:nvPr>
          </p:nvGraphicFramePr>
          <p:xfrm>
            <a:off x="798896" y="1433931"/>
            <a:ext cx="10960605" cy="21943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ZoneTexte 2">
              <a:extLst>
                <a:ext uri="{FF2B5EF4-FFF2-40B4-BE49-F238E27FC236}">
                  <a16:creationId xmlns="" xmlns:a16="http://schemas.microsoft.com/office/drawing/2014/main" id="{AFA70687-488F-8241-B155-BAEFC7795409}"/>
                </a:ext>
              </a:extLst>
            </p:cNvPr>
            <p:cNvSpPr txBox="1"/>
            <p:nvPr/>
          </p:nvSpPr>
          <p:spPr>
            <a:xfrm>
              <a:off x="5110867" y="303252"/>
              <a:ext cx="2379177" cy="923330"/>
            </a:xfrm>
            <a:prstGeom prst="rect">
              <a:avLst/>
            </a:prstGeom>
            <a:noFill/>
          </p:spPr>
          <p:txBody>
            <a:bodyPr wrap="none" rtlCol="0">
              <a:spAutoFit/>
            </a:bodyPr>
            <a:lstStyle/>
            <a:p>
              <a:r>
                <a:rPr lang="en-US" sz="3600" b="1" dirty="0">
                  <a:solidFill>
                    <a:srgbClr val="AF0F65"/>
                  </a:solidFill>
                  <a:ea typeface="Chalkboard" charset="0"/>
                  <a:cs typeface="Chalkboard" charset="0"/>
                </a:rPr>
                <a:t>MIT SOLVE </a:t>
              </a:r>
            </a:p>
            <a:p>
              <a:endParaRPr lang="en-US" dirty="0">
                <a:solidFill>
                  <a:srgbClr val="AF0F65"/>
                </a:solidFill>
              </a:endParaRPr>
            </a:p>
          </p:txBody>
        </p:sp>
        <p:sp>
          <p:nvSpPr>
            <p:cNvPr id="7" name="ZoneTexte 6">
              <a:extLst>
                <a:ext uri="{FF2B5EF4-FFF2-40B4-BE49-F238E27FC236}">
                  <a16:creationId xmlns="" xmlns:a16="http://schemas.microsoft.com/office/drawing/2014/main" id="{89632A38-4EA9-AE42-AFEA-2505E93A9194}"/>
                </a:ext>
              </a:extLst>
            </p:cNvPr>
            <p:cNvSpPr txBox="1"/>
            <p:nvPr/>
          </p:nvSpPr>
          <p:spPr>
            <a:xfrm>
              <a:off x="772222" y="1043556"/>
              <a:ext cx="1632178" cy="369332"/>
            </a:xfrm>
            <a:prstGeom prst="rect">
              <a:avLst/>
            </a:prstGeom>
            <a:noFill/>
          </p:spPr>
          <p:txBody>
            <a:bodyPr wrap="none" rtlCol="0">
              <a:spAutoFit/>
            </a:bodyPr>
            <a:lstStyle/>
            <a:p>
              <a:pPr algn="ctr"/>
              <a:r>
                <a:rPr lang="en-US" b="1" dirty="0">
                  <a:solidFill>
                    <a:srgbClr val="B01065"/>
                  </a:solidFill>
                  <a:ea typeface="Chalkboard" charset="0"/>
                  <a:cs typeface="Chalkboard" charset="0"/>
                </a:rPr>
                <a:t>BOSTON VISIT </a:t>
              </a:r>
              <a:endParaRPr lang="en-US" sz="1100" dirty="0">
                <a:solidFill>
                  <a:srgbClr val="B01065"/>
                </a:solidFill>
                <a:ea typeface="Chalkboard" charset="0"/>
                <a:cs typeface="Chalkboard" charset="0"/>
              </a:endParaRPr>
            </a:p>
          </p:txBody>
        </p:sp>
        <p:sp>
          <p:nvSpPr>
            <p:cNvPr id="8" name="ZoneTexte 7">
              <a:extLst>
                <a:ext uri="{FF2B5EF4-FFF2-40B4-BE49-F238E27FC236}">
                  <a16:creationId xmlns="" xmlns:a16="http://schemas.microsoft.com/office/drawing/2014/main" id="{6E665F94-EF65-1346-ABCF-7638ADD24338}"/>
                </a:ext>
              </a:extLst>
            </p:cNvPr>
            <p:cNvSpPr txBox="1"/>
            <p:nvPr/>
          </p:nvSpPr>
          <p:spPr>
            <a:xfrm>
              <a:off x="778332" y="3649284"/>
              <a:ext cx="2659702" cy="646331"/>
            </a:xfrm>
            <a:prstGeom prst="rect">
              <a:avLst/>
            </a:prstGeom>
            <a:noFill/>
          </p:spPr>
          <p:txBody>
            <a:bodyPr wrap="none" rtlCol="0">
              <a:spAutoFit/>
            </a:bodyPr>
            <a:lstStyle/>
            <a:p>
              <a:r>
                <a:rPr lang="en-US" b="1" dirty="0">
                  <a:solidFill>
                    <a:srgbClr val="B01065"/>
                  </a:solidFill>
                  <a:ea typeface="Chalkboard" charset="0"/>
                  <a:cs typeface="Chalkboard" charset="0"/>
                </a:rPr>
                <a:t>VIRTUAL CLOSING EVENT</a:t>
              </a:r>
              <a:endParaRPr lang="en-US" sz="1100" dirty="0">
                <a:solidFill>
                  <a:srgbClr val="B01065"/>
                </a:solidFill>
                <a:ea typeface="Chalkboard" charset="0"/>
                <a:cs typeface="Chalkboard" charset="0"/>
              </a:endParaRPr>
            </a:p>
            <a:p>
              <a:endParaRPr lang="en-US" dirty="0"/>
            </a:p>
          </p:txBody>
        </p:sp>
        <p:sp>
          <p:nvSpPr>
            <p:cNvPr id="10" name="Oval 9"/>
            <p:cNvSpPr/>
            <p:nvPr/>
          </p:nvSpPr>
          <p:spPr>
            <a:xfrm>
              <a:off x="991927" y="4053796"/>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3" name="Rectangle 12" descr="Daily Calendar"/>
            <p:cNvSpPr/>
            <p:nvPr/>
          </p:nvSpPr>
          <p:spPr>
            <a:xfrm>
              <a:off x="1180024" y="4249745"/>
              <a:ext cx="484773" cy="484773"/>
            </a:xfrm>
            <a:prstGeom prst="rect">
              <a:avLst/>
            </a:prstGeom>
            <a:blipFill>
              <a:blip r:embed="rId9"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dgm="http://schemas.openxmlformats.org/drawingml/2006/diagram" xmlns=""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TextBox 5"/>
            <p:cNvSpPr txBox="1"/>
            <p:nvPr/>
          </p:nvSpPr>
          <p:spPr>
            <a:xfrm>
              <a:off x="1781065" y="4380154"/>
              <a:ext cx="2336665" cy="261610"/>
            </a:xfrm>
            <a:prstGeom prst="rect">
              <a:avLst/>
            </a:prstGeom>
            <a:noFill/>
          </p:spPr>
          <p:txBody>
            <a:bodyPr wrap="square" rtlCol="0">
              <a:spAutoFit/>
            </a:bodyPr>
            <a:lstStyle/>
            <a:p>
              <a:r>
                <a:rPr lang="en-US" sz="1100" b="1" dirty="0">
                  <a:latin typeface="Source Sans Pro Light" charset="0"/>
                  <a:ea typeface="Source Sans Pro Light" charset="0"/>
                  <a:cs typeface="Source Sans Pro Light" charset="0"/>
                </a:rPr>
                <a:t>When: </a:t>
              </a:r>
              <a:r>
                <a:rPr lang="en-US" sz="1100" dirty="0" smtClean="0">
                  <a:latin typeface="Source Sans Pro Light" charset="0"/>
                  <a:ea typeface="Source Sans Pro Light" charset="0"/>
                  <a:cs typeface="Source Sans Pro Light" charset="0"/>
                </a:rPr>
                <a:t>May</a:t>
              </a:r>
              <a:endParaRPr lang="en-US" sz="1100" dirty="0">
                <a:latin typeface="Source Sans Pro Light" charset="0"/>
                <a:ea typeface="Source Sans Pro Light" charset="0"/>
                <a:cs typeface="Source Sans Pro Light" charset="0"/>
              </a:endParaRPr>
            </a:p>
          </p:txBody>
        </p:sp>
        <p:sp>
          <p:nvSpPr>
            <p:cNvPr id="14" name="TextBox 13"/>
            <p:cNvSpPr txBox="1"/>
            <p:nvPr/>
          </p:nvSpPr>
          <p:spPr>
            <a:xfrm>
              <a:off x="3982807" y="4434538"/>
              <a:ext cx="2659687" cy="261610"/>
            </a:xfrm>
            <a:prstGeom prst="rect">
              <a:avLst/>
            </a:prstGeom>
            <a:noFill/>
          </p:spPr>
          <p:txBody>
            <a:bodyPr wrap="square" rtlCol="0">
              <a:spAutoFit/>
            </a:bodyPr>
            <a:lstStyle/>
            <a:p>
              <a:pPr algn="just"/>
              <a:r>
                <a:rPr lang="en-US" sz="1100" b="1" dirty="0" smtClean="0">
                  <a:latin typeface="Source Sans Pro Light" charset="0"/>
                  <a:ea typeface="Source Sans Pro Light" charset="0"/>
                  <a:cs typeface="Source Sans Pro Light" charset="0"/>
                </a:rPr>
                <a:t>Who: </a:t>
              </a:r>
              <a:r>
                <a:rPr lang="en-US" sz="1100" dirty="0">
                  <a:latin typeface="Source Sans Pro Light" charset="0"/>
                  <a:ea typeface="Source Sans Pro Light" charset="0"/>
                  <a:cs typeface="Source Sans Pro Light" charset="0"/>
                </a:rPr>
                <a:t>Andrea </a:t>
              </a:r>
              <a:r>
                <a:rPr lang="en-US" sz="1100" dirty="0" err="1">
                  <a:latin typeface="Source Sans Pro Light" charset="0"/>
                  <a:ea typeface="Source Sans Pro Light" charset="0"/>
                  <a:cs typeface="Source Sans Pro Light" charset="0"/>
                </a:rPr>
                <a:t>Fahed</a:t>
              </a:r>
              <a:r>
                <a:rPr lang="en-US" sz="1100" dirty="0">
                  <a:latin typeface="Source Sans Pro Light" charset="0"/>
                  <a:ea typeface="Source Sans Pro Light" charset="0"/>
                  <a:cs typeface="Source Sans Pro Light" charset="0"/>
                </a:rPr>
                <a:t> &amp; </a:t>
              </a:r>
              <a:r>
                <a:rPr lang="en-US" sz="1100" dirty="0" err="1">
                  <a:latin typeface="Source Sans Pro Light" charset="0"/>
                  <a:ea typeface="Source Sans Pro Light" charset="0"/>
                  <a:cs typeface="Source Sans Pro Light" charset="0"/>
                </a:rPr>
                <a:t>Nayla</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Zreik</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Fahed</a:t>
              </a:r>
              <a:endParaRPr lang="en-US" sz="1100" dirty="0">
                <a:latin typeface="Source Sans Pro Light" charset="0"/>
                <a:ea typeface="Source Sans Pro Light" charset="0"/>
                <a:cs typeface="Source Sans Pro Light" charset="0"/>
              </a:endParaRPr>
            </a:p>
          </p:txBody>
        </p:sp>
        <p:sp>
          <p:nvSpPr>
            <p:cNvPr id="16" name="TextBox 15"/>
            <p:cNvSpPr txBox="1"/>
            <p:nvPr/>
          </p:nvSpPr>
          <p:spPr>
            <a:xfrm>
              <a:off x="1781065" y="5247419"/>
              <a:ext cx="4859245" cy="430887"/>
            </a:xfrm>
            <a:prstGeom prst="rect">
              <a:avLst/>
            </a:prstGeom>
            <a:noFill/>
          </p:spPr>
          <p:txBody>
            <a:bodyPr wrap="square" rtlCol="0">
              <a:spAutoFit/>
            </a:bodyPr>
            <a:lstStyle/>
            <a:p>
              <a:r>
                <a:rPr lang="en-US" sz="1100" b="1" dirty="0">
                  <a:latin typeface="Source Sans Pro Light" charset="0"/>
                  <a:ea typeface="Source Sans Pro Light" charset="0"/>
                  <a:cs typeface="Source Sans Pro Light" charset="0"/>
                </a:rPr>
                <a:t>What: </a:t>
              </a:r>
              <a:r>
                <a:rPr lang="en-US" sz="1100" dirty="0">
                  <a:latin typeface="Source Sans Pro Light" charset="0"/>
                  <a:ea typeface="Source Sans Pro Light" charset="0"/>
                  <a:cs typeface="Source Sans Pro Light" charset="0"/>
                </a:rPr>
                <a:t>Closure events with inspirational speakers (such as </a:t>
              </a:r>
              <a:r>
                <a:rPr lang="en-US" sz="1100" dirty="0" err="1">
                  <a:latin typeface="Source Sans Pro Light" charset="0"/>
                  <a:ea typeface="Source Sans Pro Light" charset="0"/>
                  <a:cs typeface="Source Sans Pro Light" charset="0"/>
                </a:rPr>
                <a:t>YoYo</a:t>
              </a:r>
              <a:r>
                <a:rPr lang="en-US" sz="1100" dirty="0">
                  <a:latin typeface="Source Sans Pro Light" charset="0"/>
                  <a:ea typeface="Source Sans Pro Light" charset="0"/>
                  <a:cs typeface="Source Sans Pro Light" charset="0"/>
                </a:rPr>
                <a:t> Ma), and chat </a:t>
              </a:r>
              <a:r>
                <a:rPr lang="en-US" sz="1100" dirty="0" smtClean="0">
                  <a:latin typeface="Source Sans Pro Light" charset="0"/>
                  <a:ea typeface="Source Sans Pro Light" charset="0"/>
                  <a:cs typeface="Source Sans Pro Light" charset="0"/>
                </a:rPr>
                <a:t>rooms</a:t>
              </a:r>
              <a:endParaRPr lang="en-US" sz="1100" dirty="0">
                <a:latin typeface="Source Sans Pro Light" charset="0"/>
                <a:ea typeface="Source Sans Pro Light" charset="0"/>
                <a:cs typeface="Source Sans Pro Light" charset="0"/>
              </a:endParaRPr>
            </a:p>
          </p:txBody>
        </p:sp>
        <p:sp>
          <p:nvSpPr>
            <p:cNvPr id="17" name="Oval 16"/>
            <p:cNvSpPr/>
            <p:nvPr/>
          </p:nvSpPr>
          <p:spPr>
            <a:xfrm>
              <a:off x="3152289" y="4056004"/>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Rectangle 17" descr="Japanese Dolls"/>
            <p:cNvSpPr/>
            <p:nvPr/>
          </p:nvSpPr>
          <p:spPr>
            <a:xfrm>
              <a:off x="3327809" y="4229316"/>
              <a:ext cx="484773" cy="484773"/>
            </a:xfrm>
            <a:prstGeom prst="rect">
              <a:avLst/>
            </a:prstGeom>
            <a:blipFill>
              <a:blip r:embed="rId11"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dgm="http://schemas.openxmlformats.org/drawingml/2006/diagram" xmlns=""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9" name="Oval 18"/>
            <p:cNvSpPr/>
            <p:nvPr/>
          </p:nvSpPr>
          <p:spPr>
            <a:xfrm>
              <a:off x="1008052" y="4995563"/>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Rectangle 19" descr="Classe"/>
            <p:cNvSpPr/>
            <p:nvPr/>
          </p:nvSpPr>
          <p:spPr>
            <a:xfrm>
              <a:off x="1180023" y="5171083"/>
              <a:ext cx="484773" cy="484773"/>
            </a:xfrm>
            <a:prstGeom prst="rect">
              <a:avLst/>
            </a:prstGeom>
            <a:blipFill>
              <a:blip r:embed="rId13" cstate="email">
                <a:extLst>
                  <a:ext uri="{28A0092B-C50C-407E-A947-70E740481C1C}">
                    <a14:useLocalDpi xmlns:a14="http://schemas.microsoft.com/office/drawing/2010/main"/>
                  </a:ext>
                  <a:ext uri="{96DAC541-7B7A-43D3-8B79-37D633B846F1}">
                    <asvg:svgBlip xmlns:lc="http://schemas.openxmlformats.org/drawingml/2006/lockedCanvas" xmlns:asvg="http://schemas.microsoft.com/office/drawing/2016/SVG/main" xmlns:dgm="http://schemas.openxmlformats.org/drawingml/2006/diagram" xmlns=""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21" name="Picture 20"/>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0014284" y="0"/>
              <a:ext cx="2021305" cy="2021305"/>
            </a:xfrm>
            <a:prstGeom prst="rect">
              <a:avLst/>
            </a:prstGeom>
          </p:spPr>
        </p:pic>
      </p:grpSp>
      <p:grpSp>
        <p:nvGrpSpPr>
          <p:cNvPr id="22" name="LAL logo bottom"/>
          <p:cNvGrpSpPr/>
          <p:nvPr/>
        </p:nvGrpSpPr>
        <p:grpSpPr>
          <a:xfrm>
            <a:off x="0" y="6257586"/>
            <a:ext cx="12192000" cy="600414"/>
            <a:chOff x="0" y="6257586"/>
            <a:chExt cx="12192000" cy="600414"/>
          </a:xfrm>
        </p:grpSpPr>
        <p:sp>
          <p:nvSpPr>
            <p:cNvPr id="23" name="Rectangle 22"/>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9103745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19142" y="118607"/>
            <a:ext cx="11489541" cy="5956629"/>
            <a:chOff x="48340" y="118607"/>
            <a:chExt cx="11489541" cy="5956629"/>
          </a:xfrm>
        </p:grpSpPr>
        <p:sp>
          <p:nvSpPr>
            <p:cNvPr id="3" name="ZoneTexte 2">
              <a:extLst>
                <a:ext uri="{FF2B5EF4-FFF2-40B4-BE49-F238E27FC236}">
                  <a16:creationId xmlns="" xmlns:a16="http://schemas.microsoft.com/office/drawing/2014/main" id="{01E1CBB4-A473-2241-A17D-511BAC82A1B0}"/>
                </a:ext>
              </a:extLst>
            </p:cNvPr>
            <p:cNvSpPr txBox="1"/>
            <p:nvPr/>
          </p:nvSpPr>
          <p:spPr>
            <a:xfrm>
              <a:off x="512516" y="118607"/>
              <a:ext cx="11025365" cy="1261884"/>
            </a:xfrm>
            <a:prstGeom prst="rect">
              <a:avLst/>
            </a:prstGeom>
            <a:noFill/>
          </p:spPr>
          <p:txBody>
            <a:bodyPr wrap="square" rtlCol="0">
              <a:spAutoFit/>
            </a:bodyPr>
            <a:lstStyle/>
            <a:p>
              <a:pPr algn="ctr"/>
              <a:r>
                <a:rPr lang="en-US" sz="3600" b="1" dirty="0">
                  <a:solidFill>
                    <a:srgbClr val="AF0F65"/>
                  </a:solidFill>
                  <a:ea typeface="Chalkboard" charset="0"/>
                  <a:cs typeface="Chalkboard" charset="0"/>
                </a:rPr>
                <a:t>ICESCO ROUND TABLE </a:t>
              </a:r>
            </a:p>
            <a:p>
              <a:pPr algn="just"/>
              <a:endParaRPr lang="en-US" sz="2000" dirty="0">
                <a:solidFill>
                  <a:srgbClr val="AF0F65"/>
                </a:solidFill>
                <a:latin typeface="+mj-lt"/>
                <a:ea typeface="Chalkboard" charset="0"/>
                <a:cs typeface="Chalkboard" charset="0"/>
              </a:endParaRPr>
            </a:p>
            <a:p>
              <a:pPr algn="just"/>
              <a:endParaRPr lang="en-US" sz="2000" dirty="0">
                <a:solidFill>
                  <a:srgbClr val="AF0F65"/>
                </a:solidFill>
                <a:latin typeface="+mj-lt"/>
                <a:ea typeface="Chalkboard" charset="0"/>
                <a:cs typeface="Chalkboard" charset="0"/>
              </a:endParaRPr>
            </a:p>
          </p:txBody>
        </p:sp>
        <p:sp>
          <p:nvSpPr>
            <p:cNvPr id="2" name="ZoneTexte 1">
              <a:extLst>
                <a:ext uri="{FF2B5EF4-FFF2-40B4-BE49-F238E27FC236}">
                  <a16:creationId xmlns="" xmlns:a16="http://schemas.microsoft.com/office/drawing/2014/main" id="{380D5B50-9500-0744-B2C6-15E3393DDF3C}"/>
                </a:ext>
              </a:extLst>
            </p:cNvPr>
            <p:cNvSpPr txBox="1"/>
            <p:nvPr/>
          </p:nvSpPr>
          <p:spPr>
            <a:xfrm>
              <a:off x="1266162" y="4043092"/>
              <a:ext cx="9518073" cy="1015663"/>
            </a:xfrm>
            <a:prstGeom prst="rect">
              <a:avLst/>
            </a:prstGeom>
            <a:noFill/>
          </p:spPr>
          <p:txBody>
            <a:bodyPr wrap="square" rtlCol="0">
              <a:spAutoFit/>
            </a:bodyPr>
            <a:lstStyle/>
            <a:p>
              <a:pPr algn="just"/>
              <a:r>
                <a:rPr lang="en-US" sz="2000" dirty="0" smtClean="0">
                  <a:latin typeface="+mj-lt"/>
                </a:rPr>
                <a:t>“In </a:t>
              </a:r>
              <a:r>
                <a:rPr lang="en-US" sz="2000" dirty="0">
                  <a:latin typeface="+mj-lt"/>
                </a:rPr>
                <a:t>time of COVID do not reduce the learning to a screen. </a:t>
              </a:r>
              <a:r>
                <a:rPr lang="en-US" sz="2000" dirty="0" smtClean="0">
                  <a:latin typeface="+mj-lt"/>
                </a:rPr>
                <a:t>Invite the children to discover their </a:t>
              </a:r>
              <a:r>
                <a:rPr lang="en-US" sz="2000" dirty="0">
                  <a:latin typeface="+mj-lt"/>
                </a:rPr>
                <a:t>own environment and learn from it. Why </a:t>
              </a:r>
              <a:r>
                <a:rPr lang="en-US" sz="2000" dirty="0" smtClean="0">
                  <a:latin typeface="+mj-lt"/>
                </a:rPr>
                <a:t>watch </a:t>
              </a:r>
              <a:r>
                <a:rPr lang="en-US" sz="2000" dirty="0">
                  <a:latin typeface="+mj-lt"/>
                </a:rPr>
                <a:t>a video </a:t>
              </a:r>
              <a:r>
                <a:rPr lang="en-US" sz="2000" dirty="0" smtClean="0">
                  <a:latin typeface="+mj-lt"/>
                </a:rPr>
                <a:t>about </a:t>
              </a:r>
              <a:r>
                <a:rPr lang="en-US" sz="2000" dirty="0">
                  <a:latin typeface="+mj-lt"/>
                </a:rPr>
                <a:t>a plant </a:t>
              </a:r>
              <a:r>
                <a:rPr lang="en-US" sz="2000" dirty="0" smtClean="0">
                  <a:latin typeface="+mj-lt"/>
                </a:rPr>
                <a:t>when they </a:t>
              </a:r>
              <a:r>
                <a:rPr lang="en-US" sz="2000" dirty="0">
                  <a:latin typeface="+mj-lt"/>
                </a:rPr>
                <a:t>can go outside, pick a plant and </a:t>
              </a:r>
              <a:r>
                <a:rPr lang="en-US" sz="2000" dirty="0" smtClean="0">
                  <a:latin typeface="+mj-lt"/>
                </a:rPr>
                <a:t>observe its leaves, </a:t>
              </a:r>
              <a:r>
                <a:rPr lang="en-US" sz="2000" dirty="0">
                  <a:latin typeface="+mj-lt"/>
                </a:rPr>
                <a:t>roots, </a:t>
              </a:r>
              <a:r>
                <a:rPr lang="en-US" sz="2000" dirty="0" smtClean="0">
                  <a:latin typeface="+mj-lt"/>
                </a:rPr>
                <a:t>and flowers?” – </a:t>
              </a:r>
              <a:r>
                <a:rPr lang="en-US" sz="2000" dirty="0" err="1" smtClean="0">
                  <a:latin typeface="+mj-lt"/>
                </a:rPr>
                <a:t>Nayla</a:t>
              </a:r>
              <a:r>
                <a:rPr lang="en-US" sz="2000" dirty="0">
                  <a:latin typeface="+mj-lt"/>
                </a:rPr>
                <a:t> </a:t>
              </a:r>
              <a:r>
                <a:rPr lang="en-US" sz="2000" dirty="0" smtClean="0">
                  <a:latin typeface="+mj-lt"/>
                </a:rPr>
                <a:t> </a:t>
              </a:r>
              <a:r>
                <a:rPr lang="en-US" sz="2000" dirty="0" err="1" smtClean="0">
                  <a:latin typeface="+mj-lt"/>
                </a:rPr>
                <a:t>Fahed</a:t>
              </a:r>
              <a:endParaRPr lang="en-US" sz="2000" dirty="0">
                <a:latin typeface="+mj-lt"/>
              </a:endParaRPr>
            </a:p>
          </p:txBody>
        </p:sp>
        <p:sp>
          <p:nvSpPr>
            <p:cNvPr id="4" name="Oval 3"/>
            <p:cNvSpPr/>
            <p:nvPr/>
          </p:nvSpPr>
          <p:spPr>
            <a:xfrm>
              <a:off x="1282002" y="1375606"/>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Oval 4"/>
            <p:cNvSpPr/>
            <p:nvPr/>
          </p:nvSpPr>
          <p:spPr>
            <a:xfrm>
              <a:off x="5064227" y="1375606"/>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Oval 5"/>
            <p:cNvSpPr/>
            <p:nvPr/>
          </p:nvSpPr>
          <p:spPr>
            <a:xfrm>
              <a:off x="8931891" y="1398445"/>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Oval 6"/>
            <p:cNvSpPr/>
            <p:nvPr/>
          </p:nvSpPr>
          <p:spPr>
            <a:xfrm>
              <a:off x="5068019" y="2570983"/>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7" descr="Daily Calendar"/>
            <p:cNvSpPr/>
            <p:nvPr/>
          </p:nvSpPr>
          <p:spPr>
            <a:xfrm>
              <a:off x="1447543" y="1550279"/>
              <a:ext cx="484773" cy="484773"/>
            </a:xfrm>
            <a:prstGeom prst="rect">
              <a:avLst/>
            </a:prstGeom>
            <a:blipFill>
              <a:blip r:embed="rId3"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9" name="Rectangle 8" descr="Japanese Dolls"/>
            <p:cNvSpPr/>
            <p:nvPr/>
          </p:nvSpPr>
          <p:spPr>
            <a:xfrm>
              <a:off x="5239747" y="1534325"/>
              <a:ext cx="484773" cy="484773"/>
            </a:xfrm>
            <a:prstGeom prst="rect">
              <a:avLst/>
            </a:prstGeom>
            <a:blipFill>
              <a:blip r:embed="rId5"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Rectangle 10"/>
            <p:cNvSpPr/>
            <p:nvPr/>
          </p:nvSpPr>
          <p:spPr>
            <a:xfrm>
              <a:off x="48340" y="5675126"/>
              <a:ext cx="3462807" cy="400110"/>
            </a:xfrm>
            <a:prstGeom prst="rect">
              <a:avLst/>
            </a:prstGeom>
          </p:spPr>
          <p:txBody>
            <a:bodyPr wrap="none">
              <a:spAutoFit/>
            </a:bodyPr>
            <a:lstStyle/>
            <a:p>
              <a:pPr algn="just"/>
              <a:r>
                <a:rPr lang="en-US" sz="2000" dirty="0">
                  <a:latin typeface="+mj-lt"/>
                  <a:ea typeface="Chalkboard" charset="0"/>
                  <a:cs typeface="Chalkboard" charset="0"/>
                </a:rPr>
                <a:t>Link: </a:t>
              </a:r>
              <a:r>
                <a:rPr lang="en-US" sz="2000" dirty="0">
                  <a:solidFill>
                    <a:srgbClr val="B01065"/>
                  </a:solidFill>
                  <a:latin typeface="+mj-lt"/>
                  <a:ea typeface="Chalkboard" charset="0"/>
                  <a:cs typeface="Chalkboard" charset="0"/>
                  <a:hlinkClick r:id="rId7"/>
                </a:rPr>
                <a:t>https://www.icesco.org/</a:t>
              </a:r>
              <a:r>
                <a:rPr lang="en-US" sz="2000" dirty="0">
                  <a:solidFill>
                    <a:srgbClr val="B01065"/>
                  </a:solidFill>
                  <a:latin typeface="+mj-lt"/>
                  <a:ea typeface="Chalkboard" charset="0"/>
                  <a:cs typeface="Chalkboard" charset="0"/>
                </a:rPr>
                <a:t>  </a:t>
              </a:r>
            </a:p>
          </p:txBody>
        </p:sp>
        <p:sp>
          <p:nvSpPr>
            <p:cNvPr id="12" name="Rectangle 11"/>
            <p:cNvSpPr/>
            <p:nvPr/>
          </p:nvSpPr>
          <p:spPr>
            <a:xfrm>
              <a:off x="2117817" y="1694901"/>
              <a:ext cx="1393330"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When: </a:t>
              </a:r>
              <a:r>
                <a:rPr lang="en-US" sz="1100" dirty="0">
                  <a:latin typeface="Source Sans Pro Light" charset="0"/>
                  <a:ea typeface="Source Sans Pro Light" charset="0"/>
                  <a:cs typeface="Source Sans Pro Light" charset="0"/>
                </a:rPr>
                <a:t>June 22, 2020</a:t>
              </a:r>
            </a:p>
          </p:txBody>
        </p:sp>
        <p:sp>
          <p:nvSpPr>
            <p:cNvPr id="13" name="Rectangle 12"/>
            <p:cNvSpPr/>
            <p:nvPr/>
          </p:nvSpPr>
          <p:spPr>
            <a:xfrm>
              <a:off x="5838290" y="1673079"/>
              <a:ext cx="1577676"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Who: </a:t>
              </a:r>
              <a:r>
                <a:rPr lang="en-US" sz="1100" dirty="0" err="1">
                  <a:latin typeface="Source Sans Pro Light" charset="0"/>
                  <a:ea typeface="Source Sans Pro Light" charset="0"/>
                  <a:cs typeface="Source Sans Pro Light" charset="0"/>
                </a:rPr>
                <a:t>Nayla</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Zreik</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Fahed</a:t>
              </a:r>
              <a:r>
                <a:rPr lang="en-US" sz="1100" dirty="0">
                  <a:latin typeface="Source Sans Pro Light" charset="0"/>
                  <a:ea typeface="Source Sans Pro Light" charset="0"/>
                  <a:cs typeface="Source Sans Pro Light" charset="0"/>
                </a:rPr>
                <a:t> </a:t>
              </a:r>
            </a:p>
          </p:txBody>
        </p:sp>
        <p:sp>
          <p:nvSpPr>
            <p:cNvPr id="14" name="Rectangle 13"/>
            <p:cNvSpPr/>
            <p:nvPr/>
          </p:nvSpPr>
          <p:spPr>
            <a:xfrm>
              <a:off x="9671000" y="1704388"/>
              <a:ext cx="1553630"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Where: </a:t>
              </a:r>
              <a:r>
                <a:rPr lang="en-US" sz="1100" dirty="0">
                  <a:latin typeface="Source Sans Pro Light" charset="0"/>
                  <a:ea typeface="Source Sans Pro Light" charset="0"/>
                  <a:cs typeface="Source Sans Pro Light" charset="0"/>
                </a:rPr>
                <a:t>Virtual/Morocco </a:t>
              </a:r>
            </a:p>
          </p:txBody>
        </p:sp>
        <p:sp>
          <p:nvSpPr>
            <p:cNvPr id="15" name="Rectangle 14"/>
            <p:cNvSpPr/>
            <p:nvPr/>
          </p:nvSpPr>
          <p:spPr>
            <a:xfrm>
              <a:off x="5838290" y="2869537"/>
              <a:ext cx="4167767" cy="430887"/>
            </a:xfrm>
            <a:prstGeom prst="rect">
              <a:avLst/>
            </a:prstGeom>
          </p:spPr>
          <p:txBody>
            <a:bodyPr wrap="square">
              <a:spAutoFit/>
            </a:bodyPr>
            <a:lstStyle/>
            <a:p>
              <a:r>
                <a:rPr lang="en-US" sz="1100" b="1" dirty="0">
                  <a:latin typeface="Source Sans Pro Light" charset="0"/>
                  <a:ea typeface="Source Sans Pro Light" charset="0"/>
                  <a:cs typeface="Source Sans Pro Light" charset="0"/>
                </a:rPr>
                <a:t>What: </a:t>
              </a:r>
              <a:r>
                <a:rPr lang="en-US" sz="1100" dirty="0">
                  <a:latin typeface="Source Sans Pro Light" charset="0"/>
                  <a:ea typeface="Source Sans Pro Light" charset="0"/>
                  <a:cs typeface="Source Sans Pro Light" charset="0"/>
                </a:rPr>
                <a:t>Round Table on Education in time of COVID. Challenges, Responses, Recommendations.</a:t>
              </a:r>
            </a:p>
          </p:txBody>
        </p:sp>
        <p:sp>
          <p:nvSpPr>
            <p:cNvPr id="16" name="Rectangle 15" descr="Repère"/>
            <p:cNvSpPr/>
            <p:nvPr/>
          </p:nvSpPr>
          <p:spPr>
            <a:xfrm>
              <a:off x="9107411" y="1569466"/>
              <a:ext cx="484773" cy="484773"/>
            </a:xfrm>
            <a:prstGeom prst="rect">
              <a:avLst/>
            </a:prstGeom>
            <a:blipFill>
              <a:blip r:embed="rId8"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Rectangle 16" descr="Classe"/>
            <p:cNvSpPr/>
            <p:nvPr/>
          </p:nvSpPr>
          <p:spPr>
            <a:xfrm>
              <a:off x="5239746" y="2783908"/>
              <a:ext cx="484773" cy="484773"/>
            </a:xfrm>
            <a:prstGeom prst="rect">
              <a:avLst/>
            </a:prstGeom>
            <a:blipFill>
              <a:blip r:embed="rId10"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1"/>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7385212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52DC8079-A2E3-6541-BE76-DDC5BB32862B}"/>
              </a:ext>
            </a:extLst>
          </p:cNvPr>
          <p:cNvSpPr txBox="1"/>
          <p:nvPr/>
        </p:nvSpPr>
        <p:spPr>
          <a:xfrm>
            <a:off x="409074" y="470559"/>
            <a:ext cx="11373853" cy="954107"/>
          </a:xfrm>
          <a:prstGeom prst="rect">
            <a:avLst/>
          </a:prstGeom>
          <a:noFill/>
        </p:spPr>
        <p:txBody>
          <a:bodyPr wrap="square" rtlCol="0">
            <a:spAutoFit/>
          </a:bodyPr>
          <a:lstStyle/>
          <a:p>
            <a:pPr algn="ctr"/>
            <a:r>
              <a:rPr lang="en-US" sz="3600" b="1" dirty="0">
                <a:solidFill>
                  <a:srgbClr val="AF0F65"/>
                </a:solidFill>
                <a:ea typeface="Chalkboard" charset="0"/>
                <a:cs typeface="Chalkboard" charset="0"/>
              </a:rPr>
              <a:t>UNESCO-UNHCR </a:t>
            </a:r>
            <a:r>
              <a:rPr lang="fr-FR" sz="3600" b="1" dirty="0">
                <a:solidFill>
                  <a:srgbClr val="AF0F65"/>
                </a:solidFill>
                <a:ea typeface="Chalkboard" charset="0"/>
                <a:cs typeface="Chalkboard" charset="0"/>
              </a:rPr>
              <a:t>HIGH-LEVEL ROUNDATABLE</a:t>
            </a:r>
          </a:p>
          <a:p>
            <a:pPr algn="just"/>
            <a:r>
              <a:rPr lang="en-US" sz="2000" dirty="0">
                <a:latin typeface="+mj-lt"/>
                <a:ea typeface="Chalkboard" charset="0"/>
                <a:cs typeface="Chalkboard" charset="0"/>
              </a:rPr>
              <a:t>Making sure that refugee students are able to learn at home and return to school after </a:t>
            </a:r>
            <a:r>
              <a:rPr lang="en-US" sz="2000" dirty="0" smtClean="0">
                <a:latin typeface="+mj-lt"/>
                <a:ea typeface="Chalkboard" charset="0"/>
                <a:cs typeface="Chalkboard" charset="0"/>
              </a:rPr>
              <a:t>COVID-19</a:t>
            </a:r>
            <a:endParaRPr lang="fr-FR" sz="2000" dirty="0">
              <a:latin typeface="+mj-lt"/>
              <a:ea typeface="Chalkboard" charset="0"/>
              <a:cs typeface="Chalkboard" charset="0"/>
            </a:endParaRPr>
          </a:p>
        </p:txBody>
      </p:sp>
      <p:grpSp>
        <p:nvGrpSpPr>
          <p:cNvPr id="6" name="Group 5"/>
          <p:cNvGrpSpPr/>
          <p:nvPr/>
        </p:nvGrpSpPr>
        <p:grpSpPr>
          <a:xfrm>
            <a:off x="0" y="8683"/>
            <a:ext cx="10800459" cy="6200848"/>
            <a:chOff x="0" y="8683"/>
            <a:chExt cx="10800459" cy="6200848"/>
          </a:xfrm>
        </p:grpSpPr>
        <p:pic>
          <p:nvPicPr>
            <p:cNvPr id="5" name="Image 4" descr="Une image contenant texte, posant, personne, équipement électronique&#10;&#10;Description générée automatiquement">
              <a:extLst>
                <a:ext uri="{FF2B5EF4-FFF2-40B4-BE49-F238E27FC236}">
                  <a16:creationId xmlns="" xmlns:a16="http://schemas.microsoft.com/office/drawing/2014/main" id="{0E435F8C-69EE-754B-BCD9-94956787EE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082" y="3584465"/>
              <a:ext cx="5051101" cy="2625066"/>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8683"/>
              <a:ext cx="1700463" cy="680470"/>
            </a:xfrm>
            <a:prstGeom prst="rect">
              <a:avLst/>
            </a:prstGeom>
          </p:spPr>
        </p:pic>
        <p:sp>
          <p:nvSpPr>
            <p:cNvPr id="7" name="Oval 6"/>
            <p:cNvSpPr/>
            <p:nvPr/>
          </p:nvSpPr>
          <p:spPr>
            <a:xfrm>
              <a:off x="1446957" y="1695738"/>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Oval 7"/>
            <p:cNvSpPr/>
            <p:nvPr/>
          </p:nvSpPr>
          <p:spPr>
            <a:xfrm>
              <a:off x="8576124" y="1695738"/>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Oval 8"/>
            <p:cNvSpPr/>
            <p:nvPr/>
          </p:nvSpPr>
          <p:spPr>
            <a:xfrm>
              <a:off x="5236183" y="2941297"/>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Oval 9"/>
            <p:cNvSpPr/>
            <p:nvPr/>
          </p:nvSpPr>
          <p:spPr>
            <a:xfrm>
              <a:off x="5236183" y="1713662"/>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Rectangle 10" descr="Daily Calendar"/>
            <p:cNvSpPr/>
            <p:nvPr/>
          </p:nvSpPr>
          <p:spPr>
            <a:xfrm>
              <a:off x="1616916" y="1857172"/>
              <a:ext cx="484773" cy="484773"/>
            </a:xfrm>
            <a:prstGeom prst="rect">
              <a:avLst/>
            </a:prstGeom>
            <a:blipFill>
              <a:blip r:embed="rId5"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p:cNvSpPr/>
            <p:nvPr/>
          </p:nvSpPr>
          <p:spPr>
            <a:xfrm>
              <a:off x="2282772" y="2000763"/>
              <a:ext cx="1345240"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When: </a:t>
              </a:r>
              <a:r>
                <a:rPr lang="fr-FR" sz="1100" dirty="0">
                  <a:latin typeface="Source Sans Pro Light" charset="0"/>
                  <a:ea typeface="Source Sans Pro Light" charset="0"/>
                  <a:cs typeface="Source Sans Pro Light" charset="0"/>
                </a:rPr>
                <a:t>July 13, 2020</a:t>
              </a:r>
            </a:p>
          </p:txBody>
        </p:sp>
        <p:sp>
          <p:nvSpPr>
            <p:cNvPr id="13" name="Rectangle 12" descr="Japanese Dolls"/>
            <p:cNvSpPr/>
            <p:nvPr/>
          </p:nvSpPr>
          <p:spPr>
            <a:xfrm>
              <a:off x="5389563" y="1889182"/>
              <a:ext cx="484773" cy="484773"/>
            </a:xfrm>
            <a:prstGeom prst="rect">
              <a:avLst/>
            </a:prstGeom>
            <a:blipFill>
              <a:blip r:embed="rId9"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p:cNvSpPr/>
            <p:nvPr/>
          </p:nvSpPr>
          <p:spPr>
            <a:xfrm>
              <a:off x="6049858" y="2000764"/>
              <a:ext cx="1577676"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Who: </a:t>
              </a:r>
              <a:r>
                <a:rPr lang="en-US" sz="1100" dirty="0" err="1">
                  <a:latin typeface="Source Sans Pro Light" charset="0"/>
                  <a:ea typeface="Source Sans Pro Light" charset="0"/>
                  <a:cs typeface="Source Sans Pro Light" charset="0"/>
                </a:rPr>
                <a:t>Nayla</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Zreik</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Fahed</a:t>
              </a:r>
              <a:r>
                <a:rPr lang="en-US" sz="1100" dirty="0">
                  <a:latin typeface="Source Sans Pro Light" charset="0"/>
                  <a:ea typeface="Source Sans Pro Light" charset="0"/>
                  <a:cs typeface="Source Sans Pro Light" charset="0"/>
                </a:rPr>
                <a:t> </a:t>
              </a:r>
            </a:p>
          </p:txBody>
        </p:sp>
        <p:sp>
          <p:nvSpPr>
            <p:cNvPr id="15" name="Rectangle 14" descr="Repère"/>
            <p:cNvSpPr/>
            <p:nvPr/>
          </p:nvSpPr>
          <p:spPr>
            <a:xfrm>
              <a:off x="8751644" y="1857171"/>
              <a:ext cx="484773" cy="484773"/>
            </a:xfrm>
            <a:prstGeom prst="rect">
              <a:avLst/>
            </a:prstGeom>
            <a:blipFill>
              <a:blip r:embed="rId11"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Rectangle 15"/>
            <p:cNvSpPr/>
            <p:nvPr/>
          </p:nvSpPr>
          <p:spPr>
            <a:xfrm>
              <a:off x="9411937" y="2000764"/>
              <a:ext cx="1388522"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Where: </a:t>
              </a:r>
              <a:r>
                <a:rPr lang="en-US" sz="1100" dirty="0">
                  <a:latin typeface="Source Sans Pro Light" charset="0"/>
                  <a:ea typeface="Source Sans Pro Light" charset="0"/>
                  <a:cs typeface="Source Sans Pro Light" charset="0"/>
                </a:rPr>
                <a:t>Virtual/Paris </a:t>
              </a:r>
            </a:p>
          </p:txBody>
        </p:sp>
        <p:sp>
          <p:nvSpPr>
            <p:cNvPr id="17" name="Rectangle 16"/>
            <p:cNvSpPr/>
            <p:nvPr/>
          </p:nvSpPr>
          <p:spPr>
            <a:xfrm>
              <a:off x="6049858" y="3011323"/>
              <a:ext cx="4728461" cy="769441"/>
            </a:xfrm>
            <a:prstGeom prst="rect">
              <a:avLst/>
            </a:prstGeom>
          </p:spPr>
          <p:txBody>
            <a:bodyPr wrap="square">
              <a:spAutoFit/>
            </a:bodyPr>
            <a:lstStyle/>
            <a:p>
              <a:pPr algn="just"/>
              <a:r>
                <a:rPr lang="en-US" sz="1100" b="1" dirty="0">
                  <a:latin typeface="Source Sans Pro Light" charset="0"/>
                  <a:ea typeface="Source Sans Pro Light" charset="0"/>
                  <a:cs typeface="Source Sans Pro Light" charset="0"/>
                </a:rPr>
                <a:t>What: </a:t>
              </a:r>
              <a:r>
                <a:rPr lang="en-US" sz="1100" dirty="0">
                  <a:latin typeface="Source Sans Pro Light" charset="0"/>
                  <a:ea typeface="Source Sans Pro Light" charset="0"/>
                  <a:cs typeface="Source Sans Pro Light" charset="0"/>
                </a:rPr>
                <a:t>Participants heard from refugee learners and graduates, as well as Ministers of Education, about how their personal education experiences and national education systems have been affected by the pandemic, and how they are planning for the return to school for refugee learners. </a:t>
              </a:r>
            </a:p>
          </p:txBody>
        </p:sp>
        <p:sp>
          <p:nvSpPr>
            <p:cNvPr id="18" name="Rectangle 17" descr="Classe"/>
            <p:cNvSpPr/>
            <p:nvPr/>
          </p:nvSpPr>
          <p:spPr>
            <a:xfrm>
              <a:off x="5411703" y="3090170"/>
              <a:ext cx="484773" cy="484773"/>
            </a:xfrm>
            <a:prstGeom prst="rect">
              <a:avLst/>
            </a:prstGeom>
            <a:blipFill>
              <a:blip r:embed="rId13"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grpSp>
        <p:nvGrpSpPr>
          <p:cNvPr id="19" name="LAL logo bottom"/>
          <p:cNvGrpSpPr/>
          <p:nvPr/>
        </p:nvGrpSpPr>
        <p:grpSpPr>
          <a:xfrm>
            <a:off x="0" y="6257586"/>
            <a:ext cx="12192000" cy="600414"/>
            <a:chOff x="0" y="6257586"/>
            <a:chExt cx="12192000" cy="600414"/>
          </a:xfrm>
        </p:grpSpPr>
        <p:sp>
          <p:nvSpPr>
            <p:cNvPr id="20" name="Rectangle 19"/>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7247060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 xmlns:a16="http://schemas.microsoft.com/office/drawing/2014/main" id="{52DC8079-A2E3-6541-BE76-DDC5BB32862B}"/>
              </a:ext>
            </a:extLst>
          </p:cNvPr>
          <p:cNvSpPr txBox="1"/>
          <p:nvPr/>
        </p:nvSpPr>
        <p:spPr>
          <a:xfrm>
            <a:off x="409074" y="470559"/>
            <a:ext cx="11373853" cy="1261884"/>
          </a:xfrm>
          <a:prstGeom prst="rect">
            <a:avLst/>
          </a:prstGeom>
          <a:noFill/>
        </p:spPr>
        <p:txBody>
          <a:bodyPr wrap="square" rtlCol="0">
            <a:spAutoFit/>
          </a:bodyPr>
          <a:lstStyle/>
          <a:p>
            <a:pPr algn="ctr"/>
            <a:r>
              <a:rPr lang="en-US" sz="3600" b="1" dirty="0">
                <a:solidFill>
                  <a:srgbClr val="B01065"/>
                </a:solidFill>
                <a:ea typeface="Chalkboard" charset="0"/>
                <a:cs typeface="Chalkboard" charset="0"/>
              </a:rPr>
              <a:t>UNESCO-UNHCR </a:t>
            </a:r>
            <a:r>
              <a:rPr lang="fr-FR" sz="3600" b="1" dirty="0">
                <a:solidFill>
                  <a:srgbClr val="B01065"/>
                </a:solidFill>
                <a:ea typeface="Chalkboard" charset="0"/>
                <a:cs typeface="Chalkboard" charset="0"/>
              </a:rPr>
              <a:t>HIGH-LEVEL ROUNDATABLE</a:t>
            </a:r>
          </a:p>
          <a:p>
            <a:pPr algn="ctr"/>
            <a:endParaRPr lang="en-US" sz="2000" dirty="0" smtClean="0">
              <a:latin typeface="+mj-lt"/>
              <a:ea typeface="Chalkboard" charset="0"/>
              <a:cs typeface="Chalkboard" charset="0"/>
            </a:endParaRPr>
          </a:p>
          <a:p>
            <a:pPr algn="ctr"/>
            <a:r>
              <a:rPr lang="en-US" sz="2000" dirty="0" smtClean="0">
                <a:latin typeface="+mj-lt"/>
                <a:ea typeface="Chalkboard" charset="0"/>
                <a:cs typeface="Chalkboard" charset="0"/>
              </a:rPr>
              <a:t>Making </a:t>
            </a:r>
            <a:r>
              <a:rPr lang="en-US" sz="2000" dirty="0">
                <a:latin typeface="+mj-lt"/>
                <a:ea typeface="Chalkboard" charset="0"/>
                <a:cs typeface="Chalkboard" charset="0"/>
              </a:rPr>
              <a:t>sure that refugee students are able to learn at home and return to school after </a:t>
            </a:r>
            <a:r>
              <a:rPr lang="en-US" sz="2000" dirty="0" smtClean="0">
                <a:latin typeface="+mj-lt"/>
                <a:ea typeface="Chalkboard" charset="0"/>
                <a:cs typeface="Chalkboard" charset="0"/>
              </a:rPr>
              <a:t>COVID-19</a:t>
            </a:r>
            <a:endParaRPr lang="fr-FR" sz="2000" dirty="0">
              <a:latin typeface="+mj-lt"/>
              <a:ea typeface="Chalkboard" charset="0"/>
              <a:cs typeface="Chalkboard" charset="0"/>
            </a:endParaRPr>
          </a:p>
        </p:txBody>
      </p:sp>
      <p:grpSp>
        <p:nvGrpSpPr>
          <p:cNvPr id="19" name="LAL logo bottom"/>
          <p:cNvGrpSpPr/>
          <p:nvPr/>
        </p:nvGrpSpPr>
        <p:grpSpPr>
          <a:xfrm>
            <a:off x="0" y="6257586"/>
            <a:ext cx="12192000" cy="600414"/>
            <a:chOff x="0" y="6257586"/>
            <a:chExt cx="12192000" cy="600414"/>
          </a:xfrm>
        </p:grpSpPr>
        <p:sp>
          <p:nvSpPr>
            <p:cNvPr id="20" name="Rectangle 19"/>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24" name="Group 23"/>
          <p:cNvGrpSpPr/>
          <p:nvPr/>
        </p:nvGrpSpPr>
        <p:grpSpPr>
          <a:xfrm>
            <a:off x="942474" y="2120449"/>
            <a:ext cx="10307052" cy="3554000"/>
            <a:chOff x="942474" y="2120449"/>
            <a:chExt cx="10307052" cy="3554000"/>
          </a:xfrm>
        </p:grpSpPr>
        <p:sp>
          <p:nvSpPr>
            <p:cNvPr id="4" name="Rectangle 3"/>
            <p:cNvSpPr/>
            <p:nvPr/>
          </p:nvSpPr>
          <p:spPr>
            <a:xfrm>
              <a:off x="942474" y="2120449"/>
              <a:ext cx="10307052" cy="1631216"/>
            </a:xfrm>
            <a:prstGeom prst="rect">
              <a:avLst/>
            </a:prstGeom>
          </p:spPr>
          <p:txBody>
            <a:bodyPr wrap="square">
              <a:spAutoFit/>
            </a:bodyPr>
            <a:lstStyle/>
            <a:p>
              <a:pPr algn="just"/>
              <a:r>
                <a:rPr lang="en-US" sz="2000" dirty="0">
                  <a:latin typeface="+mj-lt"/>
                  <a:ea typeface="Chalkboard" charset="0"/>
                  <a:cs typeface="Chalkboard" charset="0"/>
                </a:rPr>
                <a:t>The discussion was moderated by UNHCR Special Envoy Angelina Jolie.</a:t>
              </a:r>
            </a:p>
            <a:p>
              <a:pPr algn="just"/>
              <a:r>
                <a:rPr lang="en-US" sz="2000" dirty="0" err="1">
                  <a:latin typeface="+mj-lt"/>
                  <a:ea typeface="Chalkboard" charset="0"/>
                  <a:cs typeface="Chalkboard" charset="0"/>
                </a:rPr>
                <a:t>Nayla</a:t>
              </a:r>
              <a:r>
                <a:rPr lang="en-US" sz="2000" dirty="0">
                  <a:latin typeface="+mj-lt"/>
                  <a:ea typeface="Chalkboard" charset="0"/>
                  <a:cs typeface="Chalkboard" charset="0"/>
                </a:rPr>
                <a:t> presented the local context of Lebanon, the challenges, the solutions and gave some recommendations: “Learning is also about the forgotten philosophical concept of happiness. So, let’s add happiness as an essential component to all of our projects, let’s think about it as an important milestone.”  </a:t>
              </a:r>
              <a:endParaRPr lang="en-US" sz="2000" dirty="0" smtClean="0">
                <a:latin typeface="+mj-lt"/>
                <a:ea typeface="Chalkboard" charset="0"/>
                <a:cs typeface="Chalkboard" charset="0"/>
              </a:endParaRPr>
            </a:p>
          </p:txBody>
        </p:sp>
        <p:sp>
          <p:nvSpPr>
            <p:cNvPr id="23" name="Rectangle 22"/>
            <p:cNvSpPr/>
            <p:nvPr/>
          </p:nvSpPr>
          <p:spPr>
            <a:xfrm>
              <a:off x="942474" y="4043233"/>
              <a:ext cx="10307052" cy="1631216"/>
            </a:xfrm>
            <a:prstGeom prst="rect">
              <a:avLst/>
            </a:prstGeom>
          </p:spPr>
          <p:txBody>
            <a:bodyPr wrap="square">
              <a:spAutoFit/>
            </a:bodyPr>
            <a:lstStyle/>
            <a:p>
              <a:pPr algn="just"/>
              <a:r>
                <a:rPr lang="en-US" sz="2000" dirty="0">
                  <a:latin typeface="+mj-lt"/>
                  <a:ea typeface="Chalkboard" charset="0"/>
                  <a:cs typeface="Chalkboard" charset="0"/>
                </a:rPr>
                <a:t>Link: </a:t>
              </a:r>
              <a:r>
                <a:rPr lang="en-US" sz="2000" dirty="0">
                  <a:latin typeface="+mj-lt"/>
                  <a:ea typeface="Chalkboard" charset="0"/>
                  <a:cs typeface="Chalkboard" charset="0"/>
                  <a:hlinkClick r:id="rId4"/>
                </a:rPr>
                <a:t>https://</a:t>
              </a:r>
              <a:r>
                <a:rPr lang="en-US" sz="2000" dirty="0" smtClean="0">
                  <a:latin typeface="+mj-lt"/>
                  <a:ea typeface="Chalkboard" charset="0"/>
                  <a:cs typeface="Chalkboard" charset="0"/>
                  <a:hlinkClick r:id="rId4"/>
                </a:rPr>
                <a:t>www.youtube.com/watch?v=tL8xuQ1pa2M</a:t>
              </a:r>
              <a:endParaRPr lang="en-US" sz="2000" dirty="0" smtClean="0">
                <a:latin typeface="+mj-lt"/>
                <a:ea typeface="Chalkboard" charset="0"/>
                <a:cs typeface="Chalkboard" charset="0"/>
              </a:endParaRPr>
            </a:p>
            <a:p>
              <a:pPr algn="just"/>
              <a:endParaRPr lang="en-US" sz="2000" dirty="0">
                <a:latin typeface="+mj-lt"/>
                <a:ea typeface="Chalkboard" charset="0"/>
                <a:cs typeface="Chalkboard" charset="0"/>
              </a:endParaRPr>
            </a:p>
            <a:p>
              <a:pPr algn="just"/>
              <a:r>
                <a:rPr lang="en-US" sz="2000" dirty="0">
                  <a:latin typeface="+mj-lt"/>
                  <a:ea typeface="Chalkboard" charset="0"/>
                  <a:cs typeface="Chalkboard" charset="0"/>
                </a:rPr>
                <a:t>Watch </a:t>
              </a:r>
              <a:r>
                <a:rPr lang="en-US" sz="2000" dirty="0" err="1">
                  <a:latin typeface="+mj-lt"/>
                  <a:ea typeface="Chalkboard" charset="0"/>
                  <a:cs typeface="Chalkboard" charset="0"/>
                </a:rPr>
                <a:t>Nayla</a:t>
              </a:r>
              <a:r>
                <a:rPr lang="en-US" sz="2000" dirty="0">
                  <a:latin typeface="+mj-lt"/>
                  <a:ea typeface="Chalkboard" charset="0"/>
                  <a:cs typeface="Chalkboard" charset="0"/>
                </a:rPr>
                <a:t> advocating for local </a:t>
              </a:r>
              <a:r>
                <a:rPr lang="en-US" sz="2000" dirty="0" smtClean="0">
                  <a:latin typeface="+mj-lt"/>
                  <a:ea typeface="Chalkboard" charset="0"/>
                  <a:cs typeface="Chalkboard" charset="0"/>
                </a:rPr>
                <a:t>education: </a:t>
              </a:r>
              <a:endParaRPr lang="en-US" sz="2000" dirty="0">
                <a:latin typeface="+mj-lt"/>
                <a:ea typeface="Chalkboard" charset="0"/>
                <a:cs typeface="Chalkboard" charset="0"/>
              </a:endParaRPr>
            </a:p>
            <a:p>
              <a:pPr algn="just"/>
              <a:r>
                <a:rPr lang="en-US" sz="2000" dirty="0">
                  <a:latin typeface="+mj-lt"/>
                  <a:ea typeface="Chalkboard" charset="0"/>
                  <a:cs typeface="Chalkboard" charset="0"/>
                  <a:hlinkClick r:id="rId5"/>
                </a:rPr>
                <a:t>https://www.facebook.com/watch/live/?v=2669807693231247&amp;ref=watch_permalink</a:t>
              </a:r>
              <a:r>
                <a:rPr lang="en-US" sz="2000" dirty="0">
                  <a:latin typeface="+mj-lt"/>
                  <a:ea typeface="Chalkboard" charset="0"/>
                  <a:cs typeface="Chalkboard" charset="0"/>
                </a:rPr>
                <a:t> (minute 1:20) </a:t>
              </a:r>
            </a:p>
          </p:txBody>
        </p:sp>
      </p:grpSp>
    </p:spTree>
    <p:extLst>
      <p:ext uri="{BB962C8B-B14F-4D97-AF65-F5344CB8AC3E}">
        <p14:creationId xmlns:p14="http://schemas.microsoft.com/office/powerpoint/2010/main" val="8058717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675398" y="612803"/>
            <a:ext cx="11516602" cy="5646080"/>
            <a:chOff x="548152" y="149797"/>
            <a:chExt cx="11516602" cy="5646080"/>
          </a:xfrm>
        </p:grpSpPr>
        <p:sp>
          <p:nvSpPr>
            <p:cNvPr id="4" name="ZoneTexte 3">
              <a:extLst>
                <a:ext uri="{FF2B5EF4-FFF2-40B4-BE49-F238E27FC236}">
                  <a16:creationId xmlns="" xmlns:a16="http://schemas.microsoft.com/office/drawing/2014/main" id="{BA77C206-6D11-9B46-8123-37B3339B0D86}"/>
                </a:ext>
              </a:extLst>
            </p:cNvPr>
            <p:cNvSpPr txBox="1"/>
            <p:nvPr/>
          </p:nvSpPr>
          <p:spPr>
            <a:xfrm>
              <a:off x="548152" y="149797"/>
              <a:ext cx="11336326" cy="2185214"/>
            </a:xfrm>
            <a:prstGeom prst="rect">
              <a:avLst/>
            </a:prstGeom>
            <a:noFill/>
          </p:spPr>
          <p:txBody>
            <a:bodyPr wrap="square" rtlCol="0">
              <a:spAutoFit/>
            </a:bodyPr>
            <a:lstStyle/>
            <a:p>
              <a:pPr algn="ctr"/>
              <a:r>
                <a:rPr lang="en-US" sz="3600" b="1" dirty="0">
                  <a:solidFill>
                    <a:srgbClr val="AF0F65"/>
                  </a:solidFill>
                  <a:ea typeface="Chalkboard" charset="0"/>
                  <a:cs typeface="Chalkboard" charset="0"/>
                </a:rPr>
                <a:t>UNESCO MOBILE LEARNING WEEK 2020 </a:t>
              </a:r>
              <a:endParaRPr lang="en-US" sz="2000" u="sng" dirty="0">
                <a:solidFill>
                  <a:srgbClr val="AF0F65"/>
                </a:solidFill>
                <a:latin typeface="+mj-lt"/>
                <a:ea typeface="Chalkboard" charset="0"/>
                <a:cs typeface="Chalkboard" charset="0"/>
              </a:endParaRPr>
            </a:p>
            <a:p>
              <a:pPr algn="just"/>
              <a:endParaRPr lang="en-US" sz="2000" u="sng" dirty="0" smtClean="0">
                <a:solidFill>
                  <a:srgbClr val="AF0F65"/>
                </a:solidFill>
                <a:latin typeface="+mj-lt"/>
                <a:ea typeface="Chalkboard" charset="0"/>
                <a:cs typeface="Chalkboard" charset="0"/>
              </a:endParaRPr>
            </a:p>
            <a:p>
              <a:pPr algn="just"/>
              <a:r>
                <a:rPr lang="en-US" sz="2000" u="sng" dirty="0" smtClean="0">
                  <a:solidFill>
                    <a:srgbClr val="AF0F65"/>
                  </a:solidFill>
                  <a:ea typeface="Chalkboard" charset="0"/>
                  <a:cs typeface="Chalkboard" charset="0"/>
                </a:rPr>
                <a:t>Beyond Disruption - </a:t>
              </a:r>
              <a:r>
                <a:rPr lang="en-US" sz="2000" u="sng" dirty="0">
                  <a:solidFill>
                    <a:srgbClr val="AF0F65"/>
                  </a:solidFill>
                  <a:ea typeface="Chalkboard" charset="0"/>
                  <a:cs typeface="Chalkboard" charset="0"/>
                </a:rPr>
                <a:t>Technology Enabled Learning Futures:</a:t>
              </a:r>
            </a:p>
            <a:p>
              <a:pPr marL="342900" indent="-342900" algn="just">
                <a:buFont typeface="Arial" charset="0"/>
                <a:buChar char="•"/>
              </a:pPr>
              <a:endParaRPr lang="en-US" sz="2000" i="1" dirty="0" smtClean="0">
                <a:solidFill>
                  <a:srgbClr val="AC1C5F"/>
                </a:solidFill>
                <a:latin typeface="+mj-lt"/>
                <a:ea typeface="Chalkboard" charset="0"/>
                <a:cs typeface="Chalkboard" charset="0"/>
              </a:endParaRPr>
            </a:p>
            <a:p>
              <a:pPr marL="342900" indent="-342900" algn="just">
                <a:buFont typeface="Arial" charset="0"/>
                <a:buChar char="•"/>
              </a:pPr>
              <a:endParaRPr lang="en-US" sz="2000" i="1" dirty="0" smtClean="0">
                <a:solidFill>
                  <a:srgbClr val="AC1C5F"/>
                </a:solidFill>
                <a:latin typeface="+mj-lt"/>
                <a:ea typeface="Chalkboard" charset="0"/>
                <a:cs typeface="Chalkboard" charset="0"/>
              </a:endParaRPr>
            </a:p>
            <a:p>
              <a:pPr marL="342900" indent="-342900" algn="just">
                <a:buFont typeface="Arial" charset="0"/>
                <a:buChar char="•"/>
              </a:pPr>
              <a:endParaRPr lang="en-US" sz="2000" i="1" dirty="0" smtClean="0">
                <a:solidFill>
                  <a:srgbClr val="AC1C5F"/>
                </a:solidFill>
                <a:latin typeface="+mj-lt"/>
                <a:ea typeface="Chalkboard" charset="0"/>
                <a:cs typeface="Chalkboard"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4739" y="2419014"/>
              <a:ext cx="6470015" cy="3376863"/>
            </a:xfrm>
            <a:prstGeom prst="rect">
              <a:avLst/>
            </a:prstGeom>
          </p:spPr>
        </p:pic>
      </p:grpSp>
      <p:sp>
        <p:nvSpPr>
          <p:cNvPr id="2" name="Rectangle 1"/>
          <p:cNvSpPr/>
          <p:nvPr/>
        </p:nvSpPr>
        <p:spPr>
          <a:xfrm>
            <a:off x="1198777" y="5208834"/>
            <a:ext cx="6096000" cy="261610"/>
          </a:xfrm>
          <a:prstGeom prst="rect">
            <a:avLst/>
          </a:prstGeom>
        </p:spPr>
        <p:txBody>
          <a:bodyPr>
            <a:spAutoFit/>
          </a:bodyPr>
          <a:lstStyle/>
          <a:p>
            <a:pPr algn="just"/>
            <a:r>
              <a:rPr lang="en-US" sz="1100" b="1" dirty="0" smtClean="0">
                <a:latin typeface="Source Sans Pro Light" charset="0"/>
                <a:ea typeface="Source Sans Pro Light" charset="0"/>
                <a:cs typeface="Source Sans Pro Light" charset="0"/>
              </a:rPr>
              <a:t>What: </a:t>
            </a:r>
            <a:r>
              <a:rPr lang="en-US" sz="1100" dirty="0" smtClean="0">
                <a:latin typeface="Source Sans Pro Light" charset="0"/>
                <a:ea typeface="Source Sans Pro Light" charset="0"/>
                <a:cs typeface="Source Sans Pro Light" charset="0"/>
              </a:rPr>
              <a:t>LAL’s team participated in breakout sessions </a:t>
            </a:r>
            <a:endParaRPr lang="en-US" sz="1100" dirty="0">
              <a:latin typeface="Source Sans Pro Light" charset="0"/>
              <a:ea typeface="Source Sans Pro Light" charset="0"/>
              <a:cs typeface="Source Sans Pro Light" charset="0"/>
            </a:endParaRPr>
          </a:p>
        </p:txBody>
      </p:sp>
      <p:sp>
        <p:nvSpPr>
          <p:cNvPr id="6" name="Oval 5"/>
          <p:cNvSpPr/>
          <p:nvPr/>
        </p:nvSpPr>
        <p:spPr>
          <a:xfrm>
            <a:off x="427837" y="2164158"/>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Oval 6"/>
          <p:cNvSpPr/>
          <p:nvPr/>
        </p:nvSpPr>
        <p:spPr>
          <a:xfrm>
            <a:off x="427837" y="4924793"/>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Oval 7"/>
          <p:cNvSpPr/>
          <p:nvPr/>
        </p:nvSpPr>
        <p:spPr>
          <a:xfrm>
            <a:off x="427837" y="3512507"/>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p:cNvSpPr/>
          <p:nvPr/>
        </p:nvSpPr>
        <p:spPr>
          <a:xfrm>
            <a:off x="1263652" y="2489463"/>
            <a:ext cx="2678938"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When: </a:t>
            </a:r>
            <a:r>
              <a:rPr lang="en-US" sz="1100" dirty="0">
                <a:latin typeface="Source Sans Pro Light" charset="0"/>
                <a:ea typeface="Source Sans Pro Light" charset="0"/>
                <a:cs typeface="Source Sans Pro Light" charset="0"/>
              </a:rPr>
              <a:t>October 12</a:t>
            </a:r>
            <a:r>
              <a:rPr lang="en-US" sz="1100" baseline="30000" dirty="0">
                <a:latin typeface="Source Sans Pro Light" charset="0"/>
                <a:ea typeface="Source Sans Pro Light" charset="0"/>
                <a:cs typeface="Source Sans Pro Light" charset="0"/>
              </a:rPr>
              <a:t>,</a:t>
            </a:r>
            <a:r>
              <a:rPr lang="en-US" sz="1100" dirty="0">
                <a:latin typeface="Source Sans Pro Light" charset="0"/>
                <a:ea typeface="Source Sans Pro Light" charset="0"/>
                <a:cs typeface="Source Sans Pro Light" charset="0"/>
              </a:rPr>
              <a:t> 2020 to October 14, 2020 </a:t>
            </a:r>
          </a:p>
        </p:txBody>
      </p:sp>
      <p:sp>
        <p:nvSpPr>
          <p:cNvPr id="10" name="Rectangle 9"/>
          <p:cNvSpPr/>
          <p:nvPr/>
        </p:nvSpPr>
        <p:spPr>
          <a:xfrm>
            <a:off x="1198777" y="3835562"/>
            <a:ext cx="3371436"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Who: </a:t>
            </a:r>
            <a:r>
              <a:rPr lang="en-US" sz="1100" dirty="0" err="1">
                <a:latin typeface="Source Sans Pro Light" charset="0"/>
                <a:ea typeface="Source Sans Pro Light" charset="0"/>
                <a:cs typeface="Source Sans Pro Light" charset="0"/>
              </a:rPr>
              <a:t>Nayla</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Zreik</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Fahed</a:t>
            </a:r>
            <a:r>
              <a:rPr lang="en-US" sz="1100" dirty="0">
                <a:latin typeface="Source Sans Pro Light" charset="0"/>
                <a:ea typeface="Source Sans Pro Light" charset="0"/>
                <a:cs typeface="Source Sans Pro Light" charset="0"/>
              </a:rPr>
              <a:t>, Patrick Habib, </a:t>
            </a:r>
            <a:r>
              <a:rPr lang="en-US" sz="1100" dirty="0" err="1">
                <a:latin typeface="Source Sans Pro Light" charset="0"/>
                <a:ea typeface="Source Sans Pro Light" charset="0"/>
                <a:cs typeface="Source Sans Pro Light" charset="0"/>
              </a:rPr>
              <a:t>Souhaila</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Nassar</a:t>
            </a:r>
            <a:r>
              <a:rPr lang="en-US" sz="1100" dirty="0">
                <a:latin typeface="Source Sans Pro Light" charset="0"/>
                <a:ea typeface="Source Sans Pro Light" charset="0"/>
                <a:cs typeface="Source Sans Pro Light" charset="0"/>
              </a:rPr>
              <a:t> </a:t>
            </a:r>
          </a:p>
        </p:txBody>
      </p:sp>
      <p:sp>
        <p:nvSpPr>
          <p:cNvPr id="11" name="Rectangle 10" descr="Daily Calendar"/>
          <p:cNvSpPr/>
          <p:nvPr/>
        </p:nvSpPr>
        <p:spPr>
          <a:xfrm>
            <a:off x="608113" y="2354177"/>
            <a:ext cx="484773" cy="484773"/>
          </a:xfrm>
          <a:prstGeom prst="rect">
            <a:avLst/>
          </a:prstGeom>
          <a:blipFill>
            <a:blip r:embed="rId4"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2" name="Rectangle 11" descr="Japanese Dolls"/>
          <p:cNvSpPr/>
          <p:nvPr/>
        </p:nvSpPr>
        <p:spPr>
          <a:xfrm>
            <a:off x="608113" y="3688027"/>
            <a:ext cx="484773" cy="484773"/>
          </a:xfrm>
          <a:prstGeom prst="rect">
            <a:avLst/>
          </a:prstGeom>
          <a:blipFill>
            <a:blip r:embed="rId7"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12" descr="Classe"/>
          <p:cNvSpPr/>
          <p:nvPr/>
        </p:nvSpPr>
        <p:spPr>
          <a:xfrm>
            <a:off x="603357" y="5100313"/>
            <a:ext cx="484773" cy="484773"/>
          </a:xfrm>
          <a:prstGeom prst="rect">
            <a:avLst/>
          </a:prstGeom>
          <a:blipFill>
            <a:blip r:embed="rId9"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5" name="LAL logo bottom"/>
          <p:cNvGrpSpPr/>
          <p:nvPr/>
        </p:nvGrpSpPr>
        <p:grpSpPr>
          <a:xfrm>
            <a:off x="0" y="6257586"/>
            <a:ext cx="12192000" cy="600414"/>
            <a:chOff x="0" y="6257586"/>
            <a:chExt cx="12192000" cy="600414"/>
          </a:xfrm>
        </p:grpSpPr>
        <p:sp>
          <p:nvSpPr>
            <p:cNvPr id="16" name="Rectangle 1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869658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 xmlns:a16="http://schemas.microsoft.com/office/drawing/2014/main" id="{BA77C206-6D11-9B46-8123-37B3339B0D86}"/>
              </a:ext>
            </a:extLst>
          </p:cNvPr>
          <p:cNvSpPr txBox="1"/>
          <p:nvPr/>
        </p:nvSpPr>
        <p:spPr>
          <a:xfrm>
            <a:off x="548153" y="532080"/>
            <a:ext cx="11336326" cy="2185214"/>
          </a:xfrm>
          <a:prstGeom prst="rect">
            <a:avLst/>
          </a:prstGeom>
          <a:noFill/>
        </p:spPr>
        <p:txBody>
          <a:bodyPr wrap="square" rtlCol="0">
            <a:spAutoFit/>
          </a:bodyPr>
          <a:lstStyle/>
          <a:p>
            <a:pPr algn="ctr"/>
            <a:r>
              <a:rPr lang="en-US" sz="3600" b="1" dirty="0">
                <a:solidFill>
                  <a:srgbClr val="AF0F65"/>
                </a:solidFill>
                <a:ea typeface="Chalkboard" charset="0"/>
                <a:cs typeface="Chalkboard" charset="0"/>
              </a:rPr>
              <a:t>UNESCO MOBILE LEARNING WEEK 2020 </a:t>
            </a:r>
            <a:endParaRPr lang="en-US" sz="2000" u="sng" dirty="0">
              <a:solidFill>
                <a:srgbClr val="AF0F65"/>
              </a:solidFill>
              <a:latin typeface="+mj-lt"/>
              <a:ea typeface="Chalkboard" charset="0"/>
              <a:cs typeface="Chalkboard" charset="0"/>
            </a:endParaRPr>
          </a:p>
          <a:p>
            <a:pPr algn="just"/>
            <a:endParaRPr lang="en-US" sz="2000" u="sng" dirty="0" smtClean="0">
              <a:solidFill>
                <a:srgbClr val="AF0F65"/>
              </a:solidFill>
              <a:latin typeface="+mj-lt"/>
              <a:ea typeface="Chalkboard" charset="0"/>
              <a:cs typeface="Chalkboard" charset="0"/>
            </a:endParaRPr>
          </a:p>
          <a:p>
            <a:pPr algn="just"/>
            <a:r>
              <a:rPr lang="en-US" sz="2000" u="sng" dirty="0" smtClean="0">
                <a:solidFill>
                  <a:srgbClr val="AF0F65"/>
                </a:solidFill>
                <a:ea typeface="Chalkboard" charset="0"/>
                <a:cs typeface="Chalkboard" charset="0"/>
              </a:rPr>
              <a:t>Beyond Disruption - </a:t>
            </a:r>
            <a:r>
              <a:rPr lang="en-US" sz="2000" u="sng" dirty="0">
                <a:solidFill>
                  <a:srgbClr val="AF0F65"/>
                </a:solidFill>
                <a:ea typeface="Chalkboard" charset="0"/>
                <a:cs typeface="Chalkboard" charset="0"/>
              </a:rPr>
              <a:t>Technology Enabled Learning Futures:</a:t>
            </a:r>
          </a:p>
          <a:p>
            <a:pPr marL="342900" indent="-342900" algn="just">
              <a:buFont typeface="Arial" charset="0"/>
              <a:buChar char="•"/>
            </a:pPr>
            <a:endParaRPr lang="en-US" sz="2000" i="1" dirty="0" smtClean="0">
              <a:solidFill>
                <a:srgbClr val="AC1C5F"/>
              </a:solidFill>
              <a:latin typeface="+mj-lt"/>
              <a:ea typeface="Chalkboard" charset="0"/>
              <a:cs typeface="Chalkboard" charset="0"/>
            </a:endParaRPr>
          </a:p>
          <a:p>
            <a:pPr marL="342900" indent="-342900" algn="just">
              <a:buFont typeface="Arial" charset="0"/>
              <a:buChar char="•"/>
            </a:pPr>
            <a:endParaRPr lang="en-US" sz="2000" i="1" dirty="0" smtClean="0">
              <a:solidFill>
                <a:srgbClr val="AC1C5F"/>
              </a:solidFill>
              <a:latin typeface="+mj-lt"/>
              <a:ea typeface="Chalkboard" charset="0"/>
              <a:cs typeface="Chalkboard" charset="0"/>
            </a:endParaRPr>
          </a:p>
          <a:p>
            <a:pPr marL="342900" indent="-342900" algn="just">
              <a:buFont typeface="Arial" charset="0"/>
              <a:buChar char="•"/>
            </a:pPr>
            <a:endParaRPr lang="en-US" sz="2000" i="1" dirty="0" smtClean="0">
              <a:solidFill>
                <a:srgbClr val="AC1C5F"/>
              </a:solidFill>
              <a:latin typeface="+mj-lt"/>
              <a:ea typeface="Chalkboard" charset="0"/>
              <a:cs typeface="Chalkboard" charset="0"/>
            </a:endParaRPr>
          </a:p>
        </p:txBody>
      </p:sp>
      <p:grpSp>
        <p:nvGrpSpPr>
          <p:cNvPr id="15" name="LAL logo bottom"/>
          <p:cNvGrpSpPr/>
          <p:nvPr/>
        </p:nvGrpSpPr>
        <p:grpSpPr>
          <a:xfrm>
            <a:off x="0" y="6257586"/>
            <a:ext cx="12192000" cy="600414"/>
            <a:chOff x="0" y="6257586"/>
            <a:chExt cx="12192000" cy="600414"/>
          </a:xfrm>
        </p:grpSpPr>
        <p:sp>
          <p:nvSpPr>
            <p:cNvPr id="16" name="Rectangle 1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grpSp>
        <p:nvGrpSpPr>
          <p:cNvPr id="21" name="Group 20"/>
          <p:cNvGrpSpPr/>
          <p:nvPr/>
        </p:nvGrpSpPr>
        <p:grpSpPr>
          <a:xfrm>
            <a:off x="427837" y="1877752"/>
            <a:ext cx="11336326" cy="3653483"/>
            <a:chOff x="497645" y="1877752"/>
            <a:chExt cx="11336326" cy="3653483"/>
          </a:xfrm>
        </p:grpSpPr>
        <p:sp>
          <p:nvSpPr>
            <p:cNvPr id="5" name="Rectangle 4"/>
            <p:cNvSpPr/>
            <p:nvPr/>
          </p:nvSpPr>
          <p:spPr>
            <a:xfrm>
              <a:off x="497645" y="1877752"/>
              <a:ext cx="11336326" cy="1323439"/>
            </a:xfrm>
            <a:prstGeom prst="rect">
              <a:avLst/>
            </a:prstGeom>
          </p:spPr>
          <p:txBody>
            <a:bodyPr wrap="square">
              <a:spAutoFit/>
            </a:bodyPr>
            <a:lstStyle/>
            <a:p>
              <a:pPr marL="342900" indent="-342900" algn="just">
                <a:buFont typeface="Arial" charset="0"/>
                <a:buChar char="•"/>
              </a:pPr>
              <a:r>
                <a:rPr lang="en-US" sz="2000" i="1" dirty="0">
                  <a:solidFill>
                    <a:srgbClr val="B01065"/>
                  </a:solidFill>
                  <a:latin typeface="+mj-lt"/>
                  <a:ea typeface="Chalkboard" charset="0"/>
                  <a:cs typeface="Chalkboard" charset="0"/>
                </a:rPr>
                <a:t>On the 13th: </a:t>
              </a:r>
              <a:r>
                <a:rPr lang="en-US" sz="2000" dirty="0">
                  <a:latin typeface="+mj-lt"/>
                  <a:ea typeface="Chalkboard" charset="0"/>
                  <a:cs typeface="Chalkboard" charset="0"/>
                </a:rPr>
                <a:t>Workshop of GIZ entitled “Ensuring context appropriateness and scalability of learning under COVID-19: What lessons are we learning?” </a:t>
              </a:r>
            </a:p>
            <a:p>
              <a:pPr algn="just"/>
              <a:r>
                <a:rPr lang="en-US" sz="2000" dirty="0" err="1">
                  <a:latin typeface="+mj-lt"/>
                  <a:ea typeface="Chalkboard" charset="0"/>
                  <a:cs typeface="Chalkboard" charset="0"/>
                </a:rPr>
                <a:t>Nayla</a:t>
              </a:r>
              <a:r>
                <a:rPr lang="en-US" sz="2000" dirty="0">
                  <a:latin typeface="+mj-lt"/>
                  <a:ea typeface="Chalkboard" charset="0"/>
                  <a:cs typeface="Chalkboard" charset="0"/>
                </a:rPr>
                <a:t> </a:t>
              </a:r>
              <a:r>
                <a:rPr lang="en-US" sz="2000" dirty="0" err="1">
                  <a:latin typeface="+mj-lt"/>
                  <a:ea typeface="Chalkboard" charset="0"/>
                  <a:cs typeface="Chalkboard" charset="0"/>
                </a:rPr>
                <a:t>Zreik</a:t>
              </a:r>
              <a:r>
                <a:rPr lang="en-US" sz="2000" dirty="0">
                  <a:latin typeface="+mj-lt"/>
                  <a:ea typeface="Chalkboard" charset="0"/>
                  <a:cs typeface="Chalkboard" charset="0"/>
                </a:rPr>
                <a:t> </a:t>
              </a:r>
              <a:r>
                <a:rPr lang="en-US" sz="2000" dirty="0" err="1">
                  <a:latin typeface="+mj-lt"/>
                  <a:ea typeface="Chalkboard" charset="0"/>
                  <a:cs typeface="Chalkboard" charset="0"/>
                </a:rPr>
                <a:t>Fahed</a:t>
              </a:r>
              <a:r>
                <a:rPr lang="en-US" sz="2000" dirty="0">
                  <a:latin typeface="+mj-lt"/>
                  <a:ea typeface="Chalkboard" charset="0"/>
                  <a:cs typeface="Chalkboard" charset="0"/>
                </a:rPr>
                <a:t>, Ismael Nouns and Dominic Orr discussed the challenges and the future of Ed-Tech solutions. </a:t>
              </a:r>
            </a:p>
          </p:txBody>
        </p:sp>
        <p:sp>
          <p:nvSpPr>
            <p:cNvPr id="19" name="Rectangle 18"/>
            <p:cNvSpPr/>
            <p:nvPr/>
          </p:nvSpPr>
          <p:spPr>
            <a:xfrm>
              <a:off x="497645" y="3093685"/>
              <a:ext cx="11336326" cy="707886"/>
            </a:xfrm>
            <a:prstGeom prst="rect">
              <a:avLst/>
            </a:prstGeom>
          </p:spPr>
          <p:txBody>
            <a:bodyPr wrap="square">
              <a:spAutoFit/>
            </a:bodyPr>
            <a:lstStyle/>
            <a:p>
              <a:pPr marL="342900" indent="-342900" algn="just">
                <a:buFont typeface="Arial" charset="0"/>
                <a:buChar char="•"/>
              </a:pPr>
              <a:r>
                <a:rPr lang="en-US" sz="2000" i="1" dirty="0">
                  <a:solidFill>
                    <a:srgbClr val="AF0F65"/>
                  </a:solidFill>
                  <a:latin typeface="+mj-lt"/>
                  <a:ea typeface="Chalkboard" charset="0"/>
                  <a:cs typeface="Chalkboard" charset="0"/>
                </a:rPr>
                <a:t>On the 14th: </a:t>
              </a:r>
              <a:r>
                <a:rPr lang="en-US" sz="2000" dirty="0">
                  <a:latin typeface="+mj-lt"/>
                  <a:ea typeface="Chalkboard" charset="0"/>
                  <a:cs typeface="Chalkboard" charset="0"/>
                </a:rPr>
                <a:t>Learn from Lebanon - Rapid Digitization of Educational Content and Pedagogy - Making It Work in Low Resource Communities</a:t>
              </a:r>
            </a:p>
          </p:txBody>
        </p:sp>
        <p:sp>
          <p:nvSpPr>
            <p:cNvPr id="20" name="Rectangle 19"/>
            <p:cNvSpPr/>
            <p:nvPr/>
          </p:nvSpPr>
          <p:spPr>
            <a:xfrm>
              <a:off x="497645" y="4207796"/>
              <a:ext cx="11336326" cy="1323439"/>
            </a:xfrm>
            <a:prstGeom prst="rect">
              <a:avLst/>
            </a:prstGeom>
          </p:spPr>
          <p:txBody>
            <a:bodyPr wrap="square">
              <a:spAutoFit/>
            </a:bodyPr>
            <a:lstStyle/>
            <a:p>
              <a:pPr algn="just"/>
              <a:r>
                <a:rPr lang="en-US" sz="2000" dirty="0">
                  <a:latin typeface="+mj-lt"/>
                  <a:ea typeface="Chalkboard" charset="0"/>
                  <a:cs typeface="Chalkboard" charset="0"/>
                </a:rPr>
                <a:t>This session was moderated by Ms. Dorothy Gordon, Chairwoman, Information for All Programs (IFAP). After a brief presentation, Patrick and </a:t>
              </a:r>
              <a:r>
                <a:rPr lang="en-US" sz="2000" dirty="0" err="1">
                  <a:latin typeface="+mj-lt"/>
                  <a:ea typeface="Chalkboard" charset="0"/>
                  <a:cs typeface="Chalkboard" charset="0"/>
                </a:rPr>
                <a:t>Souhaila</a:t>
              </a:r>
              <a:r>
                <a:rPr lang="en-US" sz="2000" dirty="0">
                  <a:latin typeface="+mj-lt"/>
                  <a:ea typeface="Chalkboard" charset="0"/>
                  <a:cs typeface="Chalkboard" charset="0"/>
                </a:rPr>
                <a:t> facilitated hands-on </a:t>
              </a:r>
              <a:r>
                <a:rPr lang="en-US" sz="2000" dirty="0" err="1">
                  <a:latin typeface="+mj-lt"/>
                  <a:ea typeface="Chalkboard" charset="0"/>
                  <a:cs typeface="Chalkboard" charset="0"/>
                </a:rPr>
                <a:t>Tabshoura</a:t>
              </a:r>
              <a:r>
                <a:rPr lang="en-US" sz="2000" dirty="0">
                  <a:latin typeface="+mj-lt"/>
                  <a:ea typeface="Chalkboard" charset="0"/>
                  <a:cs typeface="Chalkboard" charset="0"/>
                </a:rPr>
                <a:t> and moderated the discussion about solutions in challenging areas. </a:t>
              </a:r>
            </a:p>
            <a:p>
              <a:pPr algn="just"/>
              <a:r>
                <a:rPr lang="en-US" sz="2000" dirty="0">
                  <a:latin typeface="+mj-lt"/>
                  <a:ea typeface="Chalkboard" charset="0"/>
                  <a:cs typeface="Chalkboard" charset="0"/>
                </a:rPr>
                <a:t>Link: </a:t>
              </a:r>
              <a:r>
                <a:rPr lang="en-US" sz="2000" dirty="0">
                  <a:latin typeface="+mj-lt"/>
                  <a:ea typeface="Chalkboard" charset="0"/>
                  <a:cs typeface="Chalkboard" charset="0"/>
                  <a:hlinkClick r:id="rId4"/>
                </a:rPr>
                <a:t>https://en.unesco.org/mlw</a:t>
              </a:r>
              <a:endParaRPr lang="en-US" sz="2000" dirty="0">
                <a:latin typeface="+mj-lt"/>
                <a:ea typeface="Chalkboard" charset="0"/>
                <a:cs typeface="Chalkboard" charset="0"/>
              </a:endParaRPr>
            </a:p>
          </p:txBody>
        </p:sp>
      </p:grpSp>
    </p:spTree>
    <p:extLst>
      <p:ext uri="{BB962C8B-B14F-4D97-AF65-F5344CB8AC3E}">
        <p14:creationId xmlns:p14="http://schemas.microsoft.com/office/powerpoint/2010/main" val="199412072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559358" y="581147"/>
            <a:ext cx="11073284" cy="6458448"/>
            <a:chOff x="422030" y="164052"/>
            <a:chExt cx="11073284" cy="6458448"/>
          </a:xfrm>
        </p:grpSpPr>
        <p:sp>
          <p:nvSpPr>
            <p:cNvPr id="2" name="Rectangle 1">
              <a:extLst>
                <a:ext uri="{FF2B5EF4-FFF2-40B4-BE49-F238E27FC236}">
                  <a16:creationId xmlns="" xmlns:a16="http://schemas.microsoft.com/office/drawing/2014/main" id="{4602E062-474D-7942-AD8A-053812CD710B}"/>
                </a:ext>
              </a:extLst>
            </p:cNvPr>
            <p:cNvSpPr/>
            <p:nvPr/>
          </p:nvSpPr>
          <p:spPr>
            <a:xfrm>
              <a:off x="422030" y="164052"/>
              <a:ext cx="11073284" cy="1631216"/>
            </a:xfrm>
            <a:prstGeom prst="rect">
              <a:avLst/>
            </a:prstGeom>
          </p:spPr>
          <p:txBody>
            <a:bodyPr wrap="square">
              <a:spAutoFit/>
            </a:bodyPr>
            <a:lstStyle/>
            <a:p>
              <a:pPr algn="just"/>
              <a:endParaRPr lang="en-US" sz="2000" u="sng" dirty="0">
                <a:solidFill>
                  <a:srgbClr val="B01065"/>
                </a:solidFill>
                <a:ea typeface="Chalkboard" charset="0"/>
                <a:cs typeface="Chalkboard" charset="0"/>
              </a:endParaRPr>
            </a:p>
            <a:p>
              <a:pPr algn="just"/>
              <a:r>
                <a:rPr lang="en-US" sz="2000" u="sng" dirty="0" smtClean="0">
                  <a:solidFill>
                    <a:srgbClr val="B01065"/>
                  </a:solidFill>
                  <a:ea typeface="Chalkboard" charset="0"/>
                  <a:cs typeface="Chalkboard" charset="0"/>
                </a:rPr>
                <a:t>“The </a:t>
              </a:r>
              <a:r>
                <a:rPr lang="en-US" sz="2000" u="sng" dirty="0">
                  <a:solidFill>
                    <a:srgbClr val="B01065"/>
                  </a:solidFill>
                  <a:ea typeface="Chalkboard" charset="0"/>
                  <a:cs typeface="Chalkboard" charset="0"/>
                </a:rPr>
                <a:t>Future of Arabic Content on the Internet”</a:t>
              </a:r>
              <a:endParaRPr lang="fr-FR" sz="2000" u="sng" cap="all" dirty="0">
                <a:solidFill>
                  <a:srgbClr val="B01065"/>
                </a:solidFill>
                <a:ea typeface="Chalkboard" charset="0"/>
                <a:cs typeface="Chalkboard" charset="0"/>
              </a:endParaRPr>
            </a:p>
            <a:p>
              <a:pPr algn="just"/>
              <a:endParaRPr lang="en-US" sz="2000" dirty="0" smtClean="0">
                <a:latin typeface="+mj-lt"/>
                <a:ea typeface="Chalkboard" charset="0"/>
                <a:cs typeface="Chalkboard" charset="0"/>
              </a:endParaRPr>
            </a:p>
            <a:p>
              <a:pPr algn="just"/>
              <a:endParaRPr lang="en-US" sz="2000" dirty="0" smtClean="0">
                <a:latin typeface="+mj-lt"/>
                <a:ea typeface="Chalkboard" charset="0"/>
                <a:cs typeface="Chalkboard" charset="0"/>
              </a:endParaRPr>
            </a:p>
            <a:p>
              <a:pPr algn="just"/>
              <a:endParaRPr lang="en-US" sz="2000" dirty="0">
                <a:latin typeface="+mj-lt"/>
                <a:ea typeface="Chalkboard" charset="0"/>
                <a:cs typeface="Chalkboard" charset="0"/>
              </a:endParaRPr>
            </a:p>
          </p:txBody>
        </p:sp>
        <p:sp>
          <p:nvSpPr>
            <p:cNvPr id="4" name="ZoneTexte 3">
              <a:extLst>
                <a:ext uri="{FF2B5EF4-FFF2-40B4-BE49-F238E27FC236}">
                  <a16:creationId xmlns="" xmlns:a16="http://schemas.microsoft.com/office/drawing/2014/main" id="{C3E2B86C-45A7-5646-8F52-DBF2C2F5AD8C}"/>
                </a:ext>
              </a:extLst>
            </p:cNvPr>
            <p:cNvSpPr txBox="1"/>
            <p:nvPr/>
          </p:nvSpPr>
          <p:spPr>
            <a:xfrm>
              <a:off x="422030" y="2652182"/>
              <a:ext cx="11073284" cy="3970318"/>
            </a:xfrm>
            <a:prstGeom prst="rect">
              <a:avLst/>
            </a:prstGeom>
            <a:noFill/>
          </p:spPr>
          <p:txBody>
            <a:bodyPr wrap="square" rtlCol="0">
              <a:spAutoFit/>
            </a:bodyPr>
            <a:lstStyle/>
            <a:p>
              <a:pPr algn="ctr"/>
              <a:r>
                <a:rPr lang="en-US" sz="3600" b="1" dirty="0">
                  <a:solidFill>
                    <a:srgbClr val="AC1C5F"/>
                  </a:solidFill>
                  <a:ea typeface="Chalkboard" charset="0"/>
                  <a:cs typeface="Chalkboard" charset="0"/>
                </a:rPr>
                <a:t>UNEDU-FORUM EGYPT</a:t>
              </a:r>
              <a:endParaRPr lang="en-US" sz="3600" b="1" dirty="0">
                <a:ea typeface="Chalkboard" charset="0"/>
                <a:cs typeface="Chalkboard" charset="0"/>
              </a:endParaRPr>
            </a:p>
            <a:p>
              <a:endParaRPr lang="en-US" sz="3600" dirty="0">
                <a:ea typeface="Chalkboard" charset="0"/>
                <a:cs typeface="Chalkboard" charset="0"/>
              </a:endParaRPr>
            </a:p>
            <a:p>
              <a:pPr algn="just"/>
              <a:endParaRPr lang="en-US" sz="3600" dirty="0" smtClean="0">
                <a:ea typeface="Chalkboard" charset="0"/>
                <a:cs typeface="Chalkboard" charset="0"/>
              </a:endParaRPr>
            </a:p>
            <a:p>
              <a:pPr algn="just"/>
              <a:endParaRPr lang="en-US" sz="3600" dirty="0">
                <a:ea typeface="Chalkboard" charset="0"/>
                <a:cs typeface="Chalkboard" charset="0"/>
              </a:endParaRPr>
            </a:p>
            <a:p>
              <a:pPr algn="just"/>
              <a:endParaRPr lang="en-US" sz="3600" dirty="0" smtClean="0">
                <a:ea typeface="Chalkboard" charset="0"/>
                <a:cs typeface="Chalkboard" charset="0"/>
              </a:endParaRPr>
            </a:p>
            <a:p>
              <a:pPr algn="just"/>
              <a:endParaRPr lang="en-US" sz="3600" dirty="0">
                <a:ea typeface="Chalkboard" charset="0"/>
                <a:cs typeface="Chalkboard" charset="0"/>
              </a:endParaRPr>
            </a:p>
            <a:p>
              <a:pPr algn="just"/>
              <a:endParaRPr lang="en-US" sz="3600" dirty="0" smtClean="0">
                <a:ea typeface="Chalkboard" charset="0"/>
                <a:cs typeface="Chalkboard" charset="0"/>
              </a:endParaRPr>
            </a:p>
          </p:txBody>
        </p:sp>
      </p:grpSp>
      <p:sp>
        <p:nvSpPr>
          <p:cNvPr id="5" name="Oval 4"/>
          <p:cNvSpPr/>
          <p:nvPr/>
        </p:nvSpPr>
        <p:spPr>
          <a:xfrm>
            <a:off x="5313546" y="1537483"/>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6" name="Oval 5"/>
          <p:cNvSpPr/>
          <p:nvPr/>
        </p:nvSpPr>
        <p:spPr>
          <a:xfrm>
            <a:off x="2836269" y="1537484"/>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7" name="Oval 6"/>
          <p:cNvSpPr/>
          <p:nvPr/>
        </p:nvSpPr>
        <p:spPr>
          <a:xfrm>
            <a:off x="7349090" y="1537482"/>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Oval 7"/>
          <p:cNvSpPr/>
          <p:nvPr/>
        </p:nvSpPr>
        <p:spPr>
          <a:xfrm>
            <a:off x="565030" y="1543273"/>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Rectangle 2"/>
          <p:cNvSpPr/>
          <p:nvPr/>
        </p:nvSpPr>
        <p:spPr>
          <a:xfrm>
            <a:off x="8169158" y="1789244"/>
            <a:ext cx="3108441" cy="430887"/>
          </a:xfrm>
          <a:prstGeom prst="rect">
            <a:avLst/>
          </a:prstGeom>
        </p:spPr>
        <p:txBody>
          <a:bodyPr wrap="square">
            <a:spAutoFit/>
          </a:bodyPr>
          <a:lstStyle/>
          <a:p>
            <a:pPr algn="just"/>
            <a:r>
              <a:rPr lang="en-US" sz="1100" b="1" dirty="0" smtClean="0">
                <a:latin typeface="Source Sans Pro Light" charset="0"/>
                <a:ea typeface="Source Sans Pro Light" charset="0"/>
                <a:cs typeface="Source Sans Pro Light" charset="0"/>
              </a:rPr>
              <a:t>What: </a:t>
            </a:r>
            <a:r>
              <a:rPr lang="en-US" sz="1100" dirty="0" smtClean="0">
                <a:latin typeface="Source Sans Pro Light" charset="0"/>
                <a:ea typeface="Source Sans Pro Light" charset="0"/>
                <a:cs typeface="Source Sans Pro Light" charset="0"/>
              </a:rPr>
              <a:t>The </a:t>
            </a:r>
            <a:r>
              <a:rPr lang="en-US" sz="1100" dirty="0" err="1">
                <a:latin typeface="Source Sans Pro Light" charset="0"/>
                <a:ea typeface="Source Sans Pro Light" charset="0"/>
                <a:cs typeface="Source Sans Pro Light" charset="0"/>
              </a:rPr>
              <a:t>Tabshoura</a:t>
            </a:r>
            <a:r>
              <a:rPr lang="en-US" sz="1100" dirty="0">
                <a:latin typeface="Source Sans Pro Light" charset="0"/>
                <a:ea typeface="Source Sans Pro Light" charset="0"/>
                <a:cs typeface="Source Sans Pro Light" charset="0"/>
              </a:rPr>
              <a:t> project and the COVID-19 challenges in Lebanon.</a:t>
            </a:r>
          </a:p>
        </p:txBody>
      </p:sp>
      <p:sp>
        <p:nvSpPr>
          <p:cNvPr id="9" name="Rectangle 8"/>
          <p:cNvSpPr/>
          <p:nvPr/>
        </p:nvSpPr>
        <p:spPr>
          <a:xfrm>
            <a:off x="1319744" y="1873882"/>
            <a:ext cx="1459054" cy="261610"/>
          </a:xfrm>
          <a:prstGeom prst="rect">
            <a:avLst/>
          </a:prstGeom>
        </p:spPr>
        <p:txBody>
          <a:bodyPr wrap="none">
            <a:spAutoFit/>
          </a:bodyPr>
          <a:lstStyle/>
          <a:p>
            <a:pPr algn="just"/>
            <a:r>
              <a:rPr lang="en-US" sz="1100" b="1" dirty="0" smtClean="0">
                <a:latin typeface="Source Sans Pro Light" charset="0"/>
                <a:ea typeface="Source Sans Pro Light" charset="0"/>
                <a:cs typeface="Source Sans Pro Light" charset="0"/>
              </a:rPr>
              <a:t>When:</a:t>
            </a:r>
            <a:r>
              <a:rPr lang="fr-FR" sz="1100" b="1" dirty="0">
                <a:latin typeface="Source Sans Pro Light" charset="0"/>
                <a:ea typeface="Source Sans Pro Light" charset="0"/>
                <a:cs typeface="Source Sans Pro Light" charset="0"/>
              </a:rPr>
              <a:t> </a:t>
            </a:r>
            <a:r>
              <a:rPr lang="fr-FR" sz="1100" dirty="0" err="1" smtClean="0">
                <a:latin typeface="Source Sans Pro Light" charset="0"/>
                <a:ea typeface="Source Sans Pro Light" charset="0"/>
                <a:cs typeface="Source Sans Pro Light" charset="0"/>
              </a:rPr>
              <a:t>October</a:t>
            </a:r>
            <a:r>
              <a:rPr lang="fr-FR" sz="1100" dirty="0" smtClean="0">
                <a:latin typeface="Source Sans Pro Light" charset="0"/>
                <a:ea typeface="Source Sans Pro Light" charset="0"/>
                <a:cs typeface="Source Sans Pro Light" charset="0"/>
              </a:rPr>
              <a:t> </a:t>
            </a:r>
            <a:r>
              <a:rPr lang="fr-FR" sz="1100" dirty="0">
                <a:latin typeface="Source Sans Pro Light" charset="0"/>
                <a:ea typeface="Source Sans Pro Light" charset="0"/>
                <a:cs typeface="Source Sans Pro Light" charset="0"/>
              </a:rPr>
              <a:t>8, 2020</a:t>
            </a:r>
            <a:endParaRPr lang="en-US" sz="1100" dirty="0">
              <a:latin typeface="Source Sans Pro Light" charset="0"/>
              <a:ea typeface="Source Sans Pro Light" charset="0"/>
              <a:cs typeface="Source Sans Pro Light" charset="0"/>
            </a:endParaRPr>
          </a:p>
        </p:txBody>
      </p:sp>
      <p:sp>
        <p:nvSpPr>
          <p:cNvPr id="10" name="Rectangle 9"/>
          <p:cNvSpPr/>
          <p:nvPr/>
        </p:nvSpPr>
        <p:spPr>
          <a:xfrm>
            <a:off x="3594860" y="1853249"/>
            <a:ext cx="1545616" cy="261610"/>
          </a:xfrm>
          <a:prstGeom prst="rect">
            <a:avLst/>
          </a:prstGeom>
        </p:spPr>
        <p:txBody>
          <a:bodyPr wrap="none">
            <a:spAutoFit/>
          </a:bodyPr>
          <a:lstStyle/>
          <a:p>
            <a:pPr algn="just"/>
            <a:r>
              <a:rPr lang="en-US" sz="1100" b="1" dirty="0" smtClean="0">
                <a:latin typeface="Source Sans Pro Light" charset="0"/>
                <a:ea typeface="Source Sans Pro Light" charset="0"/>
                <a:cs typeface="Source Sans Pro Light" charset="0"/>
              </a:rPr>
              <a:t>Who: </a:t>
            </a:r>
            <a:r>
              <a:rPr lang="en-US" sz="1100" dirty="0" err="1" smtClean="0">
                <a:latin typeface="Source Sans Pro Light" charset="0"/>
                <a:ea typeface="Source Sans Pro Light" charset="0"/>
                <a:cs typeface="Source Sans Pro Light" charset="0"/>
              </a:rPr>
              <a:t>Nayla</a:t>
            </a:r>
            <a:r>
              <a:rPr lang="en-US" sz="1100" dirty="0" smtClean="0">
                <a:latin typeface="Source Sans Pro Light" charset="0"/>
                <a:ea typeface="Source Sans Pro Light" charset="0"/>
                <a:cs typeface="Source Sans Pro Light" charset="0"/>
              </a:rPr>
              <a:t> </a:t>
            </a:r>
            <a:r>
              <a:rPr lang="en-US" sz="1100" dirty="0" err="1" smtClean="0">
                <a:latin typeface="Source Sans Pro Light" charset="0"/>
                <a:ea typeface="Source Sans Pro Light" charset="0"/>
                <a:cs typeface="Source Sans Pro Light" charset="0"/>
              </a:rPr>
              <a:t>Zreik</a:t>
            </a:r>
            <a:r>
              <a:rPr lang="en-US" sz="1100" dirty="0" smtClean="0">
                <a:latin typeface="Source Sans Pro Light" charset="0"/>
                <a:ea typeface="Source Sans Pro Light" charset="0"/>
                <a:cs typeface="Source Sans Pro Light" charset="0"/>
              </a:rPr>
              <a:t> </a:t>
            </a:r>
            <a:r>
              <a:rPr lang="en-US" sz="1100" dirty="0" err="1" smtClean="0">
                <a:latin typeface="Source Sans Pro Light" charset="0"/>
                <a:ea typeface="Source Sans Pro Light" charset="0"/>
                <a:cs typeface="Source Sans Pro Light" charset="0"/>
              </a:rPr>
              <a:t>Fahed</a:t>
            </a:r>
            <a:endParaRPr lang="en-US" sz="1100" dirty="0">
              <a:latin typeface="Source Sans Pro Light" charset="0"/>
              <a:ea typeface="Source Sans Pro Light" charset="0"/>
              <a:cs typeface="Source Sans Pro Light" charset="0"/>
            </a:endParaRPr>
          </a:p>
        </p:txBody>
      </p:sp>
      <p:sp>
        <p:nvSpPr>
          <p:cNvPr id="11" name="Rectangle 10"/>
          <p:cNvSpPr/>
          <p:nvPr/>
        </p:nvSpPr>
        <p:spPr>
          <a:xfrm>
            <a:off x="6096000" y="1850368"/>
            <a:ext cx="976549" cy="261610"/>
          </a:xfrm>
          <a:prstGeom prst="rect">
            <a:avLst/>
          </a:prstGeom>
        </p:spPr>
        <p:txBody>
          <a:bodyPr wrap="none">
            <a:spAutoFit/>
          </a:bodyPr>
          <a:lstStyle/>
          <a:p>
            <a:pPr algn="just"/>
            <a:r>
              <a:rPr lang="en-US" sz="1100" b="1" dirty="0" smtClean="0">
                <a:latin typeface="Source Sans Pro Light" charset="0"/>
                <a:ea typeface="Source Sans Pro Light" charset="0"/>
                <a:cs typeface="Source Sans Pro Light" charset="0"/>
              </a:rPr>
              <a:t>Where: </a:t>
            </a:r>
            <a:r>
              <a:rPr lang="en-US" sz="1100" dirty="0" smtClean="0">
                <a:latin typeface="Source Sans Pro Light" charset="0"/>
                <a:ea typeface="Source Sans Pro Light" charset="0"/>
                <a:cs typeface="Source Sans Pro Light" charset="0"/>
              </a:rPr>
              <a:t>Virtual</a:t>
            </a:r>
            <a:endParaRPr lang="en-US" sz="1100" dirty="0">
              <a:latin typeface="Source Sans Pro Light" charset="0"/>
              <a:ea typeface="Source Sans Pro Light" charset="0"/>
              <a:cs typeface="Source Sans Pro Light" charset="0"/>
            </a:endParaRPr>
          </a:p>
        </p:txBody>
      </p:sp>
      <p:sp>
        <p:nvSpPr>
          <p:cNvPr id="12" name="Rectangle 11" descr="Daily Calendar"/>
          <p:cNvSpPr/>
          <p:nvPr/>
        </p:nvSpPr>
        <p:spPr>
          <a:xfrm>
            <a:off x="741222" y="1713006"/>
            <a:ext cx="484773" cy="484773"/>
          </a:xfrm>
          <a:prstGeom prst="rect">
            <a:avLst/>
          </a:prstGeom>
          <a:blipFill>
            <a:blip r:embed="rId3"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3" name="Rectangle 12" descr="Japanese Dolls"/>
          <p:cNvSpPr/>
          <p:nvPr/>
        </p:nvSpPr>
        <p:spPr>
          <a:xfrm>
            <a:off x="3008090" y="1703700"/>
            <a:ext cx="484773" cy="484773"/>
          </a:xfrm>
          <a:prstGeom prst="rect">
            <a:avLst/>
          </a:prstGeom>
          <a:blipFill>
            <a:blip r:embed="rId7"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4" name="Rectangle 13" descr="Repère"/>
          <p:cNvSpPr/>
          <p:nvPr/>
        </p:nvSpPr>
        <p:spPr>
          <a:xfrm>
            <a:off x="5504325" y="1719175"/>
            <a:ext cx="484773" cy="484773"/>
          </a:xfrm>
          <a:prstGeom prst="rect">
            <a:avLst/>
          </a:prstGeom>
          <a:blipFill>
            <a:blip r:embed="rId9"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5" name="Rectangle 14" descr="Classe"/>
          <p:cNvSpPr/>
          <p:nvPr/>
        </p:nvSpPr>
        <p:spPr>
          <a:xfrm>
            <a:off x="7530954" y="1682393"/>
            <a:ext cx="484773" cy="484773"/>
          </a:xfrm>
          <a:prstGeom prst="rect">
            <a:avLst/>
          </a:prstGeom>
          <a:blipFill>
            <a:blip r:embed="rId11"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6" name="Oval 15"/>
          <p:cNvSpPr/>
          <p:nvPr/>
        </p:nvSpPr>
        <p:spPr>
          <a:xfrm>
            <a:off x="4223173" y="4767211"/>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7" name="Oval 16"/>
          <p:cNvSpPr/>
          <p:nvPr/>
        </p:nvSpPr>
        <p:spPr>
          <a:xfrm>
            <a:off x="8207821" y="3820063"/>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8" name="Oval 17"/>
          <p:cNvSpPr/>
          <p:nvPr/>
        </p:nvSpPr>
        <p:spPr>
          <a:xfrm>
            <a:off x="4223175" y="3716139"/>
            <a:ext cx="835815" cy="835815"/>
          </a:xfrm>
          <a:prstGeom prst="ellipse">
            <a:avLst/>
          </a:prstGeom>
          <a:solidFill>
            <a:srgbClr val="AF0F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9" name="Oval 18"/>
          <p:cNvSpPr/>
          <p:nvPr/>
        </p:nvSpPr>
        <p:spPr>
          <a:xfrm>
            <a:off x="523145" y="3663992"/>
            <a:ext cx="835815" cy="835815"/>
          </a:xfrm>
          <a:prstGeom prst="ellipse">
            <a:avLst/>
          </a:prstGeom>
          <a:solidFill>
            <a:srgbClr val="B01065"/>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0" name="Rectangle 19"/>
          <p:cNvSpPr/>
          <p:nvPr/>
        </p:nvSpPr>
        <p:spPr>
          <a:xfrm>
            <a:off x="5016873" y="5019568"/>
            <a:ext cx="5532196" cy="430887"/>
          </a:xfrm>
          <a:prstGeom prst="rect">
            <a:avLst/>
          </a:prstGeom>
        </p:spPr>
        <p:txBody>
          <a:bodyPr wrap="square">
            <a:spAutoFit/>
          </a:bodyPr>
          <a:lstStyle/>
          <a:p>
            <a:pPr algn="just"/>
            <a:r>
              <a:rPr lang="en-US" sz="1100" b="1" dirty="0" smtClean="0">
                <a:latin typeface="Source Sans Pro Light" charset="0"/>
                <a:ea typeface="Source Sans Pro Light" charset="0"/>
                <a:cs typeface="Source Sans Pro Light" charset="0"/>
              </a:rPr>
              <a:t>What</a:t>
            </a:r>
            <a:r>
              <a:rPr lang="en-US" sz="1100" b="1" dirty="0">
                <a:latin typeface="Source Sans Pro Light" charset="0"/>
                <a:ea typeface="Source Sans Pro Light" charset="0"/>
                <a:cs typeface="Source Sans Pro Light" charset="0"/>
              </a:rPr>
              <a:t>: </a:t>
            </a:r>
            <a:r>
              <a:rPr lang="en-US" sz="1100" dirty="0">
                <a:latin typeface="Source Sans Pro Light" charset="0"/>
                <a:ea typeface="Source Sans Pro Light" charset="0"/>
                <a:cs typeface="Source Sans Pro Light" charset="0"/>
              </a:rPr>
              <a:t>Edu-forum is a platform for educators to interact with each other, attend workshops and lectures delivered by international and national well-known experts in the education field.</a:t>
            </a:r>
          </a:p>
        </p:txBody>
      </p:sp>
      <p:sp>
        <p:nvSpPr>
          <p:cNvPr id="21" name="Rectangle 20"/>
          <p:cNvSpPr/>
          <p:nvPr/>
        </p:nvSpPr>
        <p:spPr>
          <a:xfrm>
            <a:off x="1291852" y="3976788"/>
            <a:ext cx="2888932"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When: </a:t>
            </a:r>
            <a:r>
              <a:rPr lang="en-US" sz="1100" dirty="0">
                <a:latin typeface="Source Sans Pro Light" charset="0"/>
                <a:ea typeface="Source Sans Pro Light" charset="0"/>
                <a:cs typeface="Source Sans Pro Light" charset="0"/>
              </a:rPr>
              <a:t>December 3, 2020 to December 5, 2020</a:t>
            </a:r>
          </a:p>
        </p:txBody>
      </p:sp>
      <p:sp>
        <p:nvSpPr>
          <p:cNvPr id="22" name="Rectangle 21"/>
          <p:cNvSpPr/>
          <p:nvPr/>
        </p:nvSpPr>
        <p:spPr>
          <a:xfrm>
            <a:off x="5001303" y="4013932"/>
            <a:ext cx="3167855"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Who: </a:t>
            </a:r>
            <a:r>
              <a:rPr lang="en-US" sz="1100" dirty="0">
                <a:latin typeface="Source Sans Pro Light" charset="0"/>
                <a:ea typeface="Source Sans Pro Light" charset="0"/>
                <a:cs typeface="Source Sans Pro Light" charset="0"/>
              </a:rPr>
              <a:t>Andrea </a:t>
            </a:r>
            <a:r>
              <a:rPr lang="en-US" sz="1100" dirty="0" err="1">
                <a:latin typeface="Source Sans Pro Light" charset="0"/>
                <a:ea typeface="Source Sans Pro Light" charset="0"/>
                <a:cs typeface="Source Sans Pro Light" charset="0"/>
              </a:rPr>
              <a:t>Fahed</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Narimane</a:t>
            </a:r>
            <a:r>
              <a:rPr lang="en-US" sz="1100" dirty="0">
                <a:latin typeface="Source Sans Pro Light" charset="0"/>
                <a:ea typeface="Source Sans Pro Light" charset="0"/>
                <a:cs typeface="Source Sans Pro Light" charset="0"/>
              </a:rPr>
              <a:t> </a:t>
            </a:r>
            <a:r>
              <a:rPr lang="en-US" sz="1100" dirty="0" err="1">
                <a:latin typeface="Source Sans Pro Light" charset="0"/>
                <a:ea typeface="Source Sans Pro Light" charset="0"/>
                <a:cs typeface="Source Sans Pro Light" charset="0"/>
              </a:rPr>
              <a:t>Ayoub</a:t>
            </a:r>
            <a:r>
              <a:rPr lang="en-US" sz="1100" dirty="0">
                <a:latin typeface="Source Sans Pro Light" charset="0"/>
                <a:ea typeface="Source Sans Pro Light" charset="0"/>
                <a:cs typeface="Source Sans Pro Light" charset="0"/>
              </a:rPr>
              <a:t>, Samira </a:t>
            </a:r>
            <a:r>
              <a:rPr lang="en-US" sz="1100" dirty="0" err="1">
                <a:latin typeface="Source Sans Pro Light" charset="0"/>
                <a:ea typeface="Source Sans Pro Light" charset="0"/>
                <a:cs typeface="Source Sans Pro Light" charset="0"/>
              </a:rPr>
              <a:t>Trawi</a:t>
            </a:r>
            <a:endParaRPr lang="en-US" sz="1100" dirty="0">
              <a:latin typeface="Source Sans Pro Light" charset="0"/>
              <a:ea typeface="Source Sans Pro Light" charset="0"/>
              <a:cs typeface="Source Sans Pro Light" charset="0"/>
            </a:endParaRPr>
          </a:p>
        </p:txBody>
      </p:sp>
      <p:sp>
        <p:nvSpPr>
          <p:cNvPr id="23" name="Rectangle 22"/>
          <p:cNvSpPr/>
          <p:nvPr/>
        </p:nvSpPr>
        <p:spPr>
          <a:xfrm>
            <a:off x="8959235" y="4144737"/>
            <a:ext cx="1378904" cy="261610"/>
          </a:xfrm>
          <a:prstGeom prst="rect">
            <a:avLst/>
          </a:prstGeom>
        </p:spPr>
        <p:txBody>
          <a:bodyPr wrap="none">
            <a:spAutoFit/>
          </a:bodyPr>
          <a:lstStyle/>
          <a:p>
            <a:pPr algn="just"/>
            <a:r>
              <a:rPr lang="en-US" sz="1100" b="1" dirty="0">
                <a:latin typeface="Source Sans Pro Light" charset="0"/>
                <a:ea typeface="Source Sans Pro Light" charset="0"/>
                <a:cs typeface="Source Sans Pro Light" charset="0"/>
              </a:rPr>
              <a:t>Where: </a:t>
            </a:r>
            <a:r>
              <a:rPr lang="en-US" sz="1100" dirty="0">
                <a:latin typeface="Source Sans Pro Light" charset="0"/>
                <a:ea typeface="Source Sans Pro Light" charset="0"/>
                <a:cs typeface="Source Sans Pro Light" charset="0"/>
              </a:rPr>
              <a:t>Virtual/Cairo</a:t>
            </a:r>
          </a:p>
        </p:txBody>
      </p:sp>
      <p:sp>
        <p:nvSpPr>
          <p:cNvPr id="24" name="Rectangle 23" descr="Daily Calendar"/>
          <p:cNvSpPr/>
          <p:nvPr/>
        </p:nvSpPr>
        <p:spPr>
          <a:xfrm>
            <a:off x="684237" y="3822876"/>
            <a:ext cx="484773" cy="484773"/>
          </a:xfrm>
          <a:prstGeom prst="rect">
            <a:avLst/>
          </a:prstGeom>
          <a:blipFill>
            <a:blip r:embed="rId3"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5" name="Rectangle 24" descr="Japanese Dolls"/>
          <p:cNvSpPr/>
          <p:nvPr/>
        </p:nvSpPr>
        <p:spPr>
          <a:xfrm>
            <a:off x="4398695" y="3904396"/>
            <a:ext cx="484773" cy="484773"/>
          </a:xfrm>
          <a:prstGeom prst="rect">
            <a:avLst/>
          </a:prstGeom>
          <a:blipFill>
            <a:blip r:embed="rId7"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6" name="Rectangle 25" descr="Repère"/>
          <p:cNvSpPr/>
          <p:nvPr/>
        </p:nvSpPr>
        <p:spPr>
          <a:xfrm>
            <a:off x="8383341" y="3998653"/>
            <a:ext cx="484773" cy="484773"/>
          </a:xfrm>
          <a:prstGeom prst="rect">
            <a:avLst/>
          </a:prstGeom>
          <a:blipFill>
            <a:blip r:embed="rId9"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7" name="Rectangle 26" descr="Classe"/>
          <p:cNvSpPr/>
          <p:nvPr/>
        </p:nvSpPr>
        <p:spPr>
          <a:xfrm>
            <a:off x="4398695" y="4924604"/>
            <a:ext cx="484773" cy="484773"/>
          </a:xfrm>
          <a:prstGeom prst="rect">
            <a:avLst/>
          </a:prstGeom>
          <a:blipFill>
            <a:blip r:embed="rId11" cstate="email">
              <a:extLst>
                <a:ext uri="{28A0092B-C50C-407E-A947-70E740481C1C}">
                  <a14:useLocalDpi xmlns:a14="http://schemas.microsoft.com/office/drawing/2010/main"/>
                </a:ext>
                <a:ext uri="{96DAC541-7B7A-43D3-8B79-37D633B846F1}">
                  <asvg:svgBlip xmlns:dgm="http://schemas.openxmlformats.org/drawingml/2006/diagram" xmlns:asvg="http://schemas.microsoft.com/office/drawing/2016/SVG/main" xmlns="" xmlns:lc="http://schemas.openxmlformats.org/drawingml/2006/lockedCanvas"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9" name="Rectangle 28"/>
          <p:cNvSpPr/>
          <p:nvPr/>
        </p:nvSpPr>
        <p:spPr>
          <a:xfrm>
            <a:off x="523145" y="2518999"/>
            <a:ext cx="3815468" cy="400110"/>
          </a:xfrm>
          <a:prstGeom prst="rect">
            <a:avLst/>
          </a:prstGeom>
        </p:spPr>
        <p:txBody>
          <a:bodyPr wrap="none">
            <a:spAutoFit/>
          </a:bodyPr>
          <a:lstStyle/>
          <a:p>
            <a:pPr algn="just"/>
            <a:r>
              <a:rPr lang="en-US" sz="2000" dirty="0">
                <a:latin typeface="+mj-lt"/>
                <a:ea typeface="Chalkboard" charset="0"/>
                <a:cs typeface="Chalkboard" charset="0"/>
              </a:rPr>
              <a:t>Link: </a:t>
            </a:r>
            <a:r>
              <a:rPr lang="en-US" sz="2000" dirty="0">
                <a:latin typeface="+mj-lt"/>
                <a:ea typeface="Chalkboard" charset="0"/>
                <a:cs typeface="Chalkboard" charset="0"/>
                <a:hlinkClick r:id="rId13" invalidUrl="http://uac-org.org/en/news/details/3031/%D8%A7%D9%84%D9%85%D9%86%D8%AA%D8%AF%D9%89-%D8%A7%D9%84%D8%A5%D9%82%D9%84%D9%8A%D9%85%D9%8A-%D8%A7%D9%84%D8%B1%D8%A7%D8%A8%D8%B9-%D9%84%D9%84%D9%85%D8%AD%D8%AA%D9%88%D9%89-%D8%A7%D9%84%D8%B1%D9%82%D9%85%D9%8A-%D8%A7%D9%84%D8%B9%D8%B1%D8%A8%D9%8A-&quot;%D9%85%D8%B3%D8%AA%D9%82%D8%A8%D9%84-%D8%A7%D9%84%D9%85%D8%AD%D8%AA%D9%88%D9%89-%D8%A7%D9%84%D8%B9%D8%B1%D8%A8%D9%8A-%D8%B9%D9%84%D9%89-%D8%A7%D9%84%D8%A7%D9%86%D8%AA%D8%B1%D9%86%D8%AA&quot;"/>
              </a:rPr>
              <a:t>Arab digital content forum </a:t>
            </a:r>
            <a:r>
              <a:rPr lang="fr-FR" sz="2000" dirty="0">
                <a:latin typeface="+mj-lt"/>
                <a:ea typeface="Chalkboard" charset="0"/>
                <a:cs typeface="Chalkboard" charset="0"/>
              </a:rPr>
              <a:t> </a:t>
            </a:r>
            <a:endParaRPr lang="en-US" sz="2000" dirty="0">
              <a:latin typeface="+mj-lt"/>
              <a:ea typeface="Chalkboard" charset="0"/>
              <a:cs typeface="Chalkboard" charset="0"/>
            </a:endParaRPr>
          </a:p>
        </p:txBody>
      </p:sp>
      <p:sp>
        <p:nvSpPr>
          <p:cNvPr id="30" name="Rectangle 29"/>
          <p:cNvSpPr/>
          <p:nvPr/>
        </p:nvSpPr>
        <p:spPr>
          <a:xfrm>
            <a:off x="563619" y="5460007"/>
            <a:ext cx="3578224" cy="400110"/>
          </a:xfrm>
          <a:prstGeom prst="rect">
            <a:avLst/>
          </a:prstGeom>
        </p:spPr>
        <p:txBody>
          <a:bodyPr wrap="none">
            <a:spAutoFit/>
          </a:bodyPr>
          <a:lstStyle/>
          <a:p>
            <a:pPr algn="just"/>
            <a:r>
              <a:rPr lang="en-US" sz="2000" dirty="0">
                <a:latin typeface="+mj-lt"/>
                <a:ea typeface="Chalkboard" charset="0"/>
                <a:cs typeface="Chalkboard" charset="0"/>
              </a:rPr>
              <a:t>Link: </a:t>
            </a:r>
            <a:r>
              <a:rPr lang="en-US" sz="2000" dirty="0">
                <a:latin typeface="+mj-lt"/>
                <a:ea typeface="Chalkboard" charset="0"/>
                <a:cs typeface="Chalkboard" charset="0"/>
                <a:hlinkClick r:id="rId14"/>
              </a:rPr>
              <a:t>http://eduforum-eg.com/</a:t>
            </a:r>
          </a:p>
        </p:txBody>
      </p:sp>
      <p:grpSp>
        <p:nvGrpSpPr>
          <p:cNvPr id="31" name="LAL logo bottom"/>
          <p:cNvGrpSpPr/>
          <p:nvPr/>
        </p:nvGrpSpPr>
        <p:grpSpPr>
          <a:xfrm>
            <a:off x="0" y="6257586"/>
            <a:ext cx="12192000" cy="600414"/>
            <a:chOff x="0" y="6257586"/>
            <a:chExt cx="12192000" cy="600414"/>
          </a:xfrm>
        </p:grpSpPr>
        <p:sp>
          <p:nvSpPr>
            <p:cNvPr id="32" name="Rectangle 31"/>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35" name="Rectangle 34"/>
          <p:cNvSpPr/>
          <p:nvPr/>
        </p:nvSpPr>
        <p:spPr>
          <a:xfrm>
            <a:off x="1169010" y="114256"/>
            <a:ext cx="9853980" cy="646331"/>
          </a:xfrm>
          <a:prstGeom prst="rect">
            <a:avLst/>
          </a:prstGeom>
        </p:spPr>
        <p:txBody>
          <a:bodyPr wrap="none">
            <a:spAutoFit/>
          </a:bodyPr>
          <a:lstStyle/>
          <a:p>
            <a:pPr algn="ctr" fontAlgn="base"/>
            <a:r>
              <a:rPr lang="en-US" sz="3600" b="1" dirty="0">
                <a:solidFill>
                  <a:srgbClr val="AF0F65"/>
                </a:solidFill>
                <a:ea typeface="Chalkboard" charset="0"/>
                <a:cs typeface="Chalkboard" charset="0"/>
              </a:rPr>
              <a:t>UNESCO THE 4</a:t>
            </a:r>
            <a:r>
              <a:rPr lang="en-US" sz="3600" b="1" baseline="30000" dirty="0">
                <a:solidFill>
                  <a:srgbClr val="AF0F65"/>
                </a:solidFill>
                <a:ea typeface="Chalkboard" charset="0"/>
                <a:cs typeface="Chalkboard" charset="0"/>
              </a:rPr>
              <a:t>TH</a:t>
            </a:r>
            <a:r>
              <a:rPr lang="en-US" sz="3600" b="1" dirty="0">
                <a:solidFill>
                  <a:srgbClr val="AF0F65"/>
                </a:solidFill>
                <a:ea typeface="Chalkboard" charset="0"/>
                <a:cs typeface="Chalkboard" charset="0"/>
              </a:rPr>
              <a:t> ARAB DIGITAL CONTENT FORUM</a:t>
            </a:r>
          </a:p>
        </p:txBody>
      </p:sp>
    </p:spTree>
    <p:extLst>
      <p:ext uri="{BB962C8B-B14F-4D97-AF65-F5344CB8AC3E}">
        <p14:creationId xmlns:p14="http://schemas.microsoft.com/office/powerpoint/2010/main" val="7874578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Titre 1">
            <a:extLst>
              <a:ext uri="{FF2B5EF4-FFF2-40B4-BE49-F238E27FC236}">
                <a16:creationId xmlns="" xmlns:a16="http://schemas.microsoft.com/office/drawing/2014/main" id="{55E6BACD-00BA-FA41-9F7C-C723605DAFCF}"/>
              </a:ext>
            </a:extLst>
          </p:cNvPr>
          <p:cNvSpPr>
            <a:spLocks noGrp="1"/>
          </p:cNvSpPr>
          <p:nvPr>
            <p:ph type="ctrTitle"/>
          </p:nvPr>
        </p:nvSpPr>
        <p:spPr>
          <a:xfrm>
            <a:off x="523875" y="5317240"/>
            <a:ext cx="11210925" cy="744836"/>
          </a:xfrm>
        </p:spPr>
        <p:txBody>
          <a:bodyPr vert="horz" lIns="91440" tIns="45720" rIns="91440" bIns="45720" rtlCol="0" anchor="ctr">
            <a:noAutofit/>
          </a:bodyPr>
          <a:lstStyle/>
          <a:p>
            <a:r>
              <a:rPr lang="en-US" b="1" dirty="0">
                <a:solidFill>
                  <a:srgbClr val="AC1C5F"/>
                </a:solidFill>
              </a:rPr>
              <a:t>Sustainability</a:t>
            </a:r>
          </a:p>
        </p:txBody>
      </p:sp>
      <p:sp>
        <p:nvSpPr>
          <p:cNvPr id="5" name="TextBox 4"/>
          <p:cNvSpPr txBox="1"/>
          <p:nvPr/>
        </p:nvSpPr>
        <p:spPr>
          <a:xfrm>
            <a:off x="0" y="5229045"/>
            <a:ext cx="12192000" cy="1046440"/>
          </a:xfrm>
          <a:prstGeom prst="rect">
            <a:avLst/>
          </a:prstGeom>
          <a:solidFill>
            <a:srgbClr val="B01065"/>
          </a:solidFill>
        </p:spPr>
        <p:txBody>
          <a:bodyPr wrap="square" lIns="91440" tIns="182880" bIns="182880" rtlCol="0">
            <a:spAutoFit/>
          </a:bodyPr>
          <a:lstStyle/>
          <a:p>
            <a:pPr algn="ctr"/>
            <a:r>
              <a:rPr lang="en-US" sz="4400" b="1" dirty="0" smtClean="0">
                <a:solidFill>
                  <a:schemeClr val="bg1"/>
                </a:solidFill>
              </a:rPr>
              <a:t>SUSTAINABILITY</a:t>
            </a:r>
            <a:endParaRPr lang="en-US" sz="4400" dirty="0">
              <a:solidFill>
                <a:schemeClr val="bg1"/>
              </a:solidFill>
            </a:endParaRPr>
          </a:p>
        </p:txBody>
      </p:sp>
      <p:grpSp>
        <p:nvGrpSpPr>
          <p:cNvPr id="6" name="LAL logo bottom"/>
          <p:cNvGrpSpPr/>
          <p:nvPr/>
        </p:nvGrpSpPr>
        <p:grpSpPr>
          <a:xfrm>
            <a:off x="0" y="6257586"/>
            <a:ext cx="12192000" cy="600414"/>
            <a:chOff x="0" y="6257586"/>
            <a:chExt cx="12192000" cy="600414"/>
          </a:xfrm>
        </p:grpSpPr>
        <p:sp>
          <p:nvSpPr>
            <p:cNvPr id="7" name="Rectangle 6"/>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012675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632004" y="471962"/>
            <a:ext cx="10655531" cy="3189686"/>
            <a:chOff x="632004" y="471962"/>
            <a:chExt cx="10655531" cy="3189686"/>
          </a:xfrm>
        </p:grpSpPr>
        <p:sp>
          <p:nvSpPr>
            <p:cNvPr id="11" name="TextBox 10"/>
            <p:cNvSpPr txBox="1"/>
            <p:nvPr/>
          </p:nvSpPr>
          <p:spPr>
            <a:xfrm>
              <a:off x="4634746" y="471962"/>
              <a:ext cx="2943500" cy="769441"/>
            </a:xfrm>
            <a:prstGeom prst="rect">
              <a:avLst/>
            </a:prstGeom>
            <a:noFill/>
          </p:spPr>
          <p:txBody>
            <a:bodyPr wrap="square" rtlCol="0">
              <a:spAutoFit/>
            </a:bodyPr>
            <a:lstStyle/>
            <a:p>
              <a:pPr algn="ctr"/>
              <a:r>
                <a:rPr lang="en-US" sz="4400" b="1" dirty="0">
                  <a:solidFill>
                    <a:srgbClr val="AC1C5F"/>
                  </a:solidFill>
                </a:rPr>
                <a:t>TEAMING</a:t>
              </a:r>
              <a:r>
                <a:rPr lang="en-US" sz="4400" b="1" dirty="0"/>
                <a:t> </a:t>
              </a:r>
              <a:endParaRPr lang="en-US" sz="4400" dirty="0"/>
            </a:p>
          </p:txBody>
        </p:sp>
        <p:sp>
          <p:nvSpPr>
            <p:cNvPr id="13" name="TextBox 12"/>
            <p:cNvSpPr txBox="1"/>
            <p:nvPr/>
          </p:nvSpPr>
          <p:spPr>
            <a:xfrm>
              <a:off x="632004" y="2276653"/>
              <a:ext cx="10655531" cy="1384995"/>
            </a:xfrm>
            <a:prstGeom prst="rect">
              <a:avLst/>
            </a:prstGeom>
            <a:noFill/>
          </p:spPr>
          <p:txBody>
            <a:bodyPr wrap="square" rtlCol="0">
              <a:spAutoFit/>
            </a:bodyPr>
            <a:lstStyle/>
            <a:p>
              <a:pPr algn="ctr"/>
              <a:r>
                <a:rPr lang="en-US" sz="2800" dirty="0">
                  <a:latin typeface="+mj-lt"/>
                  <a:ea typeface="Chalkboard" charset="0"/>
                  <a:cs typeface="Chalkboard" charset="0"/>
                </a:rPr>
                <a:t>LAL’s family grew bigger this </a:t>
              </a:r>
              <a:r>
                <a:rPr lang="en-US" sz="2800" dirty="0" smtClean="0">
                  <a:latin typeface="+mj-lt"/>
                  <a:ea typeface="Chalkboard" charset="0"/>
                  <a:cs typeface="Chalkboard" charset="0"/>
                </a:rPr>
                <a:t>year.</a:t>
              </a:r>
            </a:p>
            <a:p>
              <a:pPr algn="ctr"/>
              <a:r>
                <a:rPr lang="en-US" sz="2800" dirty="0" smtClean="0">
                  <a:latin typeface="+mj-lt"/>
                  <a:ea typeface="Chalkboard" charset="0"/>
                  <a:cs typeface="Chalkboard" charset="0"/>
                </a:rPr>
                <a:t>Some </a:t>
              </a:r>
              <a:r>
                <a:rPr lang="en-US" sz="2800" dirty="0">
                  <a:latin typeface="+mj-lt"/>
                  <a:ea typeface="Chalkboard" charset="0"/>
                  <a:cs typeface="Chalkboard" charset="0"/>
                </a:rPr>
                <a:t>of our external consultants joined the </a:t>
              </a:r>
              <a:r>
                <a:rPr lang="en-US" sz="2800" dirty="0" smtClean="0">
                  <a:latin typeface="+mj-lt"/>
                  <a:ea typeface="Chalkboard" charset="0"/>
                  <a:cs typeface="Chalkboard" charset="0"/>
                </a:rPr>
                <a:t>team.</a:t>
              </a:r>
            </a:p>
            <a:p>
              <a:pPr algn="ctr"/>
              <a:r>
                <a:rPr lang="en-US" sz="2800" dirty="0" smtClean="0">
                  <a:latin typeface="+mj-lt"/>
                  <a:ea typeface="Chalkboard" charset="0"/>
                  <a:cs typeface="Chalkboard" charset="0"/>
                </a:rPr>
                <a:t>We </a:t>
              </a:r>
              <a:r>
                <a:rPr lang="en-US" sz="2800" dirty="0">
                  <a:latin typeface="+mj-lt"/>
                  <a:ea typeface="Chalkboard" charset="0"/>
                  <a:cs typeface="Chalkboard" charset="0"/>
                </a:rPr>
                <a:t>also hired newcomers. </a:t>
              </a:r>
              <a:endParaRPr lang="en-US" sz="2800" b="1" dirty="0">
                <a:solidFill>
                  <a:srgbClr val="AC1C5F"/>
                </a:solidFill>
                <a:latin typeface="+mj-lt"/>
                <a:ea typeface="Chalkboard" charset="0"/>
                <a:cs typeface="Chalkboard" charset="0"/>
              </a:endParaRP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b="1" dirty="0" smtClean="0">
                <a:solidFill>
                  <a:schemeClr val="bg1"/>
                </a:solidFill>
                <a:latin typeface="+mj-lt"/>
                <a:ea typeface="Chalkboard" charset="0"/>
                <a:cs typeface="Chalkboard" charset="0"/>
              </a:rPr>
              <a:t>Let’s welcome </a:t>
            </a:r>
            <a:r>
              <a:rPr lang="en-US" sz="2800" b="1" dirty="0">
                <a:solidFill>
                  <a:schemeClr val="bg1"/>
                </a:solidFill>
                <a:latin typeface="+mj-lt"/>
                <a:ea typeface="Chalkboard" charset="0"/>
                <a:cs typeface="Chalkboard" charset="0"/>
              </a:rPr>
              <a:t>consultants who became team members: </a:t>
            </a: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38075795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93686" y="239267"/>
            <a:ext cx="10404629" cy="5307588"/>
            <a:chOff x="811717" y="239267"/>
            <a:chExt cx="10404629" cy="5307588"/>
          </a:xfrm>
        </p:grpSpPr>
        <p:sp>
          <p:nvSpPr>
            <p:cNvPr id="3" name="TextBox 2">
              <a:extLst>
                <a:ext uri="{FF2B5EF4-FFF2-40B4-BE49-F238E27FC236}">
                  <a16:creationId xmlns="" xmlns:a16="http://schemas.microsoft.com/office/drawing/2014/main" id="{37973B41-EECA-443B-B90D-ADFE4FF92D4A}"/>
                </a:ext>
              </a:extLst>
            </p:cNvPr>
            <p:cNvSpPr txBox="1"/>
            <p:nvPr/>
          </p:nvSpPr>
          <p:spPr>
            <a:xfrm>
              <a:off x="811717" y="1900753"/>
              <a:ext cx="10404629" cy="1015663"/>
            </a:xfrm>
            <a:prstGeom prst="rect">
              <a:avLst/>
            </a:prstGeom>
            <a:noFill/>
          </p:spPr>
          <p:txBody>
            <a:bodyPr wrap="square" rtlCol="0">
              <a:spAutoFit/>
            </a:bodyPr>
            <a:lstStyle/>
            <a:p>
              <a:pPr algn="just"/>
              <a:r>
                <a:rPr lang="en-US" sz="2000" dirty="0">
                  <a:latin typeface="+mj-lt"/>
                  <a:ea typeface="Chalkboard" charset="0"/>
                  <a:cs typeface="Chalkboard" charset="0"/>
                </a:rPr>
                <a:t>To address the current crisis and for LAL’s impact to scale, we launched our Products and Services department as part of LAL’s sustainability plan. Led by Patrick Habib, the department focused on providing e-learning solutions for organizations and educational institutions.</a:t>
              </a:r>
            </a:p>
          </p:txBody>
        </p:sp>
        <p:sp>
          <p:nvSpPr>
            <p:cNvPr id="4" name="TextBox 3">
              <a:extLst>
                <a:ext uri="{FF2B5EF4-FFF2-40B4-BE49-F238E27FC236}">
                  <a16:creationId xmlns="" xmlns:a16="http://schemas.microsoft.com/office/drawing/2014/main" id="{DFC42824-C896-433D-8486-D593D1F9EC35}"/>
                </a:ext>
              </a:extLst>
            </p:cNvPr>
            <p:cNvSpPr txBox="1"/>
            <p:nvPr/>
          </p:nvSpPr>
          <p:spPr>
            <a:xfrm>
              <a:off x="811717" y="3607863"/>
              <a:ext cx="10404629" cy="1938992"/>
            </a:xfrm>
            <a:prstGeom prst="rect">
              <a:avLst/>
            </a:prstGeom>
            <a:noFill/>
          </p:spPr>
          <p:txBody>
            <a:bodyPr wrap="square" rtlCol="0">
              <a:spAutoFit/>
            </a:bodyPr>
            <a:lstStyle/>
            <a:p>
              <a:r>
                <a:rPr lang="en-US" sz="2000" b="1" u="sng" dirty="0">
                  <a:solidFill>
                    <a:srgbClr val="AF0F65"/>
                  </a:solidFill>
                  <a:latin typeface="+mj-lt"/>
                  <a:ea typeface="Chalkboard" charset="0"/>
                  <a:cs typeface="Chalkboard" charset="0"/>
                </a:rPr>
                <a:t>Overview of Products and Services for 2020:</a:t>
              </a:r>
              <a:endParaRPr lang="en-US" sz="2000" dirty="0">
                <a:solidFill>
                  <a:srgbClr val="AF0F65"/>
                </a:solidFill>
                <a:latin typeface="+mj-lt"/>
                <a:ea typeface="Chalkboard" charset="0"/>
                <a:cs typeface="Chalkboard" charset="0"/>
              </a:endParaRPr>
            </a:p>
            <a:p>
              <a:pPr marL="285750" indent="-285750">
                <a:buFont typeface="Arial" panose="020B0604020202020204" pitchFamily="34" charset="0"/>
                <a:buChar char="•"/>
              </a:pPr>
              <a:r>
                <a:rPr lang="en-US" sz="2000" dirty="0">
                  <a:latin typeface="+mj-lt"/>
                  <a:ea typeface="Chalkboard" charset="0"/>
                  <a:cs typeface="Chalkboard" charset="0"/>
                </a:rPr>
                <a:t>Dedicated e-learning platform installation</a:t>
              </a:r>
            </a:p>
            <a:p>
              <a:pPr marL="285750" indent="-285750">
                <a:buFont typeface="Arial" panose="020B0604020202020204" pitchFamily="34" charset="0"/>
                <a:buChar char="•"/>
              </a:pPr>
              <a:r>
                <a:rPr lang="en-US" sz="2000" dirty="0">
                  <a:latin typeface="+mj-lt"/>
                  <a:ea typeface="Chalkboard" charset="0"/>
                  <a:cs typeface="Chalkboard" charset="0"/>
                </a:rPr>
                <a:t>Offline boxes</a:t>
              </a:r>
            </a:p>
            <a:p>
              <a:pPr marL="285750" indent="-285750">
                <a:buFont typeface="Arial" panose="020B0604020202020204" pitchFamily="34" charset="0"/>
                <a:buChar char="•"/>
              </a:pPr>
              <a:r>
                <a:rPr lang="en-US" sz="2000" dirty="0">
                  <a:latin typeface="+mj-lt"/>
                  <a:ea typeface="Chalkboard" charset="0"/>
                  <a:cs typeface="Chalkboard" charset="0"/>
                </a:rPr>
                <a:t>Digital content co-creation</a:t>
              </a:r>
            </a:p>
            <a:p>
              <a:pPr marL="285750" indent="-285750">
                <a:buFont typeface="Arial" panose="020B0604020202020204" pitchFamily="34" charset="0"/>
                <a:buChar char="•"/>
              </a:pPr>
              <a:r>
                <a:rPr lang="en-US" sz="2000" dirty="0">
                  <a:latin typeface="+mj-lt"/>
                  <a:ea typeface="Chalkboard" charset="0"/>
                  <a:cs typeface="Chalkboard" charset="0"/>
                </a:rPr>
                <a:t>Capacity buildings</a:t>
              </a:r>
            </a:p>
            <a:p>
              <a:pPr marL="285750" indent="-285750">
                <a:buFont typeface="Arial" panose="020B0604020202020204" pitchFamily="34" charset="0"/>
                <a:buChar char="•"/>
              </a:pPr>
              <a:r>
                <a:rPr lang="en-US" sz="2000" dirty="0">
                  <a:latin typeface="+mj-lt"/>
                  <a:ea typeface="Chalkboard" charset="0"/>
                  <a:cs typeface="Chalkboard" charset="0"/>
                </a:rPr>
                <a:t>Technical and pedagogical support</a:t>
              </a:r>
            </a:p>
          </p:txBody>
        </p:sp>
        <p:sp>
          <p:nvSpPr>
            <p:cNvPr id="2" name="TextBox 1"/>
            <p:cNvSpPr txBox="1"/>
            <p:nvPr/>
          </p:nvSpPr>
          <p:spPr>
            <a:xfrm>
              <a:off x="1587539" y="239267"/>
              <a:ext cx="8852984" cy="646331"/>
            </a:xfrm>
            <a:prstGeom prst="rect">
              <a:avLst/>
            </a:prstGeom>
            <a:noFill/>
          </p:spPr>
          <p:txBody>
            <a:bodyPr wrap="square" rtlCol="0">
              <a:spAutoFit/>
            </a:bodyPr>
            <a:lstStyle/>
            <a:p>
              <a:r>
                <a:rPr lang="en-US" sz="3600" b="1" dirty="0">
                  <a:solidFill>
                    <a:srgbClr val="B01065"/>
                  </a:solidFill>
                </a:rPr>
                <a:t>PRODUCTS AND SERVICES DEPARTMENT</a:t>
              </a:r>
              <a:endParaRPr lang="en-US" sz="3600" dirty="0">
                <a:solidFill>
                  <a:srgbClr val="B01065"/>
                </a:solidFill>
              </a:endParaRPr>
            </a:p>
          </p:txBody>
        </p:sp>
      </p:grpSp>
    </p:spTree>
    <p:extLst>
      <p:ext uri="{BB962C8B-B14F-4D97-AF65-F5344CB8AC3E}">
        <p14:creationId xmlns:p14="http://schemas.microsoft.com/office/powerpoint/2010/main" val="1395280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148" y="357057"/>
            <a:ext cx="12079705" cy="3349738"/>
            <a:chOff x="56148" y="357057"/>
            <a:chExt cx="12079705" cy="3349738"/>
          </a:xfrm>
        </p:grpSpPr>
        <p:sp>
          <p:nvSpPr>
            <p:cNvPr id="11" name="TextBox 10"/>
            <p:cNvSpPr txBox="1"/>
            <p:nvPr/>
          </p:nvSpPr>
          <p:spPr>
            <a:xfrm>
              <a:off x="56148" y="357057"/>
              <a:ext cx="12079705" cy="1200329"/>
            </a:xfrm>
            <a:prstGeom prst="rect">
              <a:avLst/>
            </a:prstGeom>
            <a:noFill/>
          </p:spPr>
          <p:txBody>
            <a:bodyPr wrap="square" rtlCol="0">
              <a:spAutoFit/>
            </a:bodyPr>
            <a:lstStyle/>
            <a:p>
              <a:pPr algn="ctr"/>
              <a:r>
                <a:rPr lang="en-US" sz="3600" b="1" dirty="0" smtClean="0">
                  <a:solidFill>
                    <a:srgbClr val="AF0F65"/>
                  </a:solidFill>
                </a:rPr>
                <a:t>PRODUCTS AND SERVICES DEPARTMENT</a:t>
              </a:r>
            </a:p>
            <a:p>
              <a:pPr algn="ctr"/>
              <a:r>
                <a:rPr lang="en-US" sz="3600" b="1" dirty="0" smtClean="0">
                  <a:solidFill>
                    <a:srgbClr val="AF0F65"/>
                  </a:solidFill>
                </a:rPr>
                <a:t>Content Co-creation &amp; Remote Capacity Building</a:t>
              </a:r>
              <a:endParaRPr lang="en-US" sz="3600" dirty="0">
                <a:solidFill>
                  <a:srgbClr val="AF0F65"/>
                </a:solidFill>
              </a:endParaRPr>
            </a:p>
          </p:txBody>
        </p:sp>
        <p:sp>
          <p:nvSpPr>
            <p:cNvPr id="13" name="TextBox 12"/>
            <p:cNvSpPr txBox="1"/>
            <p:nvPr/>
          </p:nvSpPr>
          <p:spPr>
            <a:xfrm>
              <a:off x="768234" y="2752688"/>
              <a:ext cx="10655531" cy="954107"/>
            </a:xfrm>
            <a:prstGeom prst="rect">
              <a:avLst/>
            </a:prstGeom>
            <a:noFill/>
          </p:spPr>
          <p:txBody>
            <a:bodyPr wrap="square" rtlCol="0">
              <a:spAutoFit/>
            </a:bodyPr>
            <a:lstStyle/>
            <a:p>
              <a:pPr algn="ctr"/>
              <a:r>
                <a:rPr lang="en-US" sz="2800" dirty="0">
                  <a:latin typeface="+mj-lt"/>
                  <a:cs typeface="Source Sans Pro Regular" charset="0"/>
                </a:rPr>
                <a:t>Our “products and services” department succeeded in helping several organizations to adapt to distance learning. </a:t>
              </a: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dirty="0" smtClean="0">
                <a:solidFill>
                  <a:schemeClr val="bg1"/>
                </a:solidFill>
                <a:ea typeface="Chalkboard" charset="0"/>
                <a:cs typeface="Chalkboard" charset="0"/>
              </a:rPr>
              <a:t>Let’s take a look at what we achieved:</a:t>
            </a: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4987260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a:extLst>
              <a:ext uri="{FF2B5EF4-FFF2-40B4-BE49-F238E27FC236}">
                <a16:creationId xmlns="" xmlns:a16="http://schemas.microsoft.com/office/drawing/2014/main" id="{A77813D6-B7CF-490D-8BEC-38A895554985}"/>
              </a:ext>
            </a:extLst>
          </p:cNvPr>
          <p:cNvSpPr>
            <a:spLocks noGrp="1"/>
          </p:cNvSpPr>
          <p:nvPr>
            <p:ph type="title"/>
          </p:nvPr>
        </p:nvSpPr>
        <p:spPr>
          <a:xfrm>
            <a:off x="858371" y="263029"/>
            <a:ext cx="10475258" cy="1292638"/>
          </a:xfrm>
        </p:spPr>
        <p:txBody>
          <a:bodyPr>
            <a:noAutofit/>
          </a:bodyPr>
          <a:lstStyle/>
          <a:p>
            <a:pPr algn="ctr"/>
            <a:r>
              <a:rPr lang="en-US" sz="2800" b="1" dirty="0">
                <a:solidFill>
                  <a:srgbClr val="AF0F65"/>
                </a:solidFill>
                <a:latin typeface="+mn-lt"/>
              </a:rPr>
              <a:t>PRODUCTS AND SERVICES DEPARTMENT</a:t>
            </a:r>
            <a:br>
              <a:rPr lang="en-US" sz="2800" b="1" dirty="0">
                <a:solidFill>
                  <a:srgbClr val="AF0F65"/>
                </a:solidFill>
                <a:latin typeface="+mn-lt"/>
              </a:rPr>
            </a:br>
            <a:r>
              <a:rPr lang="en-US" sz="2800" b="1" dirty="0">
                <a:solidFill>
                  <a:srgbClr val="AF0F65"/>
                </a:solidFill>
                <a:latin typeface="+mn-lt"/>
              </a:rPr>
              <a:t>Content co-creation &amp; remote capacity building</a:t>
            </a:r>
          </a:p>
        </p:txBody>
      </p:sp>
      <p:grpSp>
        <p:nvGrpSpPr>
          <p:cNvPr id="4" name="Group 3"/>
          <p:cNvGrpSpPr/>
          <p:nvPr/>
        </p:nvGrpSpPr>
        <p:grpSpPr>
          <a:xfrm>
            <a:off x="507432" y="2202264"/>
            <a:ext cx="11110869" cy="3600985"/>
            <a:chOff x="156493" y="2990375"/>
            <a:chExt cx="11110869" cy="3600985"/>
          </a:xfrm>
        </p:grpSpPr>
        <p:sp>
          <p:nvSpPr>
            <p:cNvPr id="6" name="TextBox 5">
              <a:extLst>
                <a:ext uri="{FF2B5EF4-FFF2-40B4-BE49-F238E27FC236}">
                  <a16:creationId xmlns="" xmlns:a16="http://schemas.microsoft.com/office/drawing/2014/main" id="{E98625A3-061D-4CFD-8F0A-AAFC73856FC8}"/>
                </a:ext>
              </a:extLst>
            </p:cNvPr>
            <p:cNvSpPr txBox="1"/>
            <p:nvPr/>
          </p:nvSpPr>
          <p:spPr>
            <a:xfrm>
              <a:off x="156493" y="3175042"/>
              <a:ext cx="3209685" cy="1477328"/>
            </a:xfrm>
            <a:prstGeom prst="rect">
              <a:avLst/>
            </a:prstGeom>
            <a:noFill/>
          </p:spPr>
          <p:txBody>
            <a:bodyPr wrap="square" rtlCol="0">
              <a:spAutoFit/>
            </a:bodyPr>
            <a:lstStyle/>
            <a:p>
              <a:pPr algn="ctr"/>
              <a:r>
                <a:rPr lang="en-US" sz="5400" dirty="0">
                  <a:solidFill>
                    <a:srgbClr val="AF0F65"/>
                  </a:solidFill>
                  <a:latin typeface="+mj-lt"/>
                </a:rPr>
                <a:t>96</a:t>
              </a:r>
              <a:r>
                <a:rPr lang="en-US" sz="5400" dirty="0">
                  <a:solidFill>
                    <a:srgbClr val="AC1C5F"/>
                  </a:solidFill>
                  <a:latin typeface="+mj-lt"/>
                </a:rPr>
                <a:t>  </a:t>
              </a:r>
            </a:p>
            <a:p>
              <a:pPr algn="ctr"/>
              <a:r>
                <a:rPr lang="en-US" dirty="0">
                  <a:latin typeface="Source Sans Pro Light" charset="0"/>
                  <a:ea typeface="Source Sans Pro Light" charset="0"/>
                  <a:cs typeface="Source Sans Pro Light" charset="0"/>
                </a:rPr>
                <a:t>Capacity building workshops given</a:t>
              </a:r>
            </a:p>
          </p:txBody>
        </p:sp>
        <p:sp>
          <p:nvSpPr>
            <p:cNvPr id="9" name="TextBox 8">
              <a:extLst>
                <a:ext uri="{FF2B5EF4-FFF2-40B4-BE49-F238E27FC236}">
                  <a16:creationId xmlns="" xmlns:a16="http://schemas.microsoft.com/office/drawing/2014/main" id="{F31265C3-A48D-47BC-BE91-DB1386757CF2}"/>
                </a:ext>
              </a:extLst>
            </p:cNvPr>
            <p:cNvSpPr txBox="1"/>
            <p:nvPr/>
          </p:nvSpPr>
          <p:spPr>
            <a:xfrm>
              <a:off x="2490147" y="4956185"/>
              <a:ext cx="2200275" cy="1200329"/>
            </a:xfrm>
            <a:prstGeom prst="rect">
              <a:avLst/>
            </a:prstGeom>
            <a:noFill/>
          </p:spPr>
          <p:txBody>
            <a:bodyPr wrap="square" rtlCol="0">
              <a:spAutoFit/>
            </a:bodyPr>
            <a:lstStyle/>
            <a:p>
              <a:pPr algn="ctr"/>
              <a:r>
                <a:rPr lang="en-US" sz="5400" dirty="0">
                  <a:solidFill>
                    <a:srgbClr val="AF0F65"/>
                  </a:solidFill>
                  <a:latin typeface="+mj-lt"/>
                </a:rPr>
                <a:t>380</a:t>
              </a:r>
            </a:p>
            <a:p>
              <a:pPr algn="ctr"/>
              <a:r>
                <a:rPr lang="en-US" dirty="0">
                  <a:latin typeface="Source Sans Pro Light" charset="0"/>
                  <a:ea typeface="Source Sans Pro Light" charset="0"/>
                  <a:cs typeface="Source Sans Pro Light" charset="0"/>
                </a:rPr>
                <a:t>Teachers trained</a:t>
              </a:r>
            </a:p>
          </p:txBody>
        </p:sp>
        <p:sp>
          <p:nvSpPr>
            <p:cNvPr id="2" name="ZoneTexte 1">
              <a:extLst>
                <a:ext uri="{FF2B5EF4-FFF2-40B4-BE49-F238E27FC236}">
                  <a16:creationId xmlns="" xmlns:a16="http://schemas.microsoft.com/office/drawing/2014/main" id="{65B15E1F-83F9-8542-8B98-EC1745061D77}"/>
                </a:ext>
              </a:extLst>
            </p:cNvPr>
            <p:cNvSpPr txBox="1"/>
            <p:nvPr/>
          </p:nvSpPr>
          <p:spPr>
            <a:xfrm>
              <a:off x="4739494" y="2990375"/>
              <a:ext cx="2120260" cy="1754326"/>
            </a:xfrm>
            <a:prstGeom prst="rect">
              <a:avLst/>
            </a:prstGeom>
            <a:noFill/>
          </p:spPr>
          <p:txBody>
            <a:bodyPr wrap="none" rtlCol="0">
              <a:spAutoFit/>
            </a:bodyPr>
            <a:lstStyle/>
            <a:p>
              <a:pPr algn="ctr"/>
              <a:r>
                <a:rPr lang="en-US" sz="5400" dirty="0">
                  <a:solidFill>
                    <a:srgbClr val="AF0F65"/>
                  </a:solidFill>
                  <a:latin typeface="+mj-lt"/>
                </a:rPr>
                <a:t>8</a:t>
              </a:r>
            </a:p>
            <a:p>
              <a:pPr algn="ctr"/>
              <a:r>
                <a:rPr lang="en-US" dirty="0">
                  <a:latin typeface="Source Sans Pro Light" charset="0"/>
                  <a:ea typeface="Source Sans Pro Light" charset="0"/>
                  <a:cs typeface="Source Sans Pro Light" charset="0"/>
                </a:rPr>
                <a:t>E-learning platforms</a:t>
              </a:r>
            </a:p>
            <a:p>
              <a:pPr algn="ctr"/>
              <a:r>
                <a:rPr lang="en-US" dirty="0">
                  <a:latin typeface="Source Sans Pro Light" charset="0"/>
                  <a:ea typeface="Source Sans Pro Light" charset="0"/>
                  <a:cs typeface="Source Sans Pro Light" charset="0"/>
                </a:rPr>
                <a:t>installed</a:t>
              </a:r>
            </a:p>
            <a:p>
              <a:endParaRPr lang="en-US" dirty="0">
                <a:latin typeface="+mj-lt"/>
              </a:endParaRPr>
            </a:p>
          </p:txBody>
        </p:sp>
        <p:sp>
          <p:nvSpPr>
            <p:cNvPr id="10" name="ZoneTexte 1">
              <a:extLst>
                <a:ext uri="{FF2B5EF4-FFF2-40B4-BE49-F238E27FC236}">
                  <a16:creationId xmlns="" xmlns:a16="http://schemas.microsoft.com/office/drawing/2014/main" id="{E3A32789-A2C9-4E56-BD4C-69A3A2C89639}"/>
                </a:ext>
              </a:extLst>
            </p:cNvPr>
            <p:cNvSpPr txBox="1"/>
            <p:nvPr/>
          </p:nvSpPr>
          <p:spPr>
            <a:xfrm>
              <a:off x="6206150" y="4837034"/>
              <a:ext cx="2143536" cy="1754326"/>
            </a:xfrm>
            <a:prstGeom prst="rect">
              <a:avLst/>
            </a:prstGeom>
            <a:noFill/>
          </p:spPr>
          <p:txBody>
            <a:bodyPr wrap="none" rtlCol="0">
              <a:spAutoFit/>
            </a:bodyPr>
            <a:lstStyle/>
            <a:p>
              <a:pPr algn="ctr"/>
              <a:r>
                <a:rPr lang="en-US" sz="5400" dirty="0">
                  <a:solidFill>
                    <a:srgbClr val="AF0F65"/>
                  </a:solidFill>
                  <a:latin typeface="+mj-lt"/>
                </a:rPr>
                <a:t>5</a:t>
              </a:r>
            </a:p>
            <a:p>
              <a:pPr algn="ctr"/>
              <a:r>
                <a:rPr lang="en-US" dirty="0">
                  <a:latin typeface="Source Sans Pro Light" charset="0"/>
                  <a:ea typeface="Source Sans Pro Light" charset="0"/>
                  <a:cs typeface="Source Sans Pro Light" charset="0"/>
                </a:rPr>
                <a:t>Tabshoura programs</a:t>
              </a:r>
            </a:p>
            <a:p>
              <a:pPr algn="ctr"/>
              <a:r>
                <a:rPr lang="en-US" dirty="0">
                  <a:latin typeface="Source Sans Pro Light" charset="0"/>
                  <a:ea typeface="Source Sans Pro Light" charset="0"/>
                  <a:cs typeface="Source Sans Pro Light" charset="0"/>
                </a:rPr>
                <a:t>d</a:t>
              </a:r>
              <a:r>
                <a:rPr lang="en-US" dirty="0" smtClean="0">
                  <a:latin typeface="Source Sans Pro Light" charset="0"/>
                  <a:ea typeface="Source Sans Pro Light" charset="0"/>
                  <a:cs typeface="Source Sans Pro Light" charset="0"/>
                </a:rPr>
                <a:t>eployed</a:t>
              </a:r>
              <a:endParaRPr lang="en-US" dirty="0">
                <a:latin typeface="Source Sans Pro Light" charset="0"/>
                <a:ea typeface="Source Sans Pro Light" charset="0"/>
                <a:cs typeface="Source Sans Pro Light" charset="0"/>
              </a:endParaRPr>
            </a:p>
            <a:p>
              <a:endParaRPr lang="en-US" dirty="0">
                <a:latin typeface="+mj-lt"/>
              </a:endParaRPr>
            </a:p>
          </p:txBody>
        </p:sp>
        <p:sp>
          <p:nvSpPr>
            <p:cNvPr id="11" name="ZoneTexte 1">
              <a:extLst>
                <a:ext uri="{FF2B5EF4-FFF2-40B4-BE49-F238E27FC236}">
                  <a16:creationId xmlns="" xmlns:a16="http://schemas.microsoft.com/office/drawing/2014/main" id="{A5D801D8-283A-443B-9DD4-9DC2998C0C3E}"/>
                </a:ext>
              </a:extLst>
            </p:cNvPr>
            <p:cNvSpPr txBox="1"/>
            <p:nvPr/>
          </p:nvSpPr>
          <p:spPr>
            <a:xfrm>
              <a:off x="8463464" y="2990375"/>
              <a:ext cx="2803898" cy="2585323"/>
            </a:xfrm>
            <a:prstGeom prst="rect">
              <a:avLst/>
            </a:prstGeom>
            <a:noFill/>
          </p:spPr>
          <p:txBody>
            <a:bodyPr wrap="square" rtlCol="0">
              <a:spAutoFit/>
            </a:bodyPr>
            <a:lstStyle/>
            <a:p>
              <a:pPr algn="ctr"/>
              <a:r>
                <a:rPr lang="en-US" sz="5400" dirty="0">
                  <a:solidFill>
                    <a:srgbClr val="AF0F65"/>
                  </a:solidFill>
                  <a:latin typeface="+mj-lt"/>
                </a:rPr>
                <a:t>25</a:t>
              </a:r>
            </a:p>
            <a:p>
              <a:pPr algn="ctr"/>
              <a:r>
                <a:rPr lang="en-US" dirty="0">
                  <a:latin typeface="Source Sans Pro Light" charset="0"/>
                  <a:ea typeface="Source Sans Pro Light" charset="0"/>
                  <a:cs typeface="Source Sans Pro Light" charset="0"/>
                </a:rPr>
                <a:t>Services provided to  </a:t>
              </a:r>
              <a:r>
                <a:rPr lang="en-US" sz="5400" dirty="0">
                  <a:solidFill>
                    <a:srgbClr val="AF0F65"/>
                  </a:solidFill>
                  <a:latin typeface="+mj-lt"/>
                  <a:ea typeface="Chalkboard" charset="0"/>
                  <a:cs typeface="Chalkboard" charset="0"/>
                </a:rPr>
                <a:t>13</a:t>
              </a:r>
            </a:p>
            <a:p>
              <a:pPr algn="ctr"/>
              <a:r>
                <a:rPr lang="en-US" dirty="0">
                  <a:latin typeface="Source Sans Pro Light" charset="0"/>
                  <a:ea typeface="Source Sans Pro Light" charset="0"/>
                  <a:cs typeface="Source Sans Pro Light" charset="0"/>
                </a:rPr>
                <a:t>Different organizations</a:t>
              </a:r>
            </a:p>
            <a:p>
              <a:endParaRPr lang="en-US" dirty="0">
                <a:latin typeface="+mj-lt"/>
              </a:endParaRPr>
            </a:p>
          </p:txBody>
        </p:sp>
      </p:grpSp>
      <p:grpSp>
        <p:nvGrpSpPr>
          <p:cNvPr id="12" name="LAL logo bottom"/>
          <p:cNvGrpSpPr/>
          <p:nvPr/>
        </p:nvGrpSpPr>
        <p:grpSpPr>
          <a:xfrm>
            <a:off x="0" y="6257586"/>
            <a:ext cx="12192000" cy="600414"/>
            <a:chOff x="0" y="6257586"/>
            <a:chExt cx="12192000" cy="600414"/>
          </a:xfrm>
        </p:grpSpPr>
        <p:sp>
          <p:nvSpPr>
            <p:cNvPr id="13" name="Rectangle 12"/>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9246204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11724EF-9F3A-46B2-9F3B-2E9320280BFC}"/>
              </a:ext>
            </a:extLst>
          </p:cNvPr>
          <p:cNvSpPr>
            <a:spLocks noGrp="1"/>
          </p:cNvSpPr>
          <p:nvPr>
            <p:ph type="title"/>
          </p:nvPr>
        </p:nvSpPr>
        <p:spPr>
          <a:xfrm>
            <a:off x="0" y="1"/>
            <a:ext cx="12192000" cy="518136"/>
          </a:xfrm>
        </p:spPr>
        <p:txBody>
          <a:bodyPr>
            <a:normAutofit/>
          </a:bodyPr>
          <a:lstStyle/>
          <a:p>
            <a:pPr algn="ctr"/>
            <a:r>
              <a:rPr lang="en-US" sz="2800" b="1" dirty="0">
                <a:solidFill>
                  <a:srgbClr val="AC1C5F"/>
                </a:solidFill>
                <a:latin typeface="+mn-lt"/>
              </a:rPr>
              <a:t>List of Provided services for Organizations</a:t>
            </a:r>
            <a:endParaRPr lang="en-US" sz="2800" b="1" dirty="0">
              <a:solidFill>
                <a:srgbClr val="AC1C5F"/>
              </a:solidFill>
              <a:highlight>
                <a:srgbClr val="FFFF00"/>
              </a:highlight>
              <a:latin typeface="+mn-lt"/>
            </a:endParaRPr>
          </a:p>
        </p:txBody>
      </p:sp>
      <p:graphicFrame>
        <p:nvGraphicFramePr>
          <p:cNvPr id="6" name="Table 6">
            <a:extLst>
              <a:ext uri="{FF2B5EF4-FFF2-40B4-BE49-F238E27FC236}">
                <a16:creationId xmlns="" xmlns:a16="http://schemas.microsoft.com/office/drawing/2014/main" id="{8664E079-C1B4-403A-AF92-3C74074D3BF9}"/>
              </a:ext>
            </a:extLst>
          </p:cNvPr>
          <p:cNvGraphicFramePr>
            <a:graphicFrameLocks noGrp="1"/>
          </p:cNvGraphicFramePr>
          <p:nvPr>
            <p:extLst>
              <p:ext uri="{D42A27DB-BD31-4B8C-83A1-F6EECF244321}">
                <p14:modId xmlns:p14="http://schemas.microsoft.com/office/powerpoint/2010/main" val="1106000508"/>
              </p:ext>
            </p:extLst>
          </p:nvPr>
        </p:nvGraphicFramePr>
        <p:xfrm>
          <a:off x="60604" y="518137"/>
          <a:ext cx="12059478" cy="6134912"/>
        </p:xfrm>
        <a:graphic>
          <a:graphicData uri="http://schemas.openxmlformats.org/drawingml/2006/table">
            <a:tbl>
              <a:tblPr firstRow="1" bandRow="1">
                <a:tableStyleId>{7E9639D4-E3E2-4D34-9284-5A2195B3D0D7}</a:tableStyleId>
              </a:tblPr>
              <a:tblGrid>
                <a:gridCol w="2825771">
                  <a:extLst>
                    <a:ext uri="{9D8B030D-6E8A-4147-A177-3AD203B41FA5}">
                      <a16:colId xmlns="" xmlns:a16="http://schemas.microsoft.com/office/drawing/2014/main" val="390164784"/>
                    </a:ext>
                  </a:extLst>
                </a:gridCol>
                <a:gridCol w="5019516">
                  <a:extLst>
                    <a:ext uri="{9D8B030D-6E8A-4147-A177-3AD203B41FA5}">
                      <a16:colId xmlns="" xmlns:a16="http://schemas.microsoft.com/office/drawing/2014/main" val="2117784298"/>
                    </a:ext>
                  </a:extLst>
                </a:gridCol>
                <a:gridCol w="4214191">
                  <a:extLst>
                    <a:ext uri="{9D8B030D-6E8A-4147-A177-3AD203B41FA5}">
                      <a16:colId xmlns="" xmlns:a16="http://schemas.microsoft.com/office/drawing/2014/main" val="2331364915"/>
                    </a:ext>
                  </a:extLst>
                </a:gridCol>
              </a:tblGrid>
              <a:tr h="377533">
                <a:tc>
                  <a:txBody>
                    <a:bodyPr/>
                    <a:lstStyle/>
                    <a:p>
                      <a:r>
                        <a:rPr lang="en-US" dirty="0"/>
                        <a:t>Organization</a:t>
                      </a:r>
                      <a:endParaRPr lang="en-US" dirty="0">
                        <a:solidFill>
                          <a:schemeClr val="tx1"/>
                        </a:solidFill>
                      </a:endParaRPr>
                    </a:p>
                  </a:txBody>
                  <a:tcPr/>
                </a:tc>
                <a:tc>
                  <a:txBody>
                    <a:bodyPr/>
                    <a:lstStyle/>
                    <a:p>
                      <a:r>
                        <a:rPr lang="en-US" dirty="0"/>
                        <a:t>Services</a:t>
                      </a:r>
                      <a:endParaRPr lang="en-US" dirty="0">
                        <a:solidFill>
                          <a:schemeClr val="tx1"/>
                        </a:solidFill>
                      </a:endParaRPr>
                    </a:p>
                  </a:txBody>
                  <a:tcPr/>
                </a:tc>
                <a:tc>
                  <a:txBody>
                    <a:bodyPr/>
                    <a:lstStyle/>
                    <a:p>
                      <a:r>
                        <a:rPr lang="en-US" dirty="0"/>
                        <a:t>Link</a:t>
                      </a:r>
                      <a:endParaRPr lang="en-US" dirty="0">
                        <a:solidFill>
                          <a:schemeClr val="tx1"/>
                        </a:solidFill>
                      </a:endParaRPr>
                    </a:p>
                  </a:txBody>
                  <a:tcPr/>
                </a:tc>
                <a:extLst>
                  <a:ext uri="{0D108BD9-81ED-4DB2-BD59-A6C34878D82A}">
                    <a16:rowId xmlns="" xmlns:a16="http://schemas.microsoft.com/office/drawing/2014/main" val="2395348145"/>
                  </a:ext>
                </a:extLst>
              </a:tr>
              <a:tr h="377533">
                <a:tc>
                  <a:txBody>
                    <a:bodyPr/>
                    <a:lstStyle/>
                    <a:p>
                      <a:r>
                        <a:rPr lang="en-US" dirty="0"/>
                        <a:t>SSS</a:t>
                      </a:r>
                      <a:endParaRPr lang="en-US" dirty="0">
                        <a:solidFill>
                          <a:schemeClr val="tx1"/>
                        </a:solidFill>
                      </a:endParaRPr>
                    </a:p>
                  </a:txBody>
                  <a:tcPr/>
                </a:tc>
                <a:tc>
                  <a:txBody>
                    <a:bodyPr/>
                    <a:lstStyle/>
                    <a:p>
                      <a:r>
                        <a:rPr lang="en-US" dirty="0"/>
                        <a:t>Platform and Capacity Building</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extLst>
                              <a:ext uri="{A12FA001-AC4F-418D-AE19-62706E023703}">
                                <ahyp:hlinkClr xmlns="" xmlns:ahyp="http://schemas.microsoft.com/office/drawing/2018/hyperlinkcolor" val="tx"/>
                              </a:ext>
                            </a:extLst>
                          </a:hlinkClick>
                        </a:rPr>
                        <a:t>http://sss.tabshoura.com</a:t>
                      </a:r>
                      <a:endParaRPr lang="en-US" dirty="0">
                        <a:solidFill>
                          <a:schemeClr val="tx1"/>
                        </a:solidFill>
                      </a:endParaRPr>
                    </a:p>
                  </a:txBody>
                  <a:tcPr/>
                </a:tc>
                <a:extLst>
                  <a:ext uri="{0D108BD9-81ED-4DB2-BD59-A6C34878D82A}">
                    <a16:rowId xmlns="" xmlns:a16="http://schemas.microsoft.com/office/drawing/2014/main" val="20144937"/>
                  </a:ext>
                </a:extLst>
              </a:tr>
              <a:tr h="377533">
                <a:tc>
                  <a:txBody>
                    <a:bodyPr/>
                    <a:lstStyle/>
                    <a:p>
                      <a:r>
                        <a:rPr lang="en-US" dirty="0"/>
                        <a:t>Dignity</a:t>
                      </a:r>
                      <a:endParaRPr lang="en-US" dirty="0">
                        <a:solidFill>
                          <a:schemeClr val="tx1"/>
                        </a:solidFill>
                      </a:endParaRPr>
                    </a:p>
                  </a:txBody>
                  <a:tcPr/>
                </a:tc>
                <a:tc>
                  <a:txBody>
                    <a:bodyPr/>
                    <a:lstStyle/>
                    <a:p>
                      <a:r>
                        <a:rPr lang="en-US" dirty="0"/>
                        <a:t>Content Co-creation</a:t>
                      </a:r>
                      <a:endParaRPr lang="en-US" dirty="0">
                        <a:solidFill>
                          <a:schemeClr val="tx1"/>
                        </a:solidFill>
                      </a:endParaRPr>
                    </a:p>
                  </a:txBody>
                  <a:tcPr/>
                </a:tc>
                <a:tc>
                  <a:txBody>
                    <a:bodyPr/>
                    <a:lstStyle/>
                    <a:p>
                      <a:endParaRPr lang="en-US" dirty="0">
                        <a:solidFill>
                          <a:schemeClr val="tx1"/>
                        </a:solidFill>
                      </a:endParaRPr>
                    </a:p>
                  </a:txBody>
                  <a:tcPr/>
                </a:tc>
                <a:extLst>
                  <a:ext uri="{0D108BD9-81ED-4DB2-BD59-A6C34878D82A}">
                    <a16:rowId xmlns="" xmlns:a16="http://schemas.microsoft.com/office/drawing/2014/main" val="2988537151"/>
                  </a:ext>
                </a:extLst>
              </a:tr>
              <a:tr h="377533">
                <a:tc>
                  <a:txBody>
                    <a:bodyPr/>
                    <a:lstStyle/>
                    <a:p>
                      <a:r>
                        <a:rPr lang="en-US" dirty="0"/>
                        <a:t>Tahaddi</a:t>
                      </a:r>
                      <a:endParaRPr lang="en-US" dirty="0">
                        <a:solidFill>
                          <a:schemeClr val="tx1"/>
                        </a:solidFill>
                      </a:endParaRPr>
                    </a:p>
                  </a:txBody>
                  <a:tcPr/>
                </a:tc>
                <a:tc>
                  <a:txBody>
                    <a:bodyPr/>
                    <a:lstStyle/>
                    <a:p>
                      <a:r>
                        <a:rPr lang="en-US" dirty="0"/>
                        <a:t>Platform and Capacity Building</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4">
                            <a:extLst>
                              <a:ext uri="{A12FA001-AC4F-418D-AE19-62706E023703}">
                                <ahyp:hlinkClr xmlns="" xmlns:ahyp="http://schemas.microsoft.com/office/drawing/2018/hyperlinkcolor" val="tx"/>
                              </a:ext>
                            </a:extLst>
                          </a:hlinkClick>
                        </a:rPr>
                        <a:t>http://tabshoura.tahaddilebanon.org</a:t>
                      </a:r>
                      <a:endParaRPr lang="en-US" dirty="0">
                        <a:solidFill>
                          <a:schemeClr val="tx1"/>
                        </a:solidFill>
                      </a:endParaRPr>
                    </a:p>
                  </a:txBody>
                  <a:tcPr/>
                </a:tc>
                <a:extLst>
                  <a:ext uri="{0D108BD9-81ED-4DB2-BD59-A6C34878D82A}">
                    <a16:rowId xmlns="" xmlns:a16="http://schemas.microsoft.com/office/drawing/2014/main" val="2787678674"/>
                  </a:ext>
                </a:extLst>
              </a:tr>
              <a:tr h="660683">
                <a:tc>
                  <a:txBody>
                    <a:bodyPr/>
                    <a:lstStyle/>
                    <a:p>
                      <a:r>
                        <a:rPr lang="en-US" dirty="0"/>
                        <a:t>World Vision Children In Crisis</a:t>
                      </a:r>
                      <a:endParaRPr lang="en-US" dirty="0">
                        <a:solidFill>
                          <a:schemeClr val="tx1"/>
                        </a:solidFill>
                      </a:endParaRPr>
                    </a:p>
                  </a:txBody>
                  <a:tcPr/>
                </a:tc>
                <a:tc>
                  <a:txBody>
                    <a:bodyPr/>
                    <a:lstStyle/>
                    <a:p>
                      <a:r>
                        <a:rPr lang="en-US" dirty="0"/>
                        <a:t>Platform, Capacity Building and Content Co-creation</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extLst>
                              <a:ext uri="{A12FA001-AC4F-418D-AE19-62706E023703}">
                                <ahyp:hlinkClr xmlns="" xmlns:ahyp="http://schemas.microsoft.com/office/drawing/2018/hyperlinkcolor" val="tx"/>
                              </a:ext>
                            </a:extLst>
                          </a:hlinkClick>
                        </a:rPr>
                        <a:t>https://cic.wvlb.org</a:t>
                      </a:r>
                      <a:endParaRPr lang="en-US" dirty="0"/>
                    </a:p>
                    <a:p>
                      <a:endParaRPr lang="en-US" dirty="0">
                        <a:solidFill>
                          <a:schemeClr val="tx1"/>
                        </a:solidFill>
                      </a:endParaRPr>
                    </a:p>
                  </a:txBody>
                  <a:tcPr/>
                </a:tc>
                <a:extLst>
                  <a:ext uri="{0D108BD9-81ED-4DB2-BD59-A6C34878D82A}">
                    <a16:rowId xmlns="" xmlns:a16="http://schemas.microsoft.com/office/drawing/2014/main" val="3619058152"/>
                  </a:ext>
                </a:extLst>
              </a:tr>
              <a:tr h="660683">
                <a:tc>
                  <a:txBody>
                    <a:bodyPr/>
                    <a:lstStyle/>
                    <a:p>
                      <a:r>
                        <a:rPr lang="en-US" dirty="0"/>
                        <a:t>World Vision Celebrating Families</a:t>
                      </a:r>
                      <a:endParaRPr lang="en-US" dirty="0">
                        <a:solidFill>
                          <a:schemeClr val="tx1"/>
                        </a:solidFill>
                      </a:endParaRPr>
                    </a:p>
                  </a:txBody>
                  <a:tcPr/>
                </a:tc>
                <a:tc>
                  <a:txBody>
                    <a:bodyPr/>
                    <a:lstStyle/>
                    <a:p>
                      <a:r>
                        <a:rPr lang="en-US" dirty="0"/>
                        <a:t>Platform, Capacity Building and Content Co-creation</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6">
                            <a:extLst>
                              <a:ext uri="{A12FA001-AC4F-418D-AE19-62706E023703}">
                                <ahyp:hlinkClr xmlns="" xmlns:ahyp="http://schemas.microsoft.com/office/drawing/2018/hyperlinkcolor" val="tx"/>
                              </a:ext>
                            </a:extLst>
                          </a:hlinkClick>
                        </a:rPr>
                        <a:t>http://cf.wvlb.org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tc>
                <a:extLst>
                  <a:ext uri="{0D108BD9-81ED-4DB2-BD59-A6C34878D82A}">
                    <a16:rowId xmlns="" xmlns:a16="http://schemas.microsoft.com/office/drawing/2014/main" val="2436238365"/>
                  </a:ext>
                </a:extLst>
              </a:tr>
              <a:tr h="377533">
                <a:tc>
                  <a:txBody>
                    <a:bodyPr/>
                    <a:lstStyle/>
                    <a:p>
                      <a:r>
                        <a:rPr lang="en-US" dirty="0" err="1"/>
                        <a:t>Jusoor</a:t>
                      </a:r>
                      <a:endParaRPr lang="en-US" dirty="0">
                        <a:solidFill>
                          <a:schemeClr val="tx1"/>
                        </a:solidFill>
                      </a:endParaRPr>
                    </a:p>
                  </a:txBody>
                  <a:tcPr/>
                </a:tc>
                <a:tc>
                  <a:txBody>
                    <a:bodyPr/>
                    <a:lstStyle/>
                    <a:p>
                      <a:r>
                        <a:rPr lang="en-US" dirty="0"/>
                        <a:t>Platform, Capacity Building and Boxes</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7">
                            <a:extLst>
                              <a:ext uri="{A12FA001-AC4F-418D-AE19-62706E023703}">
                                <ahyp:hlinkClr xmlns="" xmlns:ahyp="http://schemas.microsoft.com/office/drawing/2018/hyperlinkcolor" val="tx"/>
                              </a:ext>
                            </a:extLst>
                          </a:hlinkClick>
                        </a:rPr>
                        <a:t>https://tabshoura.jusoorsyria.com</a:t>
                      </a:r>
                      <a:endParaRPr lang="en-US" dirty="0">
                        <a:solidFill>
                          <a:schemeClr val="tx1"/>
                        </a:solidFill>
                      </a:endParaRPr>
                    </a:p>
                  </a:txBody>
                  <a:tcPr/>
                </a:tc>
                <a:extLst>
                  <a:ext uri="{0D108BD9-81ED-4DB2-BD59-A6C34878D82A}">
                    <a16:rowId xmlns="" xmlns:a16="http://schemas.microsoft.com/office/drawing/2014/main" val="4159597140"/>
                  </a:ext>
                </a:extLst>
              </a:tr>
              <a:tr h="377533">
                <a:tc>
                  <a:txBody>
                    <a:bodyPr/>
                    <a:lstStyle/>
                    <a:p>
                      <a:r>
                        <a:rPr lang="en-US" dirty="0" err="1"/>
                        <a:t>Malaak</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Platform and Capacity Building</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8">
                            <a:extLst>
                              <a:ext uri="{A12FA001-AC4F-418D-AE19-62706E023703}">
                                <ahyp:hlinkClr xmlns="" xmlns:ahyp="http://schemas.microsoft.com/office/drawing/2018/hyperlinkcolor" val="tx"/>
                              </a:ext>
                            </a:extLst>
                          </a:hlinkClick>
                        </a:rPr>
                        <a:t>https://tabshoura.malaak.org</a:t>
                      </a:r>
                      <a:endParaRPr lang="en-US" dirty="0">
                        <a:solidFill>
                          <a:schemeClr val="tx1"/>
                        </a:solidFill>
                      </a:endParaRPr>
                    </a:p>
                  </a:txBody>
                  <a:tcPr/>
                </a:tc>
                <a:extLst>
                  <a:ext uri="{0D108BD9-81ED-4DB2-BD59-A6C34878D82A}">
                    <a16:rowId xmlns="" xmlns:a16="http://schemas.microsoft.com/office/drawing/2014/main" val="935183410"/>
                  </a:ext>
                </a:extLst>
              </a:tr>
              <a:tr h="377533">
                <a:tc>
                  <a:txBody>
                    <a:bodyPr/>
                    <a:lstStyle/>
                    <a:p>
                      <a:r>
                        <a:rPr lang="en-US" dirty="0"/>
                        <a:t>Include</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 Co-creation</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tc>
                <a:extLst>
                  <a:ext uri="{0D108BD9-81ED-4DB2-BD59-A6C34878D82A}">
                    <a16:rowId xmlns="" xmlns:a16="http://schemas.microsoft.com/office/drawing/2014/main" val="1943010596"/>
                  </a:ext>
                </a:extLst>
              </a:tr>
              <a:tr h="377533">
                <a:tc>
                  <a:txBody>
                    <a:bodyPr/>
                    <a:lstStyle/>
                    <a:p>
                      <a:r>
                        <a:rPr lang="en-US" dirty="0"/>
                        <a:t>Institute of Finance</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Content Co-creation and </a:t>
                      </a:r>
                      <a:r>
                        <a:rPr lang="en-US" dirty="0" err="1"/>
                        <a:t>Irada</a:t>
                      </a:r>
                      <a:r>
                        <a:rPr lang="en-US" dirty="0"/>
                        <a:t> </a:t>
                      </a:r>
                      <a:r>
                        <a:rPr lang="en-US" dirty="0" err="1"/>
                        <a:t>Baladiya</a:t>
                      </a:r>
                      <a:r>
                        <a:rPr lang="en-US" dirty="0"/>
                        <a:t> website</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9">
                            <a:extLst>
                              <a:ext uri="{A12FA001-AC4F-418D-AE19-62706E023703}">
                                <ahyp:hlinkClr xmlns="" xmlns:ahyp="http://schemas.microsoft.com/office/drawing/2018/hyperlinkcolor" val="tx"/>
                              </a:ext>
                            </a:extLst>
                          </a:hlinkClick>
                        </a:rPr>
                        <a:t>https://www.iradabaladiya.org</a:t>
                      </a:r>
                      <a:endParaRPr lang="en-US" dirty="0">
                        <a:solidFill>
                          <a:schemeClr val="tx1"/>
                        </a:solidFill>
                      </a:endParaRPr>
                    </a:p>
                  </a:txBody>
                  <a:tcPr/>
                </a:tc>
                <a:extLst>
                  <a:ext uri="{0D108BD9-81ED-4DB2-BD59-A6C34878D82A}">
                    <a16:rowId xmlns="" xmlns:a16="http://schemas.microsoft.com/office/drawing/2014/main" val="564484787"/>
                  </a:ext>
                </a:extLst>
              </a:tr>
              <a:tr h="377533">
                <a:tc>
                  <a:txBody>
                    <a:bodyPr/>
                    <a:lstStyle/>
                    <a:p>
                      <a:r>
                        <a:rPr lang="en-US" dirty="0"/>
                        <a:t>DOT</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Capacity Building</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tc>
                <a:extLst>
                  <a:ext uri="{0D108BD9-81ED-4DB2-BD59-A6C34878D82A}">
                    <a16:rowId xmlns="" xmlns:a16="http://schemas.microsoft.com/office/drawing/2014/main" val="3970258442"/>
                  </a:ext>
                </a:extLst>
              </a:tr>
              <a:tr h="377533">
                <a:tc>
                  <a:txBody>
                    <a:bodyPr/>
                    <a:lstStyle/>
                    <a:p>
                      <a:r>
                        <a:rPr lang="en-US" dirty="0" err="1"/>
                        <a:t>ProAbled</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Platform and Capacity Building</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10">
                            <a:extLst>
                              <a:ext uri="{A12FA001-AC4F-418D-AE19-62706E023703}">
                                <ahyp:hlinkClr xmlns="" xmlns:ahyp="http://schemas.microsoft.com/office/drawing/2018/hyperlinkcolor" val="tx"/>
                              </a:ext>
                            </a:extLst>
                          </a:hlinkClick>
                        </a:rPr>
                        <a:t>https://academy.proabled.com</a:t>
                      </a:r>
                      <a:endParaRPr lang="en-US" dirty="0">
                        <a:solidFill>
                          <a:schemeClr val="tx1"/>
                        </a:solidFill>
                      </a:endParaRPr>
                    </a:p>
                  </a:txBody>
                  <a:tcPr/>
                </a:tc>
                <a:extLst>
                  <a:ext uri="{0D108BD9-81ED-4DB2-BD59-A6C34878D82A}">
                    <a16:rowId xmlns="" xmlns:a16="http://schemas.microsoft.com/office/drawing/2014/main" val="1789010167"/>
                  </a:ext>
                </a:extLst>
              </a:tr>
              <a:tr h="660683">
                <a:tc>
                  <a:txBody>
                    <a:bodyPr/>
                    <a:lstStyle/>
                    <a:p>
                      <a:r>
                        <a:rPr lang="en-US" dirty="0" err="1"/>
                        <a:t>Basmeh</a:t>
                      </a:r>
                      <a:r>
                        <a:rPr lang="en-US" dirty="0"/>
                        <a:t> And </a:t>
                      </a:r>
                      <a:r>
                        <a:rPr lang="en-US" dirty="0" err="1"/>
                        <a:t>Zeitouneh</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Platform and Capacity Building</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11">
                            <a:extLst>
                              <a:ext uri="{A12FA001-AC4F-418D-AE19-62706E023703}">
                                <ahyp:hlinkClr xmlns="" xmlns:ahyp="http://schemas.microsoft.com/office/drawing/2018/hyperlinkcolor" val="tx"/>
                              </a:ext>
                            </a:extLst>
                          </a:hlinkClick>
                        </a:rPr>
                        <a:t>https://tabshoura.basmeh-zeitooneh.org</a:t>
                      </a:r>
                      <a:endParaRPr lang="en-US" dirty="0">
                        <a:solidFill>
                          <a:schemeClr val="tx1"/>
                        </a:solidFill>
                      </a:endParaRPr>
                    </a:p>
                  </a:txBody>
                  <a:tcPr/>
                </a:tc>
                <a:extLst>
                  <a:ext uri="{0D108BD9-81ED-4DB2-BD59-A6C34878D82A}">
                    <a16:rowId xmlns="" xmlns:a16="http://schemas.microsoft.com/office/drawing/2014/main" val="3445706421"/>
                  </a:ext>
                </a:extLst>
              </a:tr>
              <a:tr h="377533">
                <a:tc>
                  <a:txBody>
                    <a:bodyPr/>
                    <a:lstStyle/>
                    <a:p>
                      <a:r>
                        <a:rPr lang="en-US" dirty="0" err="1"/>
                        <a:t>Abaad</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Platform and Content Co-creation</a:t>
                      </a:r>
                      <a:endParaRPr lang="en-US"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tc>
                <a:extLst>
                  <a:ext uri="{0D108BD9-81ED-4DB2-BD59-A6C34878D82A}">
                    <a16:rowId xmlns="" xmlns:a16="http://schemas.microsoft.com/office/drawing/2014/main" val="2284960144"/>
                  </a:ext>
                </a:extLst>
              </a:tr>
            </a:tbl>
          </a:graphicData>
        </a:graphic>
      </p:graphicFrame>
    </p:spTree>
    <p:extLst>
      <p:ext uri="{BB962C8B-B14F-4D97-AF65-F5344CB8AC3E}">
        <p14:creationId xmlns:p14="http://schemas.microsoft.com/office/powerpoint/2010/main" val="802724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6148" y="428975"/>
            <a:ext cx="12079705" cy="2846933"/>
            <a:chOff x="56148" y="428975"/>
            <a:chExt cx="12079705" cy="2846933"/>
          </a:xfrm>
        </p:grpSpPr>
        <p:sp>
          <p:nvSpPr>
            <p:cNvPr id="11" name="TextBox 10"/>
            <p:cNvSpPr txBox="1"/>
            <p:nvPr/>
          </p:nvSpPr>
          <p:spPr>
            <a:xfrm>
              <a:off x="56148" y="428975"/>
              <a:ext cx="12079705" cy="769441"/>
            </a:xfrm>
            <a:prstGeom prst="rect">
              <a:avLst/>
            </a:prstGeom>
            <a:noFill/>
          </p:spPr>
          <p:txBody>
            <a:bodyPr wrap="square" rtlCol="0">
              <a:spAutoFit/>
            </a:bodyPr>
            <a:lstStyle/>
            <a:p>
              <a:pPr algn="ctr"/>
              <a:r>
                <a:rPr lang="en-US" sz="4400" b="1" dirty="0" smtClean="0">
                  <a:solidFill>
                    <a:srgbClr val="AF0F65"/>
                  </a:solidFill>
                </a:rPr>
                <a:t>THE PRODUCTS &amp; SERVICES TEAM</a:t>
              </a:r>
            </a:p>
          </p:txBody>
        </p:sp>
        <p:sp>
          <p:nvSpPr>
            <p:cNvPr id="13" name="TextBox 12"/>
            <p:cNvSpPr txBox="1"/>
            <p:nvPr/>
          </p:nvSpPr>
          <p:spPr>
            <a:xfrm>
              <a:off x="768234" y="2752688"/>
              <a:ext cx="10655531" cy="523220"/>
            </a:xfrm>
            <a:prstGeom prst="rect">
              <a:avLst/>
            </a:prstGeom>
            <a:noFill/>
          </p:spPr>
          <p:txBody>
            <a:bodyPr wrap="square" rtlCol="0">
              <a:spAutoFit/>
            </a:bodyPr>
            <a:lstStyle/>
            <a:p>
              <a:pPr algn="ctr"/>
              <a:r>
                <a:rPr lang="en-US" sz="2800" dirty="0" smtClean="0">
                  <a:latin typeface="+mj-lt"/>
                  <a:cs typeface="Source Sans Pro Regular" charset="0"/>
                </a:rPr>
                <a:t>It wouldn’t have been possible without this amazing team!</a:t>
              </a:r>
              <a:endParaRPr lang="en-US" sz="2800" dirty="0">
                <a:latin typeface="+mj-lt"/>
                <a:cs typeface="Source Sans Pro Regular" charset="0"/>
              </a:endParaRPr>
            </a:p>
          </p:txBody>
        </p:sp>
      </p:grpSp>
      <p:sp>
        <p:nvSpPr>
          <p:cNvPr id="17" name="TextBox 16"/>
          <p:cNvSpPr txBox="1"/>
          <p:nvPr/>
        </p:nvSpPr>
        <p:spPr>
          <a:xfrm>
            <a:off x="0" y="4903369"/>
            <a:ext cx="12192000" cy="1354217"/>
          </a:xfrm>
          <a:prstGeom prst="rect">
            <a:avLst/>
          </a:prstGeom>
          <a:solidFill>
            <a:srgbClr val="B01065"/>
          </a:solidFill>
        </p:spPr>
        <p:txBody>
          <a:bodyPr wrap="square" lIns="91440" tIns="365760" bIns="548640" rtlCol="0">
            <a:spAutoFit/>
          </a:bodyPr>
          <a:lstStyle/>
          <a:p>
            <a:pPr algn="ctr"/>
            <a:r>
              <a:rPr lang="en-US" sz="2800" dirty="0" smtClean="0">
                <a:solidFill>
                  <a:schemeClr val="bg1"/>
                </a:solidFill>
                <a:ea typeface="Chalkboard" charset="0"/>
                <a:cs typeface="Chalkboard" charset="0"/>
              </a:rPr>
              <a:t>Come meet our team members: </a:t>
            </a:r>
          </a:p>
        </p:txBody>
      </p:sp>
      <p:grpSp>
        <p:nvGrpSpPr>
          <p:cNvPr id="18" name="LAL logo bottom"/>
          <p:cNvGrpSpPr/>
          <p:nvPr/>
        </p:nvGrpSpPr>
        <p:grpSpPr>
          <a:xfrm>
            <a:off x="0" y="6257586"/>
            <a:ext cx="12192000" cy="600414"/>
            <a:chOff x="0" y="6257586"/>
            <a:chExt cx="12192000" cy="600414"/>
          </a:xfrm>
        </p:grpSpPr>
        <p:sp>
          <p:nvSpPr>
            <p:cNvPr id="19" name="Rectangle 18"/>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5376309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E99B1FE-B514-4DA4-B4D8-F88D5C9D9099}"/>
              </a:ext>
            </a:extLst>
          </p:cNvPr>
          <p:cNvSpPr>
            <a:spLocks noGrp="1"/>
          </p:cNvSpPr>
          <p:nvPr>
            <p:ph type="title"/>
          </p:nvPr>
        </p:nvSpPr>
        <p:spPr>
          <a:xfrm>
            <a:off x="842772" y="-349768"/>
            <a:ext cx="10506456" cy="1110868"/>
          </a:xfrm>
        </p:spPr>
        <p:txBody>
          <a:bodyPr vert="horz" lIns="91440" tIns="45720" rIns="91440" bIns="45720" rtlCol="0" anchor="b">
            <a:normAutofit/>
          </a:bodyPr>
          <a:lstStyle/>
          <a:p>
            <a:pPr algn="ctr"/>
            <a:r>
              <a:rPr lang="en-US" sz="3200" b="1" kern="1200" dirty="0" smtClean="0">
                <a:solidFill>
                  <a:srgbClr val="AF0F65"/>
                </a:solidFill>
                <a:latin typeface="+mn-lt"/>
                <a:ea typeface="+mj-ea"/>
                <a:cs typeface="+mj-cs"/>
              </a:rPr>
              <a:t>THE PRODUCTS &amp; SERVICES TEAM</a:t>
            </a:r>
            <a:endParaRPr lang="en-US" sz="3200" b="1" kern="1200" dirty="0">
              <a:solidFill>
                <a:srgbClr val="AF0F65"/>
              </a:solidFill>
              <a:ea typeface="+mj-ea"/>
              <a:cs typeface="+mj-cs"/>
            </a:endParaRPr>
          </a:p>
        </p:txBody>
      </p:sp>
      <p:sp>
        <p:nvSpPr>
          <p:cNvPr id="4" name="Rectangle 3"/>
          <p:cNvSpPr/>
          <p:nvPr/>
        </p:nvSpPr>
        <p:spPr>
          <a:xfrm>
            <a:off x="5977217" y="3244334"/>
            <a:ext cx="343364" cy="369332"/>
          </a:xfrm>
          <a:prstGeom prst="rect">
            <a:avLst/>
          </a:prstGeom>
        </p:spPr>
        <p:txBody>
          <a:bodyPr wrap="none">
            <a:spAutoFit/>
          </a:bodyPr>
          <a:lstStyle/>
          <a:p>
            <a:pPr>
              <a:spcAft>
                <a:spcPts val="600"/>
              </a:spcAft>
            </a:pPr>
            <a:r>
              <a:rPr lang="sk-SK" dirty="0"/>
              <a:t> </a:t>
            </a:r>
            <a:r>
              <a:rPr lang="is-IS" dirty="0"/>
              <a:t>  </a:t>
            </a:r>
            <a:endParaRPr lang="en-US" dirty="0"/>
          </a:p>
        </p:txBody>
      </p:sp>
      <p:grpSp>
        <p:nvGrpSpPr>
          <p:cNvPr id="16" name="Group 15"/>
          <p:cNvGrpSpPr/>
          <p:nvPr/>
        </p:nvGrpSpPr>
        <p:grpSpPr>
          <a:xfrm>
            <a:off x="136119" y="787301"/>
            <a:ext cx="11881185" cy="5497027"/>
            <a:chOff x="-7" y="787301"/>
            <a:chExt cx="11881185" cy="5497027"/>
          </a:xfrm>
        </p:grpSpPr>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293" y="1148386"/>
              <a:ext cx="2827865" cy="3731891"/>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b="-2"/>
            <a:stretch/>
          </p:blipFill>
          <p:spPr>
            <a:xfrm>
              <a:off x="3135533" y="1148386"/>
              <a:ext cx="2827865" cy="3731891"/>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067567" y="1148386"/>
              <a:ext cx="2827865" cy="3731891"/>
            </a:xfrm>
            <a:prstGeom prst="rect">
              <a:avLst/>
            </a:prstGeom>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053313" y="1182834"/>
              <a:ext cx="2827865" cy="3731891"/>
            </a:xfrm>
            <a:prstGeom prst="rect">
              <a:avLst/>
            </a:prstGeom>
          </p:spPr>
        </p:pic>
        <p:sp>
          <p:nvSpPr>
            <p:cNvPr id="6" name="TextBox 5"/>
            <p:cNvSpPr txBox="1"/>
            <p:nvPr/>
          </p:nvSpPr>
          <p:spPr>
            <a:xfrm>
              <a:off x="3121718" y="4807000"/>
              <a:ext cx="2855496" cy="1477328"/>
            </a:xfrm>
            <a:prstGeom prst="rect">
              <a:avLst/>
            </a:prstGeom>
            <a:noFill/>
          </p:spPr>
          <p:txBody>
            <a:bodyPr wrap="square" rtlCol="0">
              <a:spAutoFit/>
            </a:bodyPr>
            <a:lstStyle/>
            <a:p>
              <a:pPr>
                <a:spcAft>
                  <a:spcPts val="600"/>
                </a:spcAft>
              </a:pPr>
              <a:r>
                <a:rPr lang="en-US" dirty="0">
                  <a:latin typeface="+mj-lt"/>
                </a:rPr>
                <a:t>Project Management, Finance Management, People Management, Life Management and all sorts of Management </a:t>
              </a:r>
            </a:p>
          </p:txBody>
        </p:sp>
        <p:sp>
          <p:nvSpPr>
            <p:cNvPr id="8" name="TextBox 7"/>
            <p:cNvSpPr txBox="1"/>
            <p:nvPr/>
          </p:nvSpPr>
          <p:spPr>
            <a:xfrm>
              <a:off x="9036029" y="4880277"/>
              <a:ext cx="2820811" cy="1000274"/>
            </a:xfrm>
            <a:prstGeom prst="rect">
              <a:avLst/>
            </a:prstGeom>
            <a:noFill/>
          </p:spPr>
          <p:txBody>
            <a:bodyPr wrap="square" rtlCol="0">
              <a:spAutoFit/>
            </a:bodyPr>
            <a:lstStyle/>
            <a:p>
              <a:pPr>
                <a:spcAft>
                  <a:spcPts val="600"/>
                </a:spcAft>
              </a:pPr>
              <a:r>
                <a:rPr lang="en-US" dirty="0">
                  <a:latin typeface="+mj-lt"/>
                </a:rPr>
                <a:t>Finance, Numbers, Numbers and Numbers!</a:t>
              </a:r>
            </a:p>
            <a:p>
              <a:pPr algn="ctr">
                <a:spcAft>
                  <a:spcPts val="600"/>
                </a:spcAft>
              </a:pPr>
              <a:endParaRPr lang="en-US" dirty="0"/>
            </a:p>
          </p:txBody>
        </p:sp>
        <p:sp>
          <p:nvSpPr>
            <p:cNvPr id="10" name="TextBox 9"/>
            <p:cNvSpPr txBox="1"/>
            <p:nvPr/>
          </p:nvSpPr>
          <p:spPr>
            <a:xfrm>
              <a:off x="6053751" y="4830612"/>
              <a:ext cx="2775293" cy="646331"/>
            </a:xfrm>
            <a:prstGeom prst="rect">
              <a:avLst/>
            </a:prstGeom>
            <a:noFill/>
          </p:spPr>
          <p:txBody>
            <a:bodyPr wrap="square" rtlCol="0">
              <a:spAutoFit/>
            </a:bodyPr>
            <a:lstStyle/>
            <a:p>
              <a:pPr>
                <a:spcAft>
                  <a:spcPts val="600"/>
                </a:spcAft>
              </a:pPr>
              <a:r>
                <a:rPr lang="en-US" dirty="0">
                  <a:latin typeface="+mj-lt"/>
                </a:rPr>
                <a:t>Content co-creation Trainer and our awesome Big Boss</a:t>
              </a:r>
            </a:p>
          </p:txBody>
        </p:sp>
        <p:sp>
          <p:nvSpPr>
            <p:cNvPr id="12" name="TextBox 11"/>
            <p:cNvSpPr txBox="1"/>
            <p:nvPr/>
          </p:nvSpPr>
          <p:spPr>
            <a:xfrm>
              <a:off x="-7" y="4880277"/>
              <a:ext cx="2945845" cy="646331"/>
            </a:xfrm>
            <a:prstGeom prst="rect">
              <a:avLst/>
            </a:prstGeom>
            <a:noFill/>
          </p:spPr>
          <p:txBody>
            <a:bodyPr wrap="square" rtlCol="0">
              <a:spAutoFit/>
            </a:bodyPr>
            <a:lstStyle/>
            <a:p>
              <a:pPr>
                <a:spcAft>
                  <a:spcPts val="600"/>
                </a:spcAft>
              </a:pPr>
              <a:r>
                <a:rPr lang="en-US" dirty="0">
                  <a:latin typeface="+mj-lt"/>
                </a:rPr>
                <a:t>Technical Trainer and Moodle Grandmaster</a:t>
              </a:r>
            </a:p>
          </p:txBody>
        </p:sp>
        <p:sp>
          <p:nvSpPr>
            <p:cNvPr id="3" name="TextBox 2"/>
            <p:cNvSpPr txBox="1"/>
            <p:nvPr/>
          </p:nvSpPr>
          <p:spPr>
            <a:xfrm>
              <a:off x="452672" y="787301"/>
              <a:ext cx="2089901" cy="369332"/>
            </a:xfrm>
            <a:prstGeom prst="rect">
              <a:avLst/>
            </a:prstGeom>
            <a:noFill/>
          </p:spPr>
          <p:txBody>
            <a:bodyPr wrap="square" rtlCol="0">
              <a:spAutoFit/>
            </a:bodyPr>
            <a:lstStyle/>
            <a:p>
              <a:r>
                <a:rPr lang="en-US" b="1" dirty="0" err="1">
                  <a:solidFill>
                    <a:srgbClr val="AF0F65"/>
                  </a:solidFill>
                </a:rPr>
                <a:t>Nagi</a:t>
              </a:r>
              <a:r>
                <a:rPr lang="en-US" b="1" dirty="0">
                  <a:solidFill>
                    <a:srgbClr val="AF0F65"/>
                  </a:solidFill>
                </a:rPr>
                <a:t> </a:t>
              </a:r>
              <a:r>
                <a:rPr lang="en-US" b="1" dirty="0" err="1" smtClean="0">
                  <a:solidFill>
                    <a:srgbClr val="AF0F65"/>
                  </a:solidFill>
                </a:rPr>
                <a:t>Ghorra</a:t>
              </a:r>
              <a:endParaRPr lang="en-US" b="1" dirty="0">
                <a:solidFill>
                  <a:srgbClr val="AF0F65"/>
                </a:solidFill>
              </a:endParaRPr>
            </a:p>
          </p:txBody>
        </p:sp>
        <p:sp>
          <p:nvSpPr>
            <p:cNvPr id="13" name="TextBox 12"/>
            <p:cNvSpPr txBox="1"/>
            <p:nvPr/>
          </p:nvSpPr>
          <p:spPr>
            <a:xfrm>
              <a:off x="3741200" y="813502"/>
              <a:ext cx="1616529" cy="369332"/>
            </a:xfrm>
            <a:prstGeom prst="rect">
              <a:avLst/>
            </a:prstGeom>
            <a:noFill/>
          </p:spPr>
          <p:txBody>
            <a:bodyPr wrap="square" rtlCol="0">
              <a:spAutoFit/>
            </a:bodyPr>
            <a:lstStyle/>
            <a:p>
              <a:r>
                <a:rPr lang="en-US" b="1" dirty="0">
                  <a:solidFill>
                    <a:srgbClr val="AF0F65"/>
                  </a:solidFill>
                </a:rPr>
                <a:t>Romy </a:t>
              </a:r>
              <a:r>
                <a:rPr lang="en-US" b="1" dirty="0" err="1">
                  <a:solidFill>
                    <a:srgbClr val="AF0F65"/>
                  </a:solidFill>
                </a:rPr>
                <a:t>Melki</a:t>
              </a:r>
              <a:r>
                <a:rPr lang="en-US" b="1" dirty="0">
                  <a:solidFill>
                    <a:srgbClr val="AF0F65"/>
                  </a:solidFill>
                </a:rPr>
                <a:t> </a:t>
              </a:r>
            </a:p>
          </p:txBody>
        </p:sp>
        <p:sp>
          <p:nvSpPr>
            <p:cNvPr id="14" name="TextBox 13"/>
            <p:cNvSpPr txBox="1"/>
            <p:nvPr/>
          </p:nvSpPr>
          <p:spPr>
            <a:xfrm>
              <a:off x="6494687" y="788539"/>
              <a:ext cx="1973624" cy="369332"/>
            </a:xfrm>
            <a:prstGeom prst="rect">
              <a:avLst/>
            </a:prstGeom>
            <a:noFill/>
          </p:spPr>
          <p:txBody>
            <a:bodyPr wrap="square" rtlCol="0">
              <a:spAutoFit/>
            </a:bodyPr>
            <a:lstStyle/>
            <a:p>
              <a:r>
                <a:rPr lang="en-US" b="1" dirty="0" err="1">
                  <a:solidFill>
                    <a:srgbClr val="AF0F65"/>
                  </a:solidFill>
                </a:rPr>
                <a:t>Nayla</a:t>
              </a:r>
              <a:r>
                <a:rPr lang="en-US" b="1" dirty="0">
                  <a:solidFill>
                    <a:srgbClr val="AF0F65"/>
                  </a:solidFill>
                </a:rPr>
                <a:t> </a:t>
              </a:r>
              <a:r>
                <a:rPr lang="en-US" b="1" dirty="0" err="1">
                  <a:solidFill>
                    <a:srgbClr val="AF0F65"/>
                  </a:solidFill>
                </a:rPr>
                <a:t>Zreik</a:t>
              </a:r>
              <a:r>
                <a:rPr lang="en-US" b="1" dirty="0">
                  <a:solidFill>
                    <a:srgbClr val="AF0F65"/>
                  </a:solidFill>
                </a:rPr>
                <a:t> </a:t>
              </a:r>
              <a:r>
                <a:rPr lang="en-US" b="1" dirty="0" err="1">
                  <a:solidFill>
                    <a:srgbClr val="AF0F65"/>
                  </a:solidFill>
                </a:rPr>
                <a:t>Fahed</a:t>
              </a:r>
              <a:r>
                <a:rPr lang="en-US" b="1" dirty="0">
                  <a:solidFill>
                    <a:srgbClr val="AF0F65"/>
                  </a:solidFill>
                </a:rPr>
                <a:t> </a:t>
              </a:r>
            </a:p>
          </p:txBody>
        </p:sp>
        <p:sp>
          <p:nvSpPr>
            <p:cNvPr id="15" name="TextBox 14"/>
            <p:cNvSpPr txBox="1"/>
            <p:nvPr/>
          </p:nvSpPr>
          <p:spPr>
            <a:xfrm>
              <a:off x="9699802" y="813502"/>
              <a:ext cx="1534886" cy="369332"/>
            </a:xfrm>
            <a:prstGeom prst="rect">
              <a:avLst/>
            </a:prstGeom>
            <a:noFill/>
          </p:spPr>
          <p:txBody>
            <a:bodyPr wrap="square" rtlCol="0">
              <a:spAutoFit/>
            </a:bodyPr>
            <a:lstStyle/>
            <a:p>
              <a:r>
                <a:rPr lang="en-US" b="1" dirty="0">
                  <a:solidFill>
                    <a:srgbClr val="AF0F65"/>
                  </a:solidFill>
                </a:rPr>
                <a:t>Zahra </a:t>
              </a:r>
              <a:r>
                <a:rPr lang="en-US" b="1" dirty="0" err="1">
                  <a:solidFill>
                    <a:srgbClr val="AF0F65"/>
                  </a:solidFill>
                </a:rPr>
                <a:t>Haidar</a:t>
              </a:r>
              <a:endParaRPr lang="en-US" b="1" dirty="0">
                <a:solidFill>
                  <a:srgbClr val="AF0F65"/>
                </a:solidFill>
              </a:endParaRPr>
            </a:p>
          </p:txBody>
        </p:sp>
      </p:grpSp>
      <p:grpSp>
        <p:nvGrpSpPr>
          <p:cNvPr id="17" name="LAL logo bottom"/>
          <p:cNvGrpSpPr/>
          <p:nvPr/>
        </p:nvGrpSpPr>
        <p:grpSpPr>
          <a:xfrm>
            <a:off x="0" y="6257586"/>
            <a:ext cx="12192000" cy="600414"/>
            <a:chOff x="0" y="6257586"/>
            <a:chExt cx="12192000" cy="600414"/>
          </a:xfrm>
        </p:grpSpPr>
        <p:sp>
          <p:nvSpPr>
            <p:cNvPr id="18" name="Rectangle 17"/>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366646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p:cNvGrpSpPr/>
          <p:nvPr/>
        </p:nvGrpSpPr>
        <p:grpSpPr>
          <a:xfrm>
            <a:off x="352891" y="1481290"/>
            <a:ext cx="11439530" cy="4576712"/>
            <a:chOff x="182505" y="1481290"/>
            <a:chExt cx="11439530" cy="4576712"/>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tretch/>
          </p:blipFill>
          <p:spPr>
            <a:xfrm>
              <a:off x="243005" y="1799834"/>
              <a:ext cx="2685705" cy="3410418"/>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tretch/>
          </p:blipFill>
          <p:spPr>
            <a:xfrm>
              <a:off x="3239909" y="1799834"/>
              <a:ext cx="2685705" cy="3385023"/>
            </a:xfrm>
            <a:prstGeom prst="rect">
              <a:avLst/>
            </a:prstGeom>
          </p:spPr>
        </p:pic>
        <p:pic>
          <p:nvPicPr>
            <p:cNvPr id="3" name="Picture 2"/>
            <p:cNvPicPr>
              <a:picLocks noChangeAspect="1"/>
            </p:cNvPicPr>
            <p:nvPr/>
          </p:nvPicPr>
          <p:blipFill rotWithShape="1">
            <a:blip r:embed="rId4" cstate="email">
              <a:extLst>
                <a:ext uri="{28A0092B-C50C-407E-A947-70E740481C1C}">
                  <a14:useLocalDpi xmlns:a14="http://schemas.microsoft.com/office/drawing/2010/main"/>
                </a:ext>
              </a:extLst>
            </a:blip>
            <a:stretch/>
          </p:blipFill>
          <p:spPr>
            <a:xfrm>
              <a:off x="6156220" y="1812514"/>
              <a:ext cx="2585818" cy="3385022"/>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36217" y="1850622"/>
              <a:ext cx="2585818" cy="3282596"/>
            </a:xfrm>
            <a:prstGeom prst="rect">
              <a:avLst/>
            </a:prstGeom>
          </p:spPr>
        </p:pic>
        <p:sp>
          <p:nvSpPr>
            <p:cNvPr id="4" name="TextBox 3"/>
            <p:cNvSpPr txBox="1"/>
            <p:nvPr/>
          </p:nvSpPr>
          <p:spPr>
            <a:xfrm>
              <a:off x="6156220" y="5301439"/>
              <a:ext cx="2525598" cy="679689"/>
            </a:xfrm>
            <a:prstGeom prst="rect">
              <a:avLst/>
            </a:prstGeom>
            <a:solidFill>
              <a:schemeClr val="bg1">
                <a:alpha val="50000"/>
              </a:schemeClr>
            </a:solidFill>
            <a:ln>
              <a:noFill/>
            </a:ln>
          </p:spPr>
          <p:txBody>
            <a:bodyPr wrap="square" rtlCol="0" anchor="ctr">
              <a:noAutofit/>
            </a:bodyPr>
            <a:lstStyle/>
            <a:p>
              <a:pPr>
                <a:spcAft>
                  <a:spcPts val="600"/>
                </a:spcAft>
              </a:pPr>
              <a:r>
                <a:rPr lang="en-US" dirty="0">
                  <a:latin typeface="+mj-lt"/>
                </a:rPr>
                <a:t>Our IT Magician</a:t>
              </a:r>
            </a:p>
            <a:p>
              <a:pPr algn="ctr">
                <a:spcAft>
                  <a:spcPts val="600"/>
                </a:spcAft>
              </a:pPr>
              <a:endParaRPr lang="en-US" dirty="0"/>
            </a:p>
          </p:txBody>
        </p:sp>
        <p:sp>
          <p:nvSpPr>
            <p:cNvPr id="6" name="TextBox 5"/>
            <p:cNvSpPr txBox="1"/>
            <p:nvPr/>
          </p:nvSpPr>
          <p:spPr>
            <a:xfrm>
              <a:off x="9036216" y="5255547"/>
              <a:ext cx="2585818" cy="802455"/>
            </a:xfrm>
            <a:prstGeom prst="rect">
              <a:avLst/>
            </a:prstGeom>
            <a:solidFill>
              <a:schemeClr val="bg1">
                <a:alpha val="50000"/>
              </a:schemeClr>
            </a:solidFill>
            <a:ln>
              <a:noFill/>
            </a:ln>
          </p:spPr>
          <p:txBody>
            <a:bodyPr wrap="square" rtlCol="0" anchor="ctr">
              <a:noAutofit/>
            </a:bodyPr>
            <a:lstStyle/>
            <a:p>
              <a:pPr>
                <a:spcAft>
                  <a:spcPts val="600"/>
                </a:spcAft>
              </a:pPr>
              <a:r>
                <a:rPr lang="en-US" dirty="0">
                  <a:latin typeface="+mj-lt"/>
                </a:rPr>
                <a:t>Pedagogical coach and Content virtuoso</a:t>
              </a:r>
            </a:p>
            <a:p>
              <a:pPr algn="ctr">
                <a:spcAft>
                  <a:spcPts val="600"/>
                </a:spcAft>
              </a:pPr>
              <a:endParaRPr lang="en-US" dirty="0"/>
            </a:p>
          </p:txBody>
        </p:sp>
        <p:sp>
          <p:nvSpPr>
            <p:cNvPr id="8" name="TextBox 7"/>
            <p:cNvSpPr txBox="1"/>
            <p:nvPr/>
          </p:nvSpPr>
          <p:spPr>
            <a:xfrm>
              <a:off x="182505" y="5167391"/>
              <a:ext cx="2685705" cy="720812"/>
            </a:xfrm>
            <a:prstGeom prst="rect">
              <a:avLst/>
            </a:prstGeom>
            <a:noFill/>
            <a:ln>
              <a:noFill/>
            </a:ln>
          </p:spPr>
          <p:txBody>
            <a:bodyPr wrap="square" rtlCol="0" anchor="ctr">
              <a:noAutofit/>
            </a:bodyPr>
            <a:lstStyle/>
            <a:p>
              <a:pPr>
                <a:spcAft>
                  <a:spcPts val="600"/>
                </a:spcAft>
              </a:pPr>
              <a:r>
                <a:rPr lang="en-US" dirty="0">
                  <a:latin typeface="+mj-lt"/>
                </a:rPr>
                <a:t>Developer, trainer and THE key element of LAL</a:t>
              </a:r>
            </a:p>
          </p:txBody>
        </p:sp>
        <p:sp>
          <p:nvSpPr>
            <p:cNvPr id="10" name="TextBox 9"/>
            <p:cNvSpPr txBox="1"/>
            <p:nvPr/>
          </p:nvSpPr>
          <p:spPr>
            <a:xfrm>
              <a:off x="3254963" y="5186235"/>
              <a:ext cx="2685705" cy="672183"/>
            </a:xfrm>
            <a:prstGeom prst="rect">
              <a:avLst/>
            </a:prstGeom>
            <a:solidFill>
              <a:schemeClr val="bg1">
                <a:alpha val="50000"/>
              </a:schemeClr>
            </a:solidFill>
            <a:ln>
              <a:noFill/>
            </a:ln>
          </p:spPr>
          <p:txBody>
            <a:bodyPr wrap="square" rtlCol="0" anchor="ctr">
              <a:noAutofit/>
            </a:bodyPr>
            <a:lstStyle/>
            <a:p>
              <a:pPr>
                <a:spcAft>
                  <a:spcPts val="600"/>
                </a:spcAft>
              </a:pPr>
              <a:r>
                <a:rPr lang="en-US" dirty="0">
                  <a:latin typeface="+mj-lt"/>
                </a:rPr>
                <a:t>Old timer, developer and trainer. A true LAL expert</a:t>
              </a:r>
            </a:p>
          </p:txBody>
        </p:sp>
        <p:sp>
          <p:nvSpPr>
            <p:cNvPr id="5" name="Rectangle 4"/>
            <p:cNvSpPr/>
            <p:nvPr/>
          </p:nvSpPr>
          <p:spPr>
            <a:xfrm>
              <a:off x="720862" y="1481290"/>
              <a:ext cx="1729989" cy="369332"/>
            </a:xfrm>
            <a:prstGeom prst="rect">
              <a:avLst/>
            </a:prstGeom>
          </p:spPr>
          <p:txBody>
            <a:bodyPr wrap="square">
              <a:spAutoFit/>
            </a:bodyPr>
            <a:lstStyle/>
            <a:p>
              <a:pPr algn="ctr">
                <a:spcAft>
                  <a:spcPts val="600"/>
                </a:spcAft>
              </a:pPr>
              <a:r>
                <a:rPr lang="en-US" b="1" dirty="0">
                  <a:solidFill>
                    <a:srgbClr val="AF0F65"/>
                  </a:solidFill>
                </a:rPr>
                <a:t>Samira </a:t>
              </a:r>
              <a:r>
                <a:rPr lang="en-US" b="1" dirty="0" err="1">
                  <a:solidFill>
                    <a:srgbClr val="AF0F65"/>
                  </a:solidFill>
                </a:rPr>
                <a:t>Trawi</a:t>
              </a:r>
              <a:endParaRPr lang="en-US" b="1" dirty="0">
                <a:solidFill>
                  <a:srgbClr val="AF0F65"/>
                </a:solidFill>
              </a:endParaRPr>
            </a:p>
          </p:txBody>
        </p:sp>
        <p:sp>
          <p:nvSpPr>
            <p:cNvPr id="13" name="TextBox 12"/>
            <p:cNvSpPr txBox="1"/>
            <p:nvPr/>
          </p:nvSpPr>
          <p:spPr>
            <a:xfrm>
              <a:off x="3515062" y="1486227"/>
              <a:ext cx="2064543" cy="369332"/>
            </a:xfrm>
            <a:prstGeom prst="rect">
              <a:avLst/>
            </a:prstGeom>
            <a:noFill/>
          </p:spPr>
          <p:txBody>
            <a:bodyPr wrap="square" rtlCol="0">
              <a:spAutoFit/>
            </a:bodyPr>
            <a:lstStyle/>
            <a:p>
              <a:r>
                <a:rPr lang="en-US" b="1" dirty="0" err="1">
                  <a:solidFill>
                    <a:srgbClr val="AF0F65"/>
                  </a:solidFill>
                </a:rPr>
                <a:t>Narimane</a:t>
              </a:r>
              <a:r>
                <a:rPr lang="en-US" b="1" dirty="0">
                  <a:solidFill>
                    <a:srgbClr val="AF0F65"/>
                  </a:solidFill>
                </a:rPr>
                <a:t> </a:t>
              </a:r>
              <a:r>
                <a:rPr lang="en-US" b="1" dirty="0" err="1">
                  <a:solidFill>
                    <a:srgbClr val="AF0F65"/>
                  </a:solidFill>
                </a:rPr>
                <a:t>Ayoub</a:t>
              </a:r>
              <a:endParaRPr lang="en-US" b="1" dirty="0">
                <a:solidFill>
                  <a:srgbClr val="AF0F65"/>
                </a:solidFill>
              </a:endParaRPr>
            </a:p>
          </p:txBody>
        </p:sp>
        <p:sp>
          <p:nvSpPr>
            <p:cNvPr id="14" name="TextBox 13"/>
            <p:cNvSpPr txBox="1"/>
            <p:nvPr/>
          </p:nvSpPr>
          <p:spPr>
            <a:xfrm>
              <a:off x="6261886" y="1486227"/>
              <a:ext cx="2374486" cy="369332"/>
            </a:xfrm>
            <a:prstGeom prst="rect">
              <a:avLst/>
            </a:prstGeom>
            <a:noFill/>
          </p:spPr>
          <p:txBody>
            <a:bodyPr wrap="square" rtlCol="0">
              <a:spAutoFit/>
            </a:bodyPr>
            <a:lstStyle/>
            <a:p>
              <a:r>
                <a:rPr lang="en-US" b="1" dirty="0">
                  <a:solidFill>
                    <a:srgbClr val="AF0F65"/>
                  </a:solidFill>
                </a:rPr>
                <a:t>Hussein </a:t>
              </a:r>
              <a:r>
                <a:rPr lang="en-US" b="1" dirty="0" err="1">
                  <a:solidFill>
                    <a:srgbClr val="AF0F65"/>
                  </a:solidFill>
                </a:rPr>
                <a:t>Lahham</a:t>
              </a:r>
              <a:endParaRPr lang="en-US" b="1" dirty="0">
                <a:solidFill>
                  <a:srgbClr val="AF0F65"/>
                </a:solidFill>
              </a:endParaRPr>
            </a:p>
          </p:txBody>
        </p:sp>
        <p:sp>
          <p:nvSpPr>
            <p:cNvPr id="16" name="TextBox 15"/>
            <p:cNvSpPr txBox="1"/>
            <p:nvPr/>
          </p:nvSpPr>
          <p:spPr>
            <a:xfrm>
              <a:off x="9341247" y="1506685"/>
              <a:ext cx="1975757" cy="369332"/>
            </a:xfrm>
            <a:prstGeom prst="rect">
              <a:avLst/>
            </a:prstGeom>
            <a:noFill/>
          </p:spPr>
          <p:txBody>
            <a:bodyPr wrap="square" rtlCol="0">
              <a:spAutoFit/>
            </a:bodyPr>
            <a:lstStyle/>
            <a:p>
              <a:r>
                <a:rPr lang="en-US" b="1" dirty="0">
                  <a:solidFill>
                    <a:srgbClr val="AF0F65"/>
                  </a:solidFill>
                </a:rPr>
                <a:t>Muriel Albina</a:t>
              </a:r>
            </a:p>
          </p:txBody>
        </p:sp>
      </p:grpSp>
      <p:grpSp>
        <p:nvGrpSpPr>
          <p:cNvPr id="17" name="LAL logo bottom"/>
          <p:cNvGrpSpPr/>
          <p:nvPr/>
        </p:nvGrpSpPr>
        <p:grpSpPr>
          <a:xfrm>
            <a:off x="0" y="6257586"/>
            <a:ext cx="12192000" cy="600414"/>
            <a:chOff x="0" y="6257586"/>
            <a:chExt cx="12192000" cy="600414"/>
          </a:xfrm>
        </p:grpSpPr>
        <p:sp>
          <p:nvSpPr>
            <p:cNvPr id="18" name="Rectangle 17"/>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21" name="Title 1">
            <a:extLst>
              <a:ext uri="{FF2B5EF4-FFF2-40B4-BE49-F238E27FC236}">
                <a16:creationId xmlns="" xmlns:a16="http://schemas.microsoft.com/office/drawing/2014/main" id="{CE99B1FE-B514-4DA4-B4D8-F88D5C9D9099}"/>
              </a:ext>
            </a:extLst>
          </p:cNvPr>
          <p:cNvSpPr txBox="1">
            <a:spLocks/>
          </p:cNvSpPr>
          <p:nvPr/>
        </p:nvSpPr>
        <p:spPr>
          <a:xfrm>
            <a:off x="842772" y="-349768"/>
            <a:ext cx="10506456" cy="111086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smtClean="0">
                <a:solidFill>
                  <a:srgbClr val="AF0F65"/>
                </a:solidFill>
                <a:latin typeface="+mn-lt"/>
              </a:rPr>
              <a:t>THE PRODUCTS &amp; SERVICES TEAM</a:t>
            </a:r>
            <a:endParaRPr lang="en-US" sz="3200" b="1" dirty="0">
              <a:solidFill>
                <a:srgbClr val="AF0F65"/>
              </a:solidFill>
            </a:endParaRPr>
          </a:p>
        </p:txBody>
      </p:sp>
    </p:spTree>
    <p:extLst>
      <p:ext uri="{BB962C8B-B14F-4D97-AF65-F5344CB8AC3E}">
        <p14:creationId xmlns:p14="http://schemas.microsoft.com/office/powerpoint/2010/main" val="4245029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72927" y="1490628"/>
            <a:ext cx="11487990" cy="4740811"/>
            <a:chOff x="344239" y="1490628"/>
            <a:chExt cx="11487990" cy="4740811"/>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44239" y="1892044"/>
              <a:ext cx="2539861" cy="3232550"/>
            </a:xfrm>
            <a:prstGeom prst="rect">
              <a:avLst/>
            </a:prstGeom>
          </p:spPr>
        </p:pic>
        <p:sp>
          <p:nvSpPr>
            <p:cNvPr id="4" name="TextBox 3"/>
            <p:cNvSpPr txBox="1"/>
            <p:nvPr/>
          </p:nvSpPr>
          <p:spPr>
            <a:xfrm>
              <a:off x="344239" y="5124594"/>
              <a:ext cx="2294022" cy="923330"/>
            </a:xfrm>
            <a:prstGeom prst="rect">
              <a:avLst/>
            </a:prstGeom>
            <a:noFill/>
          </p:spPr>
          <p:txBody>
            <a:bodyPr wrap="square" rtlCol="0">
              <a:spAutoFit/>
            </a:bodyPr>
            <a:lstStyle/>
            <a:p>
              <a:r>
                <a:rPr lang="en-US" dirty="0">
                  <a:latin typeface="+mj-lt"/>
                </a:rPr>
                <a:t>A creative mind, a skilled illustrator, and dear friend</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10875" y="1892044"/>
              <a:ext cx="2513754" cy="3139066"/>
            </a:xfrm>
            <a:prstGeom prst="rect">
              <a:avLst/>
            </a:prstGeom>
          </p:spPr>
        </p:pic>
        <p:sp>
          <p:nvSpPr>
            <p:cNvPr id="6" name="TextBox 5"/>
            <p:cNvSpPr txBox="1"/>
            <p:nvPr/>
          </p:nvSpPr>
          <p:spPr>
            <a:xfrm>
              <a:off x="3310875" y="5070287"/>
              <a:ext cx="2327207" cy="646331"/>
            </a:xfrm>
            <a:prstGeom prst="rect">
              <a:avLst/>
            </a:prstGeom>
            <a:noFill/>
          </p:spPr>
          <p:txBody>
            <a:bodyPr wrap="square" rtlCol="0">
              <a:spAutoFit/>
            </a:bodyPr>
            <a:lstStyle/>
            <a:p>
              <a:r>
                <a:rPr lang="en-US" dirty="0">
                  <a:latin typeface="+mj-lt"/>
                </a:rPr>
                <a:t>Our products and services guru</a:t>
              </a:r>
              <a:endParaRPr lang="en-US" dirty="0">
                <a:solidFill>
                  <a:srgbClr val="AC1C5F"/>
                </a:solidFill>
                <a:latin typeface="+mj-lt"/>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0513" y="1947486"/>
              <a:ext cx="2467924" cy="3088045"/>
            </a:xfrm>
            <a:prstGeom prst="rect">
              <a:avLst/>
            </a:prstGeom>
          </p:spPr>
        </p:pic>
        <p:sp>
          <p:nvSpPr>
            <p:cNvPr id="9" name="TextBox 8"/>
            <p:cNvSpPr txBox="1"/>
            <p:nvPr/>
          </p:nvSpPr>
          <p:spPr>
            <a:xfrm>
              <a:off x="6410513" y="5031110"/>
              <a:ext cx="2499999" cy="1200329"/>
            </a:xfrm>
            <a:prstGeom prst="rect">
              <a:avLst/>
            </a:prstGeom>
            <a:noFill/>
          </p:spPr>
          <p:txBody>
            <a:bodyPr wrap="square" rtlCol="0">
              <a:spAutoFit/>
            </a:bodyPr>
            <a:lstStyle/>
            <a:p>
              <a:r>
                <a:rPr lang="en-US" dirty="0">
                  <a:latin typeface="+mj-lt"/>
                </a:rPr>
                <a:t>If you need mind boggling and captivating animations, </a:t>
              </a:r>
              <a:r>
                <a:rPr lang="en-US" dirty="0" err="1">
                  <a:latin typeface="+mj-lt"/>
                </a:rPr>
                <a:t>Abdo</a:t>
              </a:r>
              <a:r>
                <a:rPr lang="en-US" dirty="0">
                  <a:latin typeface="+mj-lt"/>
                </a:rPr>
                <a:t> is your guy!</a:t>
              </a:r>
            </a:p>
          </p:txBody>
        </p:sp>
        <p:sp>
          <p:nvSpPr>
            <p:cNvPr id="10" name="TextBox 9"/>
            <p:cNvSpPr txBox="1"/>
            <p:nvPr/>
          </p:nvSpPr>
          <p:spPr>
            <a:xfrm>
              <a:off x="9339774" y="5023520"/>
              <a:ext cx="2327206" cy="1200329"/>
            </a:xfrm>
            <a:prstGeom prst="rect">
              <a:avLst/>
            </a:prstGeom>
            <a:noFill/>
          </p:spPr>
          <p:txBody>
            <a:bodyPr wrap="square" rtlCol="0">
              <a:spAutoFit/>
            </a:bodyPr>
            <a:lstStyle/>
            <a:p>
              <a:r>
                <a:rPr lang="en-US" dirty="0">
                  <a:latin typeface="+mj-lt"/>
                </a:rPr>
                <a:t>Arabic developer in the past, French developer in the future.</a:t>
              </a:r>
            </a:p>
            <a:p>
              <a:endParaRPr lang="en-US" dirty="0"/>
            </a:p>
          </p:txBody>
        </p:sp>
        <p:sp>
          <p:nvSpPr>
            <p:cNvPr id="11" name="TextBox 10"/>
            <p:cNvSpPr txBox="1"/>
            <p:nvPr/>
          </p:nvSpPr>
          <p:spPr>
            <a:xfrm>
              <a:off x="442429" y="1490628"/>
              <a:ext cx="2097641" cy="369332"/>
            </a:xfrm>
            <a:prstGeom prst="rect">
              <a:avLst/>
            </a:prstGeom>
            <a:noFill/>
          </p:spPr>
          <p:txBody>
            <a:bodyPr wrap="square" rtlCol="0">
              <a:spAutoFit/>
            </a:bodyPr>
            <a:lstStyle/>
            <a:p>
              <a:r>
                <a:rPr lang="en-US" b="1" dirty="0" err="1">
                  <a:solidFill>
                    <a:srgbClr val="AF0F65"/>
                  </a:solidFill>
                </a:rPr>
                <a:t>Yorgui</a:t>
              </a:r>
              <a:r>
                <a:rPr lang="en-US" b="1" dirty="0">
                  <a:solidFill>
                    <a:srgbClr val="AF0F65"/>
                  </a:solidFill>
                </a:rPr>
                <a:t> </a:t>
              </a:r>
              <a:r>
                <a:rPr lang="en-US" b="1" dirty="0" err="1">
                  <a:solidFill>
                    <a:srgbClr val="AF0F65"/>
                  </a:solidFill>
                </a:rPr>
                <a:t>Beylouni</a:t>
              </a:r>
              <a:endParaRPr lang="en-US" b="1" dirty="0">
                <a:solidFill>
                  <a:srgbClr val="AF0F65"/>
                </a:solidFill>
              </a:endParaRPr>
            </a:p>
          </p:txBody>
        </p:sp>
        <p:sp>
          <p:nvSpPr>
            <p:cNvPr id="12" name="TextBox 11"/>
            <p:cNvSpPr txBox="1"/>
            <p:nvPr/>
          </p:nvSpPr>
          <p:spPr>
            <a:xfrm>
              <a:off x="3467469" y="1522712"/>
              <a:ext cx="2200565" cy="369332"/>
            </a:xfrm>
            <a:prstGeom prst="rect">
              <a:avLst/>
            </a:prstGeom>
            <a:noFill/>
          </p:spPr>
          <p:txBody>
            <a:bodyPr wrap="square" rtlCol="0">
              <a:spAutoFit/>
            </a:bodyPr>
            <a:lstStyle/>
            <a:p>
              <a:r>
                <a:rPr lang="en-US" b="1" dirty="0">
                  <a:solidFill>
                    <a:srgbClr val="AF0F65"/>
                  </a:solidFill>
                </a:rPr>
                <a:t>Patrick Habib</a:t>
              </a:r>
            </a:p>
          </p:txBody>
        </p:sp>
        <p:sp>
          <p:nvSpPr>
            <p:cNvPr id="13" name="TextBox 12"/>
            <p:cNvSpPr txBox="1"/>
            <p:nvPr/>
          </p:nvSpPr>
          <p:spPr>
            <a:xfrm>
              <a:off x="6747142" y="1526314"/>
              <a:ext cx="1794665" cy="369332"/>
            </a:xfrm>
            <a:prstGeom prst="rect">
              <a:avLst/>
            </a:prstGeom>
            <a:noFill/>
          </p:spPr>
          <p:txBody>
            <a:bodyPr wrap="square" rtlCol="0">
              <a:spAutoFit/>
            </a:bodyPr>
            <a:lstStyle/>
            <a:p>
              <a:r>
                <a:rPr lang="en-US" b="1" dirty="0" err="1">
                  <a:solidFill>
                    <a:srgbClr val="AF0F65"/>
                  </a:solidFill>
                </a:rPr>
                <a:t>Abdo</a:t>
              </a:r>
              <a:r>
                <a:rPr lang="en-US" b="1" dirty="0">
                  <a:solidFill>
                    <a:srgbClr val="AF0F65"/>
                  </a:solidFill>
                </a:rPr>
                <a:t> </a:t>
              </a:r>
              <a:r>
                <a:rPr lang="en-US" b="1" dirty="0" err="1">
                  <a:solidFill>
                    <a:srgbClr val="AF0F65"/>
                  </a:solidFill>
                </a:rPr>
                <a:t>Sawma</a:t>
              </a:r>
              <a:endParaRPr lang="en-US" b="1" dirty="0">
                <a:solidFill>
                  <a:srgbClr val="AF0F65"/>
                </a:solidFill>
              </a:endParaRPr>
            </a:p>
          </p:txBody>
        </p:sp>
        <p:sp>
          <p:nvSpPr>
            <p:cNvPr id="15" name="TextBox 14"/>
            <p:cNvSpPr txBox="1"/>
            <p:nvPr/>
          </p:nvSpPr>
          <p:spPr>
            <a:xfrm>
              <a:off x="9930592" y="1522712"/>
              <a:ext cx="1709000" cy="369332"/>
            </a:xfrm>
            <a:prstGeom prst="rect">
              <a:avLst/>
            </a:prstGeom>
            <a:noFill/>
          </p:spPr>
          <p:txBody>
            <a:bodyPr wrap="square" rtlCol="0">
              <a:spAutoFit/>
            </a:bodyPr>
            <a:lstStyle/>
            <a:p>
              <a:r>
                <a:rPr lang="en-US" b="1" dirty="0">
                  <a:solidFill>
                    <a:srgbClr val="AF0F65"/>
                  </a:solidFill>
                </a:rPr>
                <a:t>Fahd Al </a:t>
              </a:r>
              <a:r>
                <a:rPr lang="en-US" b="1" dirty="0" err="1">
                  <a:solidFill>
                    <a:srgbClr val="AF0F65"/>
                  </a:solidFill>
                </a:rPr>
                <a:t>Jurdi</a:t>
              </a:r>
              <a:endParaRPr lang="en-US" b="1" dirty="0">
                <a:solidFill>
                  <a:srgbClr val="AF0F65"/>
                </a:solidFill>
              </a:endParaRPr>
            </a:p>
          </p:txBody>
        </p:sp>
        <p:pic>
          <p:nvPicPr>
            <p:cNvPr id="16" name="Image 15" descr="Une image contenant personne, mur, homme, intérieur&#10;&#10;Description générée automatiquement">
              <a:extLst>
                <a:ext uri="{FF2B5EF4-FFF2-40B4-BE49-F238E27FC236}">
                  <a16:creationId xmlns="" xmlns:a16="http://schemas.microsoft.com/office/drawing/2014/main" id="{B1FC131C-0C41-1D4A-B91C-8665B39E6603}"/>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339774" y="1939896"/>
              <a:ext cx="2492455" cy="3083624"/>
            </a:xfrm>
            <a:prstGeom prst="rect">
              <a:avLst/>
            </a:prstGeom>
          </p:spPr>
        </p:pic>
      </p:grpSp>
      <p:grpSp>
        <p:nvGrpSpPr>
          <p:cNvPr id="17" name="LAL logo bottom"/>
          <p:cNvGrpSpPr/>
          <p:nvPr/>
        </p:nvGrpSpPr>
        <p:grpSpPr>
          <a:xfrm>
            <a:off x="0" y="6257586"/>
            <a:ext cx="12192000" cy="600414"/>
            <a:chOff x="0" y="6257586"/>
            <a:chExt cx="12192000" cy="600414"/>
          </a:xfrm>
        </p:grpSpPr>
        <p:sp>
          <p:nvSpPr>
            <p:cNvPr id="18" name="Rectangle 17"/>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21" name="Title 1">
            <a:extLst>
              <a:ext uri="{FF2B5EF4-FFF2-40B4-BE49-F238E27FC236}">
                <a16:creationId xmlns="" xmlns:a16="http://schemas.microsoft.com/office/drawing/2014/main" id="{CE99B1FE-B514-4DA4-B4D8-F88D5C9D9099}"/>
              </a:ext>
            </a:extLst>
          </p:cNvPr>
          <p:cNvSpPr>
            <a:spLocks noGrp="1"/>
          </p:cNvSpPr>
          <p:nvPr>
            <p:ph type="title"/>
          </p:nvPr>
        </p:nvSpPr>
        <p:spPr>
          <a:xfrm>
            <a:off x="842772" y="-349768"/>
            <a:ext cx="10506456" cy="1110868"/>
          </a:xfrm>
        </p:spPr>
        <p:txBody>
          <a:bodyPr vert="horz" lIns="91440" tIns="45720" rIns="91440" bIns="45720" rtlCol="0" anchor="b">
            <a:normAutofit/>
          </a:bodyPr>
          <a:lstStyle/>
          <a:p>
            <a:pPr algn="ctr"/>
            <a:r>
              <a:rPr lang="en-US" sz="3200" b="1" kern="1200" dirty="0" smtClean="0">
                <a:solidFill>
                  <a:srgbClr val="AF0F65"/>
                </a:solidFill>
                <a:latin typeface="+mn-lt"/>
                <a:ea typeface="+mj-ea"/>
                <a:cs typeface="+mj-cs"/>
              </a:rPr>
              <a:t>THE PRODUCTS &amp; SERVICES TEAM</a:t>
            </a:r>
            <a:endParaRPr lang="en-US" sz="3200" b="1" kern="1200" dirty="0">
              <a:solidFill>
                <a:srgbClr val="AF0F65"/>
              </a:solidFill>
              <a:ea typeface="+mj-ea"/>
              <a:cs typeface="+mj-cs"/>
            </a:endParaRPr>
          </a:p>
        </p:txBody>
      </p:sp>
    </p:spTree>
    <p:extLst>
      <p:ext uri="{BB962C8B-B14F-4D97-AF65-F5344CB8AC3E}">
        <p14:creationId xmlns:p14="http://schemas.microsoft.com/office/powerpoint/2010/main" val="16154874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p:cNvGrpSpPr/>
          <p:nvPr/>
        </p:nvGrpSpPr>
        <p:grpSpPr>
          <a:xfrm>
            <a:off x="145507" y="1362787"/>
            <a:ext cx="11944851" cy="5174790"/>
            <a:chOff x="46721" y="1362787"/>
            <a:chExt cx="11944851" cy="517479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4737" y="1669821"/>
              <a:ext cx="2255462" cy="3155238"/>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b="-1"/>
            <a:stretch/>
          </p:blipFill>
          <p:spPr>
            <a:xfrm>
              <a:off x="2560429" y="1669821"/>
              <a:ext cx="2255462" cy="3155238"/>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b="-1"/>
            <a:stretch/>
          </p:blipFill>
          <p:spPr>
            <a:xfrm>
              <a:off x="4935520" y="1669821"/>
              <a:ext cx="2255462" cy="3155238"/>
            </a:xfrm>
            <a:prstGeom prst="rect">
              <a:avLst/>
            </a:prstGeom>
          </p:spPr>
        </p:pic>
        <p:pic>
          <p:nvPicPr>
            <p:cNvPr id="4" name="Picture 3"/>
            <p:cNvPicPr>
              <a:picLocks noChangeAspect="1"/>
            </p:cNvPicPr>
            <p:nvPr/>
          </p:nvPicPr>
          <p:blipFill rotWithShape="1">
            <a:blip r:embed="rId6" cstate="email">
              <a:extLst>
                <a:ext uri="{28A0092B-C50C-407E-A947-70E740481C1C}">
                  <a14:useLocalDpi xmlns:a14="http://schemas.microsoft.com/office/drawing/2010/main"/>
                </a:ext>
              </a:extLst>
            </a:blip>
            <a:srcRect b="-1"/>
            <a:stretch/>
          </p:blipFill>
          <p:spPr>
            <a:xfrm>
              <a:off x="7383161" y="1669821"/>
              <a:ext cx="2255462" cy="3155238"/>
            </a:xfrm>
            <a:prstGeom prst="rect">
              <a:avLst/>
            </a:prstGeom>
          </p:spPr>
        </p:pic>
        <p:pic>
          <p:nvPicPr>
            <p:cNvPr id="10" name="Picture 9"/>
            <p:cNvPicPr>
              <a:picLocks noChangeAspect="1"/>
            </p:cNvPicPr>
            <p:nvPr/>
          </p:nvPicPr>
          <p:blipFill rotWithShape="1">
            <a:blip r:embed="rId7" cstate="email">
              <a:extLst>
                <a:ext uri="{28A0092B-C50C-407E-A947-70E740481C1C}">
                  <a14:useLocalDpi xmlns:a14="http://schemas.microsoft.com/office/drawing/2010/main"/>
                </a:ext>
              </a:extLst>
            </a:blip>
            <a:srcRect b="-1"/>
            <a:stretch/>
          </p:blipFill>
          <p:spPr>
            <a:xfrm>
              <a:off x="9736110" y="1669821"/>
              <a:ext cx="2255462" cy="3155238"/>
            </a:xfrm>
            <a:prstGeom prst="rect">
              <a:avLst/>
            </a:prstGeom>
          </p:spPr>
        </p:pic>
        <p:sp>
          <p:nvSpPr>
            <p:cNvPr id="5" name="TextBox 4"/>
            <p:cNvSpPr txBox="1"/>
            <p:nvPr/>
          </p:nvSpPr>
          <p:spPr>
            <a:xfrm>
              <a:off x="6820846" y="1362787"/>
              <a:ext cx="3102429" cy="369332"/>
            </a:xfrm>
            <a:prstGeom prst="rect">
              <a:avLst/>
            </a:prstGeom>
            <a:noFill/>
          </p:spPr>
          <p:txBody>
            <a:bodyPr wrap="square" rtlCol="0">
              <a:spAutoFit/>
            </a:bodyPr>
            <a:lstStyle/>
            <a:p>
              <a:pPr algn="ctr">
                <a:spcAft>
                  <a:spcPts val="600"/>
                </a:spcAft>
              </a:pPr>
              <a:r>
                <a:rPr lang="en-US" b="1" dirty="0" err="1">
                  <a:solidFill>
                    <a:srgbClr val="AF0F65"/>
                  </a:solidFill>
                </a:rPr>
                <a:t>Elie</a:t>
              </a:r>
              <a:r>
                <a:rPr lang="en-US" b="1" dirty="0">
                  <a:solidFill>
                    <a:srgbClr val="AF0F65"/>
                  </a:solidFill>
                </a:rPr>
                <a:t> </a:t>
              </a:r>
              <a:r>
                <a:rPr lang="en-US" b="1" dirty="0" err="1">
                  <a:solidFill>
                    <a:srgbClr val="AF0F65"/>
                  </a:solidFill>
                </a:rPr>
                <a:t>Assaker</a:t>
              </a:r>
              <a:endParaRPr lang="en-US" b="1" dirty="0">
                <a:solidFill>
                  <a:srgbClr val="AF0F65"/>
                </a:solidFill>
              </a:endParaRPr>
            </a:p>
          </p:txBody>
        </p:sp>
        <p:sp>
          <p:nvSpPr>
            <p:cNvPr id="7" name="TextBox 6"/>
            <p:cNvSpPr txBox="1"/>
            <p:nvPr/>
          </p:nvSpPr>
          <p:spPr>
            <a:xfrm>
              <a:off x="4650829" y="1379794"/>
              <a:ext cx="2824843" cy="369332"/>
            </a:xfrm>
            <a:prstGeom prst="rect">
              <a:avLst/>
            </a:prstGeom>
            <a:noFill/>
          </p:spPr>
          <p:txBody>
            <a:bodyPr wrap="square" rtlCol="0">
              <a:spAutoFit/>
            </a:bodyPr>
            <a:lstStyle/>
            <a:p>
              <a:pPr algn="ctr">
                <a:spcAft>
                  <a:spcPts val="600"/>
                </a:spcAft>
              </a:pPr>
              <a:r>
                <a:rPr lang="en-US" b="1" dirty="0">
                  <a:solidFill>
                    <a:srgbClr val="AF0F65"/>
                  </a:solidFill>
                </a:rPr>
                <a:t>Ahmad </a:t>
              </a:r>
              <a:r>
                <a:rPr lang="en-US" b="1" dirty="0" err="1">
                  <a:solidFill>
                    <a:srgbClr val="AF0F65"/>
                  </a:solidFill>
                </a:rPr>
                <a:t>Shaiban</a:t>
              </a:r>
              <a:r>
                <a:rPr lang="en-US" b="1" dirty="0">
                  <a:solidFill>
                    <a:srgbClr val="AF0F65"/>
                  </a:solidFill>
                </a:rPr>
                <a:t> </a:t>
              </a:r>
            </a:p>
          </p:txBody>
        </p:sp>
        <p:sp>
          <p:nvSpPr>
            <p:cNvPr id="9" name="TextBox 8"/>
            <p:cNvSpPr txBox="1"/>
            <p:nvPr/>
          </p:nvSpPr>
          <p:spPr>
            <a:xfrm>
              <a:off x="46721" y="4809551"/>
              <a:ext cx="2514600" cy="1200329"/>
            </a:xfrm>
            <a:prstGeom prst="rect">
              <a:avLst/>
            </a:prstGeom>
            <a:noFill/>
          </p:spPr>
          <p:txBody>
            <a:bodyPr wrap="square" rtlCol="0">
              <a:spAutoFit/>
            </a:bodyPr>
            <a:lstStyle/>
            <a:p>
              <a:pPr>
                <a:spcAft>
                  <a:spcPts val="600"/>
                </a:spcAft>
              </a:pPr>
              <a:r>
                <a:rPr lang="en-US" dirty="0">
                  <a:latin typeface="+mj-lt"/>
                </a:rPr>
                <a:t>Master of language and translation with a keen eye for content editing and reviewing</a:t>
              </a:r>
            </a:p>
          </p:txBody>
        </p:sp>
        <p:sp>
          <p:nvSpPr>
            <p:cNvPr id="11" name="TextBox 10"/>
            <p:cNvSpPr txBox="1"/>
            <p:nvPr/>
          </p:nvSpPr>
          <p:spPr>
            <a:xfrm>
              <a:off x="9649883" y="4799187"/>
              <a:ext cx="2243429" cy="646331"/>
            </a:xfrm>
            <a:prstGeom prst="rect">
              <a:avLst/>
            </a:prstGeom>
            <a:noFill/>
          </p:spPr>
          <p:txBody>
            <a:bodyPr wrap="square" rtlCol="0">
              <a:spAutoFit/>
            </a:bodyPr>
            <a:lstStyle/>
            <a:p>
              <a:pPr>
                <a:spcAft>
                  <a:spcPts val="600"/>
                </a:spcAft>
              </a:pPr>
              <a:r>
                <a:rPr lang="en-US" dirty="0">
                  <a:latin typeface="+mj-lt"/>
                </a:rPr>
                <a:t>Thank you for sounding so good!</a:t>
              </a:r>
            </a:p>
          </p:txBody>
        </p:sp>
        <p:sp>
          <p:nvSpPr>
            <p:cNvPr id="14" name="TextBox 13"/>
            <p:cNvSpPr txBox="1"/>
            <p:nvPr/>
          </p:nvSpPr>
          <p:spPr>
            <a:xfrm>
              <a:off x="2360034" y="1372113"/>
              <a:ext cx="2656251" cy="369332"/>
            </a:xfrm>
            <a:prstGeom prst="rect">
              <a:avLst/>
            </a:prstGeom>
            <a:noFill/>
          </p:spPr>
          <p:txBody>
            <a:bodyPr wrap="square" rtlCol="0">
              <a:spAutoFit/>
            </a:bodyPr>
            <a:lstStyle/>
            <a:p>
              <a:pPr algn="ctr">
                <a:spcAft>
                  <a:spcPts val="600"/>
                </a:spcAft>
              </a:pPr>
              <a:r>
                <a:rPr lang="en-US" b="1" dirty="0">
                  <a:solidFill>
                    <a:srgbClr val="AF0F65"/>
                  </a:solidFill>
                </a:rPr>
                <a:t>Ines </a:t>
              </a:r>
              <a:r>
                <a:rPr lang="en-US" b="1" dirty="0" err="1">
                  <a:solidFill>
                    <a:srgbClr val="AF0F65"/>
                  </a:solidFill>
                </a:rPr>
                <a:t>Collot</a:t>
              </a:r>
              <a:endParaRPr lang="en-US" b="1" dirty="0">
                <a:solidFill>
                  <a:srgbClr val="AF0F65"/>
                </a:solidFill>
              </a:endParaRPr>
            </a:p>
          </p:txBody>
        </p:sp>
        <p:sp>
          <p:nvSpPr>
            <p:cNvPr id="3" name="TextBox 2"/>
            <p:cNvSpPr txBox="1"/>
            <p:nvPr/>
          </p:nvSpPr>
          <p:spPr>
            <a:xfrm>
              <a:off x="445085" y="1395730"/>
              <a:ext cx="1649185" cy="369332"/>
            </a:xfrm>
            <a:prstGeom prst="rect">
              <a:avLst/>
            </a:prstGeom>
            <a:noFill/>
          </p:spPr>
          <p:txBody>
            <a:bodyPr wrap="square" rtlCol="0">
              <a:spAutoFit/>
            </a:bodyPr>
            <a:lstStyle/>
            <a:p>
              <a:r>
                <a:rPr lang="en-US" b="1" dirty="0" err="1">
                  <a:solidFill>
                    <a:srgbClr val="AF0F65"/>
                  </a:solidFill>
                </a:rPr>
                <a:t>Hala</a:t>
              </a:r>
              <a:r>
                <a:rPr lang="en-US" b="1" dirty="0">
                  <a:solidFill>
                    <a:srgbClr val="AF0F65"/>
                  </a:solidFill>
                </a:rPr>
                <a:t> El </a:t>
              </a:r>
              <a:r>
                <a:rPr lang="en-US" b="1" dirty="0" err="1">
                  <a:solidFill>
                    <a:srgbClr val="AF0F65"/>
                  </a:solidFill>
                </a:rPr>
                <a:t>Chacar</a:t>
              </a:r>
              <a:endParaRPr lang="en-US" b="1" dirty="0">
                <a:solidFill>
                  <a:srgbClr val="AF0F65"/>
                </a:solidFill>
              </a:endParaRPr>
            </a:p>
          </p:txBody>
        </p:sp>
        <p:sp>
          <p:nvSpPr>
            <p:cNvPr id="12" name="TextBox 11"/>
            <p:cNvSpPr txBox="1"/>
            <p:nvPr/>
          </p:nvSpPr>
          <p:spPr>
            <a:xfrm>
              <a:off x="2497576" y="4807312"/>
              <a:ext cx="2272506" cy="1200329"/>
            </a:xfrm>
            <a:prstGeom prst="rect">
              <a:avLst/>
            </a:prstGeom>
            <a:noFill/>
          </p:spPr>
          <p:txBody>
            <a:bodyPr wrap="square" rtlCol="0">
              <a:spAutoFit/>
            </a:bodyPr>
            <a:lstStyle/>
            <a:p>
              <a:r>
                <a:rPr lang="en-US" dirty="0">
                  <a:latin typeface="+mj-lt"/>
                </a:rPr>
                <a:t>French developer with a Lebanese spirit. The best combination!</a:t>
              </a:r>
            </a:p>
            <a:p>
              <a:endParaRPr lang="en-US" dirty="0"/>
            </a:p>
          </p:txBody>
        </p:sp>
        <p:sp>
          <p:nvSpPr>
            <p:cNvPr id="15" name="TextBox 14"/>
            <p:cNvSpPr txBox="1"/>
            <p:nvPr/>
          </p:nvSpPr>
          <p:spPr>
            <a:xfrm>
              <a:off x="7340418" y="4783251"/>
              <a:ext cx="2340345" cy="1754326"/>
            </a:xfrm>
            <a:prstGeom prst="rect">
              <a:avLst/>
            </a:prstGeom>
            <a:noFill/>
          </p:spPr>
          <p:txBody>
            <a:bodyPr wrap="square" rtlCol="0">
              <a:spAutoFit/>
            </a:bodyPr>
            <a:lstStyle/>
            <a:p>
              <a:r>
                <a:rPr lang="en-US" dirty="0">
                  <a:latin typeface="+mj-lt"/>
                </a:rPr>
                <a:t>High quality content developer, voice over talent, and video editor. Basically high quality everything.</a:t>
              </a:r>
            </a:p>
            <a:p>
              <a:endParaRPr lang="en-US" dirty="0"/>
            </a:p>
          </p:txBody>
        </p:sp>
        <p:sp>
          <p:nvSpPr>
            <p:cNvPr id="16" name="TextBox 15"/>
            <p:cNvSpPr txBox="1"/>
            <p:nvPr/>
          </p:nvSpPr>
          <p:spPr>
            <a:xfrm>
              <a:off x="4886155" y="4783251"/>
              <a:ext cx="2222117" cy="1200329"/>
            </a:xfrm>
            <a:prstGeom prst="rect">
              <a:avLst/>
            </a:prstGeom>
            <a:noFill/>
          </p:spPr>
          <p:txBody>
            <a:bodyPr wrap="square" rtlCol="0">
              <a:spAutoFit/>
            </a:bodyPr>
            <a:lstStyle/>
            <a:p>
              <a:r>
                <a:rPr lang="en-US" dirty="0">
                  <a:latin typeface="+mj-lt"/>
                </a:rPr>
                <a:t>Great project management skills and a great teacher</a:t>
              </a:r>
            </a:p>
            <a:p>
              <a:endParaRPr lang="en-US" dirty="0"/>
            </a:p>
          </p:txBody>
        </p:sp>
        <p:sp>
          <p:nvSpPr>
            <p:cNvPr id="17" name="TextBox 16"/>
            <p:cNvSpPr txBox="1"/>
            <p:nvPr/>
          </p:nvSpPr>
          <p:spPr>
            <a:xfrm>
              <a:off x="9830802" y="1395730"/>
              <a:ext cx="2078543" cy="369332"/>
            </a:xfrm>
            <a:prstGeom prst="rect">
              <a:avLst/>
            </a:prstGeom>
            <a:noFill/>
          </p:spPr>
          <p:txBody>
            <a:bodyPr wrap="square" rtlCol="0">
              <a:spAutoFit/>
            </a:bodyPr>
            <a:lstStyle/>
            <a:p>
              <a:r>
                <a:rPr lang="en-US" b="1" dirty="0">
                  <a:solidFill>
                    <a:srgbClr val="AF0F65"/>
                  </a:solidFill>
                </a:rPr>
                <a:t>Chantal </a:t>
              </a:r>
              <a:r>
                <a:rPr lang="en-US" b="1" dirty="0" err="1">
                  <a:solidFill>
                    <a:srgbClr val="AF0F65"/>
                  </a:solidFill>
                </a:rPr>
                <a:t>Assaker</a:t>
              </a:r>
              <a:endParaRPr lang="en-US" b="1" dirty="0">
                <a:solidFill>
                  <a:srgbClr val="AF0F65"/>
                </a:solidFill>
              </a:endParaRPr>
            </a:p>
          </p:txBody>
        </p:sp>
      </p:grpSp>
      <p:grpSp>
        <p:nvGrpSpPr>
          <p:cNvPr id="19" name="LAL logo bottom"/>
          <p:cNvGrpSpPr/>
          <p:nvPr/>
        </p:nvGrpSpPr>
        <p:grpSpPr>
          <a:xfrm>
            <a:off x="0" y="6257586"/>
            <a:ext cx="12192000" cy="600414"/>
            <a:chOff x="0" y="6257586"/>
            <a:chExt cx="12192000" cy="600414"/>
          </a:xfrm>
        </p:grpSpPr>
        <p:sp>
          <p:nvSpPr>
            <p:cNvPr id="20" name="Rectangle 19"/>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24" name="Title 1">
            <a:extLst>
              <a:ext uri="{FF2B5EF4-FFF2-40B4-BE49-F238E27FC236}">
                <a16:creationId xmlns="" xmlns:a16="http://schemas.microsoft.com/office/drawing/2014/main" id="{CE99B1FE-B514-4DA4-B4D8-F88D5C9D9099}"/>
              </a:ext>
            </a:extLst>
          </p:cNvPr>
          <p:cNvSpPr>
            <a:spLocks noGrp="1"/>
          </p:cNvSpPr>
          <p:nvPr>
            <p:ph type="title"/>
          </p:nvPr>
        </p:nvSpPr>
        <p:spPr>
          <a:xfrm>
            <a:off x="842772" y="-349768"/>
            <a:ext cx="10506456" cy="1110868"/>
          </a:xfrm>
        </p:spPr>
        <p:txBody>
          <a:bodyPr vert="horz" lIns="91440" tIns="45720" rIns="91440" bIns="45720" rtlCol="0" anchor="b">
            <a:normAutofit/>
          </a:bodyPr>
          <a:lstStyle/>
          <a:p>
            <a:pPr algn="ctr"/>
            <a:r>
              <a:rPr lang="en-US" sz="3200" b="1" kern="1200" dirty="0" smtClean="0">
                <a:solidFill>
                  <a:srgbClr val="AF0F65"/>
                </a:solidFill>
                <a:latin typeface="+mn-lt"/>
                <a:ea typeface="+mj-ea"/>
                <a:cs typeface="+mj-cs"/>
              </a:rPr>
              <a:t>THE PRODUCTS &amp; SERVICES TEAM</a:t>
            </a:r>
            <a:endParaRPr lang="en-US" sz="3200" b="1" kern="1200" dirty="0">
              <a:solidFill>
                <a:srgbClr val="AF0F65"/>
              </a:solidFill>
              <a:ea typeface="+mj-ea"/>
              <a:cs typeface="+mj-cs"/>
            </a:endParaRPr>
          </a:p>
        </p:txBody>
      </p:sp>
    </p:spTree>
    <p:extLst>
      <p:ext uri="{BB962C8B-B14F-4D97-AF65-F5344CB8AC3E}">
        <p14:creationId xmlns:p14="http://schemas.microsoft.com/office/powerpoint/2010/main" val="2315077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4C63DC7-3BC9-EB4F-B9E7-E77D97F8C437}"/>
              </a:ext>
            </a:extLst>
          </p:cNvPr>
          <p:cNvSpPr>
            <a:spLocks noGrp="1"/>
          </p:cNvSpPr>
          <p:nvPr>
            <p:ph type="title"/>
          </p:nvPr>
        </p:nvSpPr>
        <p:spPr>
          <a:xfrm>
            <a:off x="1443790" y="208547"/>
            <a:ext cx="9304421" cy="849086"/>
          </a:xfrm>
        </p:spPr>
        <p:txBody>
          <a:bodyPr>
            <a:noAutofit/>
          </a:bodyPr>
          <a:lstStyle/>
          <a:p>
            <a:pPr algn="ctr"/>
            <a:r>
              <a:rPr lang="en-US" sz="3600" b="1" dirty="0" smtClean="0">
                <a:solidFill>
                  <a:srgbClr val="AF0F65"/>
                </a:solidFill>
                <a:latin typeface="+mn-lt"/>
              </a:rPr>
              <a:t>LESSONS LEARNED</a:t>
            </a:r>
            <a:br>
              <a:rPr lang="en-US" sz="3600" b="1" dirty="0" smtClean="0">
                <a:solidFill>
                  <a:srgbClr val="AF0F65"/>
                </a:solidFill>
                <a:latin typeface="+mn-lt"/>
              </a:rPr>
            </a:br>
            <a:r>
              <a:rPr lang="en-US" sz="3600" b="1" dirty="0" smtClean="0">
                <a:solidFill>
                  <a:srgbClr val="AF0F65"/>
                </a:solidFill>
                <a:latin typeface="+mn-lt"/>
              </a:rPr>
              <a:t>CONTENT DEPARTMENT</a:t>
            </a:r>
            <a:endParaRPr lang="en-US" sz="3600" b="1" dirty="0">
              <a:solidFill>
                <a:srgbClr val="AF0F65"/>
              </a:solidFill>
              <a:latin typeface="+mn-lt"/>
            </a:endParaRPr>
          </a:p>
        </p:txBody>
      </p:sp>
      <p:sp>
        <p:nvSpPr>
          <p:cNvPr id="3" name="ZoneTexte 2">
            <a:extLst>
              <a:ext uri="{FF2B5EF4-FFF2-40B4-BE49-F238E27FC236}">
                <a16:creationId xmlns="" xmlns:a16="http://schemas.microsoft.com/office/drawing/2014/main" id="{2A8BD228-BFD0-4547-A063-79603BAF6EFF}"/>
              </a:ext>
            </a:extLst>
          </p:cNvPr>
          <p:cNvSpPr txBox="1"/>
          <p:nvPr/>
        </p:nvSpPr>
        <p:spPr>
          <a:xfrm>
            <a:off x="838200" y="1683736"/>
            <a:ext cx="10515600" cy="4401205"/>
          </a:xfrm>
          <a:prstGeom prst="rect">
            <a:avLst/>
          </a:prstGeom>
          <a:noFill/>
        </p:spPr>
        <p:txBody>
          <a:bodyPr wrap="square" rtlCol="0">
            <a:spAutoFit/>
          </a:bodyPr>
          <a:lstStyle/>
          <a:p>
            <a:pPr marL="285750" indent="-285750" algn="just">
              <a:buFont typeface="Arial" panose="020B0604020202020204" pitchFamily="34" charset="0"/>
              <a:buChar char="•"/>
            </a:pPr>
            <a:r>
              <a:rPr lang="en-US" sz="2000" dirty="0">
                <a:latin typeface="+mj-lt"/>
              </a:rPr>
              <a:t>Always listen first and adapt your solution to the needs.</a:t>
            </a:r>
          </a:p>
          <a:p>
            <a:pPr algn="just"/>
            <a:endParaRPr lang="en-US" sz="2000" dirty="0">
              <a:latin typeface="+mj-lt"/>
            </a:endParaRPr>
          </a:p>
          <a:p>
            <a:pPr marL="285750" indent="-285750" algn="just">
              <a:buFont typeface="Arial" panose="020B0604020202020204" pitchFamily="34" charset="0"/>
              <a:buChar char="•"/>
            </a:pPr>
            <a:r>
              <a:rPr lang="en-US" sz="2000" dirty="0">
                <a:latin typeface="+mj-lt"/>
              </a:rPr>
              <a:t>Work closely with the teachers and make them the chore of the solution. </a:t>
            </a:r>
          </a:p>
          <a:p>
            <a:pPr marL="285750" indent="-285750" algn="just">
              <a:buFont typeface="Arial" panose="020B0604020202020204" pitchFamily="34" charset="0"/>
              <a:buChar char="•"/>
            </a:pPr>
            <a:endParaRPr lang="en-US" sz="2000" dirty="0">
              <a:latin typeface="+mj-lt"/>
            </a:endParaRPr>
          </a:p>
          <a:p>
            <a:pPr marL="285750" indent="-285750" algn="just">
              <a:buFont typeface="Arial" panose="020B0604020202020204" pitchFamily="34" charset="0"/>
              <a:buChar char="•"/>
            </a:pPr>
            <a:r>
              <a:rPr lang="en-US" sz="2000" dirty="0">
                <a:latin typeface="+mj-lt"/>
              </a:rPr>
              <a:t>Set and follow standard operations procedure and management tools. They are essential for good governance, transparency and efficiency. </a:t>
            </a:r>
          </a:p>
          <a:p>
            <a:pPr algn="just"/>
            <a:endParaRPr lang="en-US" sz="2000" dirty="0">
              <a:latin typeface="+mj-lt"/>
            </a:endParaRPr>
          </a:p>
          <a:p>
            <a:pPr marL="285750" indent="-285750" algn="just">
              <a:buFont typeface="Arial" panose="020B0604020202020204" pitchFamily="34" charset="0"/>
              <a:buChar char="•"/>
            </a:pPr>
            <a:r>
              <a:rPr lang="en-US" sz="2000" dirty="0">
                <a:latin typeface="+mj-lt"/>
              </a:rPr>
              <a:t>Trust the people because you need to trust them to make projects happen, and they need to be trusted to make projects happen. </a:t>
            </a:r>
          </a:p>
          <a:p>
            <a:pPr marL="285750" indent="-285750" algn="just">
              <a:buFont typeface="Arial" panose="020B0604020202020204" pitchFamily="34" charset="0"/>
              <a:buChar char="•"/>
            </a:pPr>
            <a:endParaRPr lang="en-US" sz="2000" dirty="0">
              <a:latin typeface="+mj-lt"/>
            </a:endParaRPr>
          </a:p>
          <a:p>
            <a:pPr marL="285750" indent="-285750" algn="just">
              <a:buFont typeface="Arial" panose="020B0604020202020204" pitchFamily="34" charset="0"/>
              <a:buChar char="•"/>
            </a:pPr>
            <a:r>
              <a:rPr lang="en-US" sz="2000" dirty="0">
                <a:latin typeface="+mj-lt"/>
              </a:rPr>
              <a:t>Bridge between the learning in front of a screen and the direct environment of the students. The house can be a great lab. </a:t>
            </a:r>
          </a:p>
          <a:p>
            <a:pPr marL="285750" indent="-285750" algn="just">
              <a:buFont typeface="Arial" panose="020B0604020202020204" pitchFamily="34" charset="0"/>
              <a:buChar char="•"/>
            </a:pPr>
            <a:endParaRPr lang="en-US" sz="2000" dirty="0">
              <a:latin typeface="+mj-lt"/>
            </a:endParaRPr>
          </a:p>
          <a:p>
            <a:pPr marL="285750" indent="-285750" algn="just">
              <a:buFont typeface="Arial" panose="020B0604020202020204" pitchFamily="34" charset="0"/>
              <a:buChar char="•"/>
            </a:pPr>
            <a:r>
              <a:rPr lang="en-US" sz="2000" dirty="0">
                <a:latin typeface="+mj-lt"/>
              </a:rPr>
              <a:t>Link learning to happiness. </a:t>
            </a:r>
          </a:p>
        </p:txBody>
      </p:sp>
      <p:grpSp>
        <p:nvGrpSpPr>
          <p:cNvPr id="4" name="LAL logo bottom"/>
          <p:cNvGrpSpPr/>
          <p:nvPr/>
        </p:nvGrpSpPr>
        <p:grpSpPr>
          <a:xfrm>
            <a:off x="0" y="6257586"/>
            <a:ext cx="12192000" cy="600414"/>
            <a:chOff x="0" y="6257586"/>
            <a:chExt cx="12192000" cy="600414"/>
          </a:xfrm>
        </p:grpSpPr>
        <p:sp>
          <p:nvSpPr>
            <p:cNvPr id="5" name="Rectangle 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2872078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p:cNvGrpSpPr/>
          <p:nvPr/>
        </p:nvGrpSpPr>
        <p:grpSpPr>
          <a:xfrm>
            <a:off x="869948" y="158661"/>
            <a:ext cx="10729714" cy="6400266"/>
            <a:chOff x="869948" y="158661"/>
            <a:chExt cx="10729714" cy="6400266"/>
          </a:xfrm>
        </p:grpSpPr>
        <p:sp>
          <p:nvSpPr>
            <p:cNvPr id="11" name="TextBox 10"/>
            <p:cNvSpPr txBox="1"/>
            <p:nvPr/>
          </p:nvSpPr>
          <p:spPr>
            <a:xfrm>
              <a:off x="4827067" y="158661"/>
              <a:ext cx="2537866" cy="646331"/>
            </a:xfrm>
            <a:prstGeom prst="rect">
              <a:avLst/>
            </a:prstGeom>
            <a:noFill/>
          </p:spPr>
          <p:txBody>
            <a:bodyPr wrap="square" rtlCol="0">
              <a:spAutoFit/>
            </a:bodyPr>
            <a:lstStyle/>
            <a:p>
              <a:pPr algn="ctr"/>
              <a:r>
                <a:rPr lang="en-US" sz="3600" b="1" dirty="0">
                  <a:solidFill>
                    <a:srgbClr val="AC1C5F"/>
                  </a:solidFill>
                </a:rPr>
                <a:t>TEAMING</a:t>
              </a:r>
              <a:r>
                <a:rPr lang="en-US" sz="3600" b="1" dirty="0"/>
                <a:t> </a:t>
              </a:r>
              <a:endParaRPr lang="en-US" sz="3600" dirty="0"/>
            </a:p>
          </p:txBody>
        </p:sp>
        <p:grpSp>
          <p:nvGrpSpPr>
            <p:cNvPr id="3" name="Group 2"/>
            <p:cNvGrpSpPr/>
            <p:nvPr/>
          </p:nvGrpSpPr>
          <p:grpSpPr>
            <a:xfrm>
              <a:off x="869948" y="1040440"/>
              <a:ext cx="10729714" cy="5518487"/>
              <a:chOff x="1037895" y="1040440"/>
              <a:chExt cx="10729714" cy="5518487"/>
            </a:xfrm>
          </p:grpSpPr>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52256" y="1456954"/>
                <a:ext cx="2195761" cy="2578208"/>
              </a:xfrm>
              <a:prstGeom prst="rect">
                <a:avLst/>
              </a:prstGeom>
            </p:spPr>
          </p:pic>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09286" y="1456954"/>
                <a:ext cx="2168226" cy="2569685"/>
              </a:xfrm>
              <a:prstGeom prst="rect">
                <a:avLst/>
              </a:prstGeom>
            </p:spPr>
          </p:pic>
          <p:sp>
            <p:nvSpPr>
              <p:cNvPr id="5" name="TextBox 4"/>
              <p:cNvSpPr txBox="1"/>
              <p:nvPr/>
            </p:nvSpPr>
            <p:spPr>
              <a:xfrm>
                <a:off x="1037895" y="4173659"/>
                <a:ext cx="4711009" cy="2385268"/>
              </a:xfrm>
              <a:prstGeom prst="rect">
                <a:avLst/>
              </a:prstGeom>
              <a:noFill/>
            </p:spPr>
            <p:txBody>
              <a:bodyPr wrap="square" rtlCol="0">
                <a:spAutoFit/>
              </a:bodyPr>
              <a:lstStyle/>
              <a:p>
                <a:pPr algn="just">
                  <a:spcAft>
                    <a:spcPts val="600"/>
                  </a:spcAft>
                </a:pPr>
                <a:r>
                  <a:rPr lang="en-US" dirty="0">
                    <a:latin typeface="+mj-lt"/>
                    <a:ea typeface="Chalkboard" charset="0"/>
                    <a:cs typeface="Chalkboard" charset="0"/>
                  </a:rPr>
                  <a:t>Ahmad developed physics units while pursuing a master’s in project management. For Ahmad everything is always ”</a:t>
                </a:r>
                <a:r>
                  <a:rPr lang="en-US" dirty="0" err="1">
                    <a:latin typeface="+mj-lt"/>
                    <a:ea typeface="Chalkboard" charset="0"/>
                    <a:cs typeface="Chalkboard" charset="0"/>
                  </a:rPr>
                  <a:t>tamem</a:t>
                </a:r>
                <a:r>
                  <a:rPr lang="en-US" dirty="0">
                    <a:latin typeface="+mj-lt"/>
                    <a:ea typeface="Chalkboard" charset="0"/>
                    <a:cs typeface="Chalkboard" charset="0"/>
                  </a:rPr>
                  <a:t>” and sometimes “</a:t>
                </a:r>
                <a:r>
                  <a:rPr lang="en-US" dirty="0" err="1">
                    <a:latin typeface="+mj-lt"/>
                    <a:ea typeface="Chalkboard" charset="0"/>
                    <a:cs typeface="Chalkboard" charset="0"/>
                  </a:rPr>
                  <a:t>kteer</a:t>
                </a:r>
                <a:r>
                  <a:rPr lang="en-US" dirty="0">
                    <a:latin typeface="+mj-lt"/>
                    <a:ea typeface="Chalkboard" charset="0"/>
                    <a:cs typeface="Chalkboard" charset="0"/>
                  </a:rPr>
                  <a:t> </a:t>
                </a:r>
                <a:r>
                  <a:rPr lang="en-US" dirty="0" err="1">
                    <a:latin typeface="+mj-lt"/>
                    <a:ea typeface="Chalkboard" charset="0"/>
                    <a:cs typeface="Chalkboard" charset="0"/>
                  </a:rPr>
                  <a:t>tamem</a:t>
                </a:r>
                <a:r>
                  <a:rPr lang="en-US" dirty="0">
                    <a:latin typeface="+mj-lt"/>
                    <a:ea typeface="Chalkboard" charset="0"/>
                    <a:cs typeface="Chalkboard" charset="0"/>
                  </a:rPr>
                  <a:t>”. With his positive spirit and eagerness to evolve, he joined the team as a Project Manager for capacity building and development. </a:t>
                </a:r>
              </a:p>
              <a:p>
                <a:pPr algn="just">
                  <a:spcAft>
                    <a:spcPts val="600"/>
                  </a:spcAft>
                </a:pPr>
                <a:endParaRPr lang="en-US" dirty="0">
                  <a:latin typeface="+mj-lt"/>
                </a:endParaRPr>
              </a:p>
            </p:txBody>
          </p:sp>
          <p:sp>
            <p:nvSpPr>
              <p:cNvPr id="7" name="TextBox 6"/>
              <p:cNvSpPr txBox="1"/>
              <p:nvPr/>
            </p:nvSpPr>
            <p:spPr>
              <a:xfrm>
                <a:off x="6532663" y="4173659"/>
                <a:ext cx="5234946" cy="2108269"/>
              </a:xfrm>
              <a:prstGeom prst="rect">
                <a:avLst/>
              </a:prstGeom>
              <a:noFill/>
            </p:spPr>
            <p:txBody>
              <a:bodyPr wrap="square" rtlCol="0">
                <a:spAutoFit/>
              </a:bodyPr>
              <a:lstStyle/>
              <a:p>
                <a:pPr algn="just">
                  <a:spcAft>
                    <a:spcPts val="600"/>
                  </a:spcAft>
                </a:pPr>
                <a:r>
                  <a:rPr lang="en-US" dirty="0" err="1">
                    <a:latin typeface="+mj-lt"/>
                    <a:ea typeface="Chalkboard" charset="0"/>
                    <a:cs typeface="Chalkboard" charset="0"/>
                  </a:rPr>
                  <a:t>Souhaila</a:t>
                </a:r>
                <a:r>
                  <a:rPr lang="en-US" dirty="0">
                    <a:latin typeface="+mj-lt"/>
                    <a:ea typeface="Chalkboard" charset="0"/>
                    <a:cs typeface="Chalkboard" charset="0"/>
                  </a:rPr>
                  <a:t> started at LAL by developing Chemistry units while pursuing a master’s degree in education at AUB. </a:t>
                </a:r>
                <a:r>
                  <a:rPr lang="en-US" dirty="0" err="1">
                    <a:latin typeface="+mj-lt"/>
                    <a:ea typeface="Chalkboard" charset="0"/>
                    <a:cs typeface="Chalkboard" charset="0"/>
                  </a:rPr>
                  <a:t>Souhaila’s</a:t>
                </a:r>
                <a:r>
                  <a:rPr lang="en-US" dirty="0">
                    <a:latin typeface="+mj-lt"/>
                    <a:ea typeface="Chalkboard" charset="0"/>
                    <a:cs typeface="Chalkboard" charset="0"/>
                  </a:rPr>
                  <a:t> knowledge in new educational pedagogies was valuable. We are very lucky that she joined our team as a Project Manager for Remote Pedagogy and Distance Learning. </a:t>
                </a:r>
              </a:p>
              <a:p>
                <a:pPr algn="just">
                  <a:spcAft>
                    <a:spcPts val="600"/>
                  </a:spcAft>
                </a:pPr>
                <a:endParaRPr lang="en-US" dirty="0">
                  <a:latin typeface="+mj-lt"/>
                </a:endParaRPr>
              </a:p>
            </p:txBody>
          </p:sp>
          <p:sp>
            <p:nvSpPr>
              <p:cNvPr id="15" name="TextBox 14"/>
              <p:cNvSpPr txBox="1"/>
              <p:nvPr/>
            </p:nvSpPr>
            <p:spPr>
              <a:xfrm>
                <a:off x="2315713" y="1040440"/>
                <a:ext cx="2155372" cy="369332"/>
              </a:xfrm>
              <a:prstGeom prst="rect">
                <a:avLst/>
              </a:prstGeom>
              <a:noFill/>
            </p:spPr>
            <p:txBody>
              <a:bodyPr wrap="square" rtlCol="0">
                <a:spAutoFit/>
              </a:bodyPr>
              <a:lstStyle/>
              <a:p>
                <a:pPr algn="ctr"/>
                <a:r>
                  <a:rPr lang="en-US" b="1" dirty="0">
                    <a:solidFill>
                      <a:srgbClr val="AC1C5F"/>
                    </a:solidFill>
                    <a:ea typeface="Chalkboard" charset="0"/>
                    <a:cs typeface="Chalkboard" charset="0"/>
                  </a:rPr>
                  <a:t>Ahmad </a:t>
                </a:r>
                <a:r>
                  <a:rPr lang="en-US" b="1" dirty="0" err="1">
                    <a:solidFill>
                      <a:srgbClr val="AC1C5F"/>
                    </a:solidFill>
                    <a:ea typeface="Chalkboard" charset="0"/>
                    <a:cs typeface="Chalkboard" charset="0"/>
                  </a:rPr>
                  <a:t>Shaiban</a:t>
                </a:r>
                <a:endParaRPr lang="en-US" b="1" dirty="0">
                  <a:solidFill>
                    <a:srgbClr val="AC1C5F"/>
                  </a:solidFill>
                  <a:ea typeface="Chalkboard" charset="0"/>
                  <a:cs typeface="Chalkboard" charset="0"/>
                </a:endParaRPr>
              </a:p>
            </p:txBody>
          </p:sp>
          <p:sp>
            <p:nvSpPr>
              <p:cNvPr id="16" name="TextBox 15"/>
              <p:cNvSpPr txBox="1"/>
              <p:nvPr/>
            </p:nvSpPr>
            <p:spPr>
              <a:xfrm>
                <a:off x="8219731" y="1040440"/>
                <a:ext cx="1860811" cy="369332"/>
              </a:xfrm>
              <a:prstGeom prst="rect">
                <a:avLst/>
              </a:prstGeom>
              <a:noFill/>
            </p:spPr>
            <p:txBody>
              <a:bodyPr wrap="square" rtlCol="0">
                <a:spAutoFit/>
              </a:bodyPr>
              <a:lstStyle/>
              <a:p>
                <a:r>
                  <a:rPr lang="en-US" b="1" dirty="0" err="1">
                    <a:solidFill>
                      <a:srgbClr val="AC1C5F"/>
                    </a:solidFill>
                    <a:ea typeface="Chalkboard" charset="0"/>
                    <a:cs typeface="Chalkboard" charset="0"/>
                  </a:rPr>
                  <a:t>Souhaila</a:t>
                </a:r>
                <a:r>
                  <a:rPr lang="en-US" b="1" dirty="0">
                    <a:solidFill>
                      <a:srgbClr val="AC1C5F"/>
                    </a:solidFill>
                    <a:ea typeface="Chalkboard" charset="0"/>
                    <a:cs typeface="Chalkboard" charset="0"/>
                  </a:rPr>
                  <a:t> </a:t>
                </a:r>
                <a:r>
                  <a:rPr lang="en-US" b="1" dirty="0" err="1">
                    <a:solidFill>
                      <a:srgbClr val="AC1C5F"/>
                    </a:solidFill>
                    <a:ea typeface="Chalkboard" charset="0"/>
                    <a:cs typeface="Chalkboard" charset="0"/>
                  </a:rPr>
                  <a:t>Nassar</a:t>
                </a:r>
                <a:endParaRPr lang="en-US" b="1" dirty="0">
                  <a:solidFill>
                    <a:srgbClr val="AC1C5F"/>
                  </a:solidFill>
                  <a:ea typeface="Chalkboard" charset="0"/>
                  <a:cs typeface="Chalkboard" charset="0"/>
                </a:endParaRPr>
              </a:p>
            </p:txBody>
          </p:sp>
        </p:grpSp>
      </p:grpSp>
      <p:grpSp>
        <p:nvGrpSpPr>
          <p:cNvPr id="17" name="LAL logo bottom"/>
          <p:cNvGrpSpPr/>
          <p:nvPr/>
        </p:nvGrpSpPr>
        <p:grpSpPr>
          <a:xfrm>
            <a:off x="0" y="6257586"/>
            <a:ext cx="12192000" cy="600414"/>
            <a:chOff x="0" y="6257586"/>
            <a:chExt cx="12192000" cy="600414"/>
          </a:xfrm>
        </p:grpSpPr>
        <p:sp>
          <p:nvSpPr>
            <p:cNvPr id="18" name="Rectangle 17"/>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35603711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62953C-F4FB-46D5-A60C-AC636C4AFC80}"/>
              </a:ext>
            </a:extLst>
          </p:cNvPr>
          <p:cNvSpPr>
            <a:spLocks noGrp="1"/>
          </p:cNvSpPr>
          <p:nvPr>
            <p:ph type="title"/>
          </p:nvPr>
        </p:nvSpPr>
        <p:spPr>
          <a:xfrm>
            <a:off x="1716504" y="135068"/>
            <a:ext cx="8758989" cy="996043"/>
          </a:xfrm>
        </p:spPr>
        <p:txBody>
          <a:bodyPr>
            <a:noAutofit/>
          </a:bodyPr>
          <a:lstStyle/>
          <a:p>
            <a:pPr algn="ctr"/>
            <a:r>
              <a:rPr lang="en-US" sz="3600" b="1" dirty="0" smtClean="0">
                <a:solidFill>
                  <a:srgbClr val="AF0F65"/>
                </a:solidFill>
                <a:latin typeface="+mn-lt"/>
              </a:rPr>
              <a:t>LESSONS LEARNED</a:t>
            </a:r>
            <a:br>
              <a:rPr lang="en-US" sz="3600" b="1" dirty="0" smtClean="0">
                <a:solidFill>
                  <a:srgbClr val="AF0F65"/>
                </a:solidFill>
                <a:latin typeface="+mn-lt"/>
              </a:rPr>
            </a:br>
            <a:r>
              <a:rPr lang="en-US" sz="3600" b="1" dirty="0" smtClean="0">
                <a:solidFill>
                  <a:srgbClr val="AF0F65"/>
                </a:solidFill>
                <a:latin typeface="+mn-lt"/>
              </a:rPr>
              <a:t>PRODUCTS &amp; SERVICES DEPARTMENT</a:t>
            </a:r>
            <a:endParaRPr lang="en-US" sz="3600" b="1" dirty="0">
              <a:solidFill>
                <a:srgbClr val="AF0F65"/>
              </a:solidFill>
              <a:latin typeface="+mn-lt"/>
            </a:endParaRPr>
          </a:p>
        </p:txBody>
      </p:sp>
      <p:sp>
        <p:nvSpPr>
          <p:cNvPr id="3" name="TextBox 2">
            <a:extLst>
              <a:ext uri="{FF2B5EF4-FFF2-40B4-BE49-F238E27FC236}">
                <a16:creationId xmlns="" xmlns:a16="http://schemas.microsoft.com/office/drawing/2014/main" id="{17C4662C-7B80-4AC1-80C7-963C9501D39E}"/>
              </a:ext>
            </a:extLst>
          </p:cNvPr>
          <p:cNvSpPr txBox="1"/>
          <p:nvPr/>
        </p:nvSpPr>
        <p:spPr>
          <a:xfrm>
            <a:off x="723899" y="2124660"/>
            <a:ext cx="10744201" cy="2554545"/>
          </a:xfrm>
          <a:prstGeom prst="rect">
            <a:avLst/>
          </a:prstGeom>
          <a:noFill/>
        </p:spPr>
        <p:txBody>
          <a:bodyPr wrap="square" rtlCol="0">
            <a:spAutoFit/>
          </a:bodyPr>
          <a:lstStyle/>
          <a:p>
            <a:r>
              <a:rPr lang="en-US" sz="2000" u="sng" dirty="0">
                <a:solidFill>
                  <a:srgbClr val="AF0F65"/>
                </a:solidFill>
              </a:rPr>
              <a:t>From the first year of our sustainability plan, this is what we learned from the Products &amp; Services department: </a:t>
            </a:r>
          </a:p>
          <a:p>
            <a:pPr marL="285750" indent="-285750">
              <a:buFont typeface="Arial" panose="020B0604020202020204" pitchFamily="34" charset="0"/>
              <a:buChar char="•"/>
            </a:pPr>
            <a:endParaRPr lang="en-US" sz="2000" dirty="0">
              <a:latin typeface="+mj-lt"/>
            </a:endParaRPr>
          </a:p>
          <a:p>
            <a:pPr marL="285750" indent="-285750">
              <a:buFont typeface="Arial" panose="020B0604020202020204" pitchFamily="34" charset="0"/>
              <a:buChar char="•"/>
            </a:pPr>
            <a:r>
              <a:rPr lang="en-US" sz="2000" dirty="0">
                <a:latin typeface="+mj-lt"/>
              </a:rPr>
              <a:t>Assess the needs of the target group before drafting anything</a:t>
            </a:r>
          </a:p>
          <a:p>
            <a:pPr marL="285750" indent="-285750">
              <a:buFont typeface="Arial" panose="020B0604020202020204" pitchFamily="34" charset="0"/>
              <a:buChar char="•"/>
            </a:pPr>
            <a:r>
              <a:rPr lang="en-US" sz="2000" dirty="0">
                <a:latin typeface="+mj-lt"/>
              </a:rPr>
              <a:t>Assess the expectations and know what you can and cannot do</a:t>
            </a:r>
          </a:p>
          <a:p>
            <a:pPr marL="285750" indent="-285750">
              <a:buFont typeface="Arial" panose="020B0604020202020204" pitchFamily="34" charset="0"/>
              <a:buChar char="•"/>
            </a:pPr>
            <a:r>
              <a:rPr lang="en-US" sz="2000" dirty="0">
                <a:latin typeface="+mj-lt"/>
              </a:rPr>
              <a:t>Motivate the team to be innovative instead of limiting them to specific tools and methods</a:t>
            </a:r>
          </a:p>
          <a:p>
            <a:pPr marL="285750" indent="-285750">
              <a:buFont typeface="Arial" panose="020B0604020202020204" pitchFamily="34" charset="0"/>
              <a:buChar char="•"/>
            </a:pPr>
            <a:r>
              <a:rPr lang="en-US" sz="2000" dirty="0">
                <a:latin typeface="+mj-lt"/>
              </a:rPr>
              <a:t>Clear communication makes all the difference</a:t>
            </a:r>
          </a:p>
          <a:p>
            <a:pPr marL="285750" indent="-285750">
              <a:buFont typeface="Arial" panose="020B0604020202020204" pitchFamily="34" charset="0"/>
              <a:buChar char="•"/>
            </a:pPr>
            <a:r>
              <a:rPr lang="en-US" sz="2000" dirty="0">
                <a:latin typeface="+mj-lt"/>
              </a:rPr>
              <a:t>Trust the team and the PM, we have awesome people on board! </a:t>
            </a:r>
          </a:p>
        </p:txBody>
      </p:sp>
      <p:grpSp>
        <p:nvGrpSpPr>
          <p:cNvPr id="4" name="LAL logo bottom"/>
          <p:cNvGrpSpPr/>
          <p:nvPr/>
        </p:nvGrpSpPr>
        <p:grpSpPr>
          <a:xfrm>
            <a:off x="0" y="6257586"/>
            <a:ext cx="12192000" cy="600414"/>
            <a:chOff x="0" y="6257586"/>
            <a:chExt cx="12192000" cy="600414"/>
          </a:xfrm>
        </p:grpSpPr>
        <p:sp>
          <p:nvSpPr>
            <p:cNvPr id="5" name="Rectangle 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9761352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407720" y="1355213"/>
            <a:ext cx="11376561" cy="4708981"/>
          </a:xfrm>
          <a:prstGeom prst="rect">
            <a:avLst/>
          </a:prstGeom>
          <a:noFill/>
        </p:spPr>
        <p:txBody>
          <a:bodyPr wrap="square" rtlCol="0">
            <a:spAutoFit/>
          </a:bodyPr>
          <a:lstStyle/>
          <a:p>
            <a:pPr algn="just"/>
            <a:r>
              <a:rPr lang="en-US" sz="2000" b="1" dirty="0">
                <a:solidFill>
                  <a:srgbClr val="AC1C5F"/>
                </a:solidFill>
                <a:latin typeface="+mj-lt"/>
              </a:rPr>
              <a:t> </a:t>
            </a:r>
            <a:r>
              <a:rPr lang="en-US" sz="2000" dirty="0">
                <a:latin typeface="+mj-lt"/>
                <a:cs typeface="Source Sans Pro Regular" charset="0"/>
              </a:rPr>
              <a:t>We learned a lot through these unprecedented times. We got wiser and better structured. This mix of unfortunate events (the COVID-19 pandemic, our collapsing socio-economic system, and our city that crumbled on its inhabitants as a result of the 4th of August Beirut port blast) was for us, like for many others, a time to rethink our priorities, to learn and unlearn, again and again. </a:t>
            </a:r>
          </a:p>
          <a:p>
            <a:pPr algn="just"/>
            <a:endParaRPr lang="en-US" sz="2000" dirty="0">
              <a:latin typeface="+mj-lt"/>
              <a:cs typeface="Source Sans Pro Regular" charset="0"/>
            </a:endParaRPr>
          </a:p>
          <a:p>
            <a:pPr algn="just"/>
            <a:r>
              <a:rPr lang="en-US" sz="2000" dirty="0">
                <a:latin typeface="+mj-lt"/>
                <a:cs typeface="Source Sans Pro Regular" charset="0"/>
              </a:rPr>
              <a:t>However, the greatest lesson of all was given to us by the people who organized themselves in networks to help, working days and nights to support those whose houses and life were destroyed by the blast. </a:t>
            </a:r>
          </a:p>
          <a:p>
            <a:pPr algn="just"/>
            <a:endParaRPr lang="en-US" sz="2000" dirty="0">
              <a:latin typeface="+mj-lt"/>
              <a:cs typeface="Source Sans Pro Regular" charset="0"/>
            </a:endParaRPr>
          </a:p>
          <a:p>
            <a:pPr algn="just"/>
            <a:r>
              <a:rPr lang="en-US" sz="2000" dirty="0">
                <a:latin typeface="+mj-lt"/>
                <a:cs typeface="Source Sans Pro Regular" charset="0"/>
              </a:rPr>
              <a:t>Even if confusedly known, it has become clear to us that no single educational initiative can provide a solution on its own. It's all about collaboration and forces working together. True, it is not always easy to work with others, to align visions, strategies and methodologies, to accept to listen to other opinions and take them into consideration. It is a whole adaptation process, which is often challenging, but when it succeeds, when you reach this point where you all work together toward the same goal, that is what can be called creating a better education for all. You experience this amazing feeling of hope; maybe there is still something to be done to save this country through educating the young.</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3874078" y="121582"/>
            <a:ext cx="4443845" cy="646331"/>
          </a:xfrm>
          <a:prstGeom prst="rect">
            <a:avLst/>
          </a:prstGeom>
          <a:noFill/>
        </p:spPr>
        <p:txBody>
          <a:bodyPr wrap="none" rtlCol="0">
            <a:spAutoFit/>
          </a:bodyPr>
          <a:lstStyle/>
          <a:p>
            <a:pPr algn="ctr"/>
            <a:r>
              <a:rPr lang="en-US" sz="3600" b="1" dirty="0" smtClean="0">
                <a:solidFill>
                  <a:srgbClr val="AF0F65"/>
                </a:solidFill>
              </a:rPr>
              <a:t>LEARN AND UNLEARN</a:t>
            </a:r>
            <a:endParaRPr lang="en-US" sz="3600" dirty="0">
              <a:solidFill>
                <a:srgbClr val="AF0F65"/>
              </a:solidFill>
            </a:endParaRPr>
          </a:p>
        </p:txBody>
      </p:sp>
      <p:grpSp>
        <p:nvGrpSpPr>
          <p:cNvPr id="6" name="LAL logo bottom"/>
          <p:cNvGrpSpPr/>
          <p:nvPr/>
        </p:nvGrpSpPr>
        <p:grpSpPr>
          <a:xfrm>
            <a:off x="0" y="6257586"/>
            <a:ext cx="12192000" cy="600414"/>
            <a:chOff x="0" y="6257586"/>
            <a:chExt cx="12192000" cy="600414"/>
          </a:xfrm>
        </p:grpSpPr>
        <p:sp>
          <p:nvSpPr>
            <p:cNvPr id="7" name="Rectangle 6"/>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888065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ZoneTexte 24">
            <a:extLst>
              <a:ext uri="{FF2B5EF4-FFF2-40B4-BE49-F238E27FC236}">
                <a16:creationId xmlns="" xmlns:a16="http://schemas.microsoft.com/office/drawing/2014/main" id="{A1D09CFB-AE47-614C-B8B4-13C2234B9B2D}"/>
              </a:ext>
            </a:extLst>
          </p:cNvPr>
          <p:cNvSpPr txBox="1"/>
          <p:nvPr/>
        </p:nvSpPr>
        <p:spPr>
          <a:xfrm>
            <a:off x="3561492" y="128749"/>
            <a:ext cx="5069016" cy="646331"/>
          </a:xfrm>
          <a:prstGeom prst="rect">
            <a:avLst/>
          </a:prstGeom>
          <a:noFill/>
        </p:spPr>
        <p:txBody>
          <a:bodyPr wrap="none" rtlCol="0">
            <a:spAutoFit/>
          </a:bodyPr>
          <a:lstStyle/>
          <a:p>
            <a:r>
              <a:rPr lang="en-US" sz="3600" b="1" dirty="0">
                <a:solidFill>
                  <a:srgbClr val="AF0F65"/>
                </a:solidFill>
              </a:rPr>
              <a:t>FRIENDS AND PARTNERS</a:t>
            </a:r>
            <a:endParaRPr lang="en-US" sz="3600" dirty="0">
              <a:solidFill>
                <a:srgbClr val="AF0F65"/>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val="24842366"/>
              </p:ext>
            </p:extLst>
          </p:nvPr>
        </p:nvGraphicFramePr>
        <p:xfrm>
          <a:off x="0" y="1511166"/>
          <a:ext cx="12192000" cy="3870960"/>
        </p:xfrm>
        <a:graphic>
          <a:graphicData uri="http://schemas.openxmlformats.org/drawingml/2006/table">
            <a:tbl>
              <a:tblPr firstRow="1" bandRow="1">
                <a:tableStyleId>{5940675A-B579-460E-94D1-54222C63F5DA}</a:tableStyleId>
              </a:tblPr>
              <a:tblGrid>
                <a:gridCol w="3048000">
                  <a:extLst>
                    <a:ext uri="{9D8B030D-6E8A-4147-A177-3AD203B41FA5}">
                      <a16:colId xmlns="" xmlns:a16="http://schemas.microsoft.com/office/drawing/2014/main" val="20000"/>
                    </a:ext>
                  </a:extLst>
                </a:gridCol>
                <a:gridCol w="3048000">
                  <a:extLst>
                    <a:ext uri="{9D8B030D-6E8A-4147-A177-3AD203B41FA5}">
                      <a16:colId xmlns="" xmlns:a16="http://schemas.microsoft.com/office/drawing/2014/main" val="20001"/>
                    </a:ext>
                  </a:extLst>
                </a:gridCol>
                <a:gridCol w="3048000">
                  <a:extLst>
                    <a:ext uri="{9D8B030D-6E8A-4147-A177-3AD203B41FA5}">
                      <a16:colId xmlns="" xmlns:a16="http://schemas.microsoft.com/office/drawing/2014/main" val="20002"/>
                    </a:ext>
                  </a:extLst>
                </a:gridCol>
                <a:gridCol w="3048000">
                  <a:extLst>
                    <a:ext uri="{9D8B030D-6E8A-4147-A177-3AD203B41FA5}">
                      <a16:colId xmlns="" xmlns:a16="http://schemas.microsoft.com/office/drawing/2014/main" val="20003"/>
                    </a:ext>
                  </a:extLst>
                </a:gridCol>
              </a:tblGrid>
              <a:tr h="0">
                <a:tc>
                  <a:txBody>
                    <a:bodyPr/>
                    <a:lstStyle/>
                    <a:p>
                      <a:pPr algn="ctr"/>
                      <a:r>
                        <a:rPr lang="en-US" sz="2000" b="1" dirty="0">
                          <a:solidFill>
                            <a:srgbClr val="AF0F65"/>
                          </a:solidFill>
                          <a:latin typeface="+mn-lt"/>
                        </a:rPr>
                        <a:t>Support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rgbClr val="AF0F65"/>
                          </a:solidFill>
                          <a:latin typeface="+mn-lt"/>
                        </a:rPr>
                        <a:t>Partners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rgbClr val="AF0F65"/>
                          </a:solidFill>
                          <a:latin typeface="+mn-lt"/>
                        </a:rPr>
                        <a:t>Co-creation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b="1" dirty="0">
                          <a:solidFill>
                            <a:srgbClr val="AF0F65"/>
                          </a:solidFill>
                          <a:latin typeface="+mn-lt"/>
                        </a:rPr>
                        <a:t>Digital Transformation Services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0"/>
                  </a:ext>
                </a:extLst>
              </a:tr>
              <a:tr h="370840">
                <a:tc>
                  <a:txBody>
                    <a:bodyPr/>
                    <a:lstStyle/>
                    <a:p>
                      <a:pPr algn="ctr"/>
                      <a:r>
                        <a:rPr lang="en-US" sz="2000" dirty="0">
                          <a:latin typeface="+mj-lt"/>
                        </a:rPr>
                        <a:t>BMZ/GIZ</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INSPIRATION GARDEN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PRO-ABLED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MALAAK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1"/>
                  </a:ext>
                </a:extLst>
              </a:tr>
              <a:tr h="370840">
                <a:tc>
                  <a:txBody>
                    <a:bodyPr/>
                    <a:lstStyle/>
                    <a:p>
                      <a:pPr algn="ctr"/>
                      <a:r>
                        <a:rPr lang="en-US" sz="2000" dirty="0">
                          <a:latin typeface="+mj-lt"/>
                        </a:rPr>
                        <a:t>MALALA</a:t>
                      </a:r>
                      <a:r>
                        <a:rPr lang="en-US" sz="2000" baseline="0" dirty="0">
                          <a:latin typeface="+mj-lt"/>
                        </a:rPr>
                        <a:t> FUND</a:t>
                      </a:r>
                      <a:endParaRPr lang="en-US" sz="20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ANA AQRA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WORLD VISION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BASMEH &amp; ZEYTOONEH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370840">
                <a:tc>
                  <a:txBody>
                    <a:bodyPr/>
                    <a:lstStyle/>
                    <a:p>
                      <a:pPr algn="ctr"/>
                      <a:r>
                        <a:rPr lang="en-US" sz="2000" dirty="0">
                          <a:latin typeface="+mj-lt"/>
                        </a:rPr>
                        <a:t>EDUCATION ABOVE ALL</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IRC</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DIGNITY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JUSOOR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370840">
                <a:tc>
                  <a:txBody>
                    <a:bodyPr/>
                    <a:lstStyle/>
                    <a:p>
                      <a:pPr algn="ctr"/>
                      <a:r>
                        <a:rPr lang="en-US" sz="2000" dirty="0">
                          <a:latin typeface="+mj-lt"/>
                        </a:rPr>
                        <a:t>SAINT-GOBAIN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RIGHT TO PLAY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SOCIAL SUPPORT SOCIETY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370840">
                <a:tc>
                  <a:txBody>
                    <a:bodyPr/>
                    <a:lstStyle/>
                    <a:p>
                      <a:pPr algn="ctr"/>
                      <a:r>
                        <a:rPr lang="en-US" sz="2000" dirty="0">
                          <a:latin typeface="+mj-lt"/>
                        </a:rPr>
                        <a:t>RIGHT TO PLAY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DOT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RUWWAD AL TANMIYA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370840">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BOT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TAHADDI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370840">
                <a:tc>
                  <a:txBody>
                    <a:bodyPr/>
                    <a:lstStyle/>
                    <a:p>
                      <a:pPr algn="ctr"/>
                      <a:endParaRPr lang="en-US" sz="2000" dirty="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IOF</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BORDERLESS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370840">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FIWI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en-US" sz="2000">
                        <a:latin typeface="+mj-l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000" dirty="0">
                          <a:latin typeface="+mj-lt"/>
                        </a:rPr>
                        <a:t>UNRWA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 xmlns:a16="http://schemas.microsoft.com/office/drawing/2014/main" val="10008"/>
                  </a:ext>
                </a:extLst>
              </a:tr>
            </a:tbl>
          </a:graphicData>
        </a:graphic>
      </p:graphicFrame>
      <p:grpSp>
        <p:nvGrpSpPr>
          <p:cNvPr id="4" name="LAL logo bottom"/>
          <p:cNvGrpSpPr/>
          <p:nvPr/>
        </p:nvGrpSpPr>
        <p:grpSpPr>
          <a:xfrm>
            <a:off x="0" y="6257586"/>
            <a:ext cx="12192000" cy="600414"/>
            <a:chOff x="0" y="6257586"/>
            <a:chExt cx="12192000" cy="600414"/>
          </a:xfrm>
        </p:grpSpPr>
        <p:sp>
          <p:nvSpPr>
            <p:cNvPr id="5" name="Rectangle 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23448159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74D2979E-FAEB-6F40-9972-0A2EF4BC36AF}"/>
              </a:ext>
            </a:extLst>
          </p:cNvPr>
          <p:cNvSpPr txBox="1"/>
          <p:nvPr/>
        </p:nvSpPr>
        <p:spPr>
          <a:xfrm>
            <a:off x="1181100" y="2366569"/>
            <a:ext cx="9829800" cy="2308324"/>
          </a:xfrm>
          <a:prstGeom prst="rect">
            <a:avLst/>
          </a:prstGeom>
          <a:noFill/>
        </p:spPr>
        <p:txBody>
          <a:bodyPr wrap="square" rtlCol="0">
            <a:spAutoFit/>
          </a:bodyPr>
          <a:lstStyle/>
          <a:p>
            <a:pPr algn="ctr"/>
            <a:r>
              <a:rPr lang="en-US" sz="3600" dirty="0">
                <a:solidFill>
                  <a:srgbClr val="AF0F65"/>
                </a:solidFill>
                <a:cs typeface="Source Sans Pro Regular" charset="0"/>
              </a:rPr>
              <a:t>We look forward </a:t>
            </a:r>
            <a:r>
              <a:rPr lang="en-US" sz="3600" dirty="0" smtClean="0">
                <a:solidFill>
                  <a:srgbClr val="AF0F65"/>
                </a:solidFill>
                <a:cs typeface="Source Sans Pro Regular" charset="0"/>
              </a:rPr>
              <a:t>to </a:t>
            </a:r>
            <a:r>
              <a:rPr lang="en-US" sz="3600" dirty="0">
                <a:solidFill>
                  <a:srgbClr val="AF0F65"/>
                </a:solidFill>
                <a:cs typeface="Source Sans Pro Regular" charset="0"/>
              </a:rPr>
              <a:t>an exceptional 2021 </a:t>
            </a:r>
            <a:r>
              <a:rPr lang="en-US" sz="3600" dirty="0" smtClean="0">
                <a:solidFill>
                  <a:srgbClr val="AF0F65"/>
                </a:solidFill>
                <a:cs typeface="Source Sans Pro Regular" charset="0"/>
              </a:rPr>
              <a:t>year</a:t>
            </a:r>
          </a:p>
          <a:p>
            <a:pPr algn="ctr"/>
            <a:r>
              <a:rPr lang="en-US" sz="3600" dirty="0" smtClean="0">
                <a:solidFill>
                  <a:srgbClr val="AF0F65"/>
                </a:solidFill>
                <a:cs typeface="Source Sans Pro Regular" charset="0"/>
              </a:rPr>
              <a:t>full </a:t>
            </a:r>
            <a:r>
              <a:rPr lang="en-US" sz="3600" dirty="0">
                <a:solidFill>
                  <a:srgbClr val="AF0F65"/>
                </a:solidFill>
                <a:cs typeface="Source Sans Pro Regular" charset="0"/>
              </a:rPr>
              <a:t>of achievements,  dreams, and more collaborations!</a:t>
            </a:r>
            <a:endParaRPr lang="en-US" sz="3600" dirty="0">
              <a:solidFill>
                <a:srgbClr val="AF0F65"/>
              </a:solidFill>
            </a:endParaRPr>
          </a:p>
          <a:p>
            <a:pPr algn="ctr"/>
            <a:endParaRPr lang="en-US" sz="3600" dirty="0">
              <a:solidFill>
                <a:srgbClr val="AF0F65"/>
              </a:solidFill>
            </a:endParaRPr>
          </a:p>
        </p:txBody>
      </p:sp>
      <p:grpSp>
        <p:nvGrpSpPr>
          <p:cNvPr id="4" name="LAL logo bottom"/>
          <p:cNvGrpSpPr/>
          <p:nvPr/>
        </p:nvGrpSpPr>
        <p:grpSpPr>
          <a:xfrm>
            <a:off x="0" y="6257586"/>
            <a:ext cx="12192000" cy="600414"/>
            <a:chOff x="0" y="6257586"/>
            <a:chExt cx="12192000" cy="600414"/>
          </a:xfrm>
        </p:grpSpPr>
        <p:sp>
          <p:nvSpPr>
            <p:cNvPr id="5" name="Rectangle 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21141965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 xmlns:a16="http://schemas.microsoft.com/office/drawing/2014/main" id="{E30D8831-7F21-6C46-9162-73CE70EF6F8A}"/>
              </a:ext>
            </a:extLst>
          </p:cNvPr>
          <p:cNvSpPr txBox="1"/>
          <p:nvPr/>
        </p:nvSpPr>
        <p:spPr>
          <a:xfrm>
            <a:off x="439672" y="517031"/>
            <a:ext cx="11356721" cy="6186309"/>
          </a:xfrm>
          <a:prstGeom prst="rect">
            <a:avLst/>
          </a:prstGeom>
          <a:noFill/>
        </p:spPr>
        <p:txBody>
          <a:bodyPr wrap="square" rtlCol="0">
            <a:spAutoFit/>
          </a:bodyPr>
          <a:lstStyle/>
          <a:p>
            <a:endParaRPr lang="en-US" dirty="0">
              <a:latin typeface="+mj-lt"/>
            </a:endParaRPr>
          </a:p>
          <a:p>
            <a:pPr marL="342900" indent="-342900">
              <a:buClr>
                <a:srgbClr val="C6006F"/>
              </a:buClr>
              <a:buFont typeface="Courier New" charset="0"/>
              <a:buChar char="o"/>
            </a:pPr>
            <a:r>
              <a:rPr lang="en-US" dirty="0">
                <a:latin typeface="+mj-lt"/>
              </a:rPr>
              <a:t>The amazing team at GIZ:</a:t>
            </a:r>
          </a:p>
          <a:p>
            <a:pPr marL="800100" lvl="1" indent="-342900">
              <a:buFontTx/>
              <a:buChar char="-"/>
            </a:pPr>
            <a:r>
              <a:rPr lang="en-US" dirty="0">
                <a:latin typeface="+mj-lt"/>
                <a:ea typeface="Chalkboard" charset="0"/>
                <a:cs typeface="Chalkboard" charset="0"/>
              </a:rPr>
              <a:t>Ismael Nouns </a:t>
            </a:r>
            <a:r>
              <a:rPr lang="en-US" dirty="0" smtClean="0">
                <a:latin typeface="+mj-lt"/>
              </a:rPr>
              <a:t>for </a:t>
            </a:r>
            <a:r>
              <a:rPr lang="en-US" dirty="0">
                <a:latin typeface="+mj-lt"/>
              </a:rPr>
              <a:t>his vision and engagement for a better Lebanon.</a:t>
            </a:r>
          </a:p>
          <a:p>
            <a:pPr marL="800100" lvl="1" indent="-342900">
              <a:buFontTx/>
              <a:buChar char="-"/>
            </a:pPr>
            <a:r>
              <a:rPr lang="en-US" dirty="0">
                <a:latin typeface="+mj-lt"/>
              </a:rPr>
              <a:t>Christel Safi for her vision and contagious positiveness and laugh.</a:t>
            </a:r>
          </a:p>
          <a:p>
            <a:pPr marL="800100" lvl="1" indent="-342900">
              <a:buFontTx/>
              <a:buChar char="-"/>
            </a:pPr>
            <a:r>
              <a:rPr lang="en-US" dirty="0">
                <a:latin typeface="+mj-lt"/>
              </a:rPr>
              <a:t>Ilona Mazloum for her unconditional help in building our procedures.</a:t>
            </a:r>
          </a:p>
          <a:p>
            <a:endParaRPr lang="en-US" u="sng" dirty="0">
              <a:latin typeface="+mj-lt"/>
            </a:endParaRPr>
          </a:p>
          <a:p>
            <a:pPr marL="342900" indent="-342900">
              <a:buClr>
                <a:srgbClr val="C6006F"/>
              </a:buClr>
              <a:buFont typeface="Courier New" charset="0"/>
              <a:buChar char="o"/>
            </a:pPr>
            <a:r>
              <a:rPr lang="en-US" dirty="0">
                <a:latin typeface="+mj-lt"/>
              </a:rPr>
              <a:t>Caroline Hoy, Impact Evaluation and Monitoring Director at Queen Rania Foundation and her team, for listening to our needs and helping us building our own impact tools. </a:t>
            </a:r>
          </a:p>
          <a:p>
            <a:endParaRPr lang="en-US" dirty="0">
              <a:latin typeface="+mj-lt"/>
            </a:endParaRPr>
          </a:p>
          <a:p>
            <a:pPr marL="342900" indent="-342900">
              <a:buClr>
                <a:srgbClr val="C6006F"/>
              </a:buClr>
              <a:buFont typeface="Courier New" charset="0"/>
              <a:buChar char="o"/>
            </a:pPr>
            <a:r>
              <a:rPr lang="en-US" dirty="0" err="1">
                <a:latin typeface="+mj-lt"/>
              </a:rPr>
              <a:t>Fadi</a:t>
            </a:r>
            <a:r>
              <a:rPr lang="en-US" dirty="0">
                <a:latin typeface="+mj-lt"/>
              </a:rPr>
              <a:t> El </a:t>
            </a:r>
            <a:r>
              <a:rPr lang="en-US" dirty="0" err="1">
                <a:latin typeface="+mj-lt"/>
              </a:rPr>
              <a:t>Hage</a:t>
            </a:r>
            <a:r>
              <a:rPr lang="en-US" dirty="0">
                <a:latin typeface="+mj-lt"/>
              </a:rPr>
              <a:t> for his expert support in distance learning pedagogy </a:t>
            </a:r>
          </a:p>
          <a:p>
            <a:pPr>
              <a:buClr>
                <a:srgbClr val="C6006F"/>
              </a:buClr>
            </a:pPr>
            <a:endParaRPr lang="en-US" dirty="0">
              <a:latin typeface="+mj-lt"/>
            </a:endParaRPr>
          </a:p>
          <a:p>
            <a:pPr marL="342900" indent="-342900">
              <a:buClr>
                <a:srgbClr val="C6006F"/>
              </a:buClr>
              <a:buFont typeface="Courier New" charset="0"/>
              <a:buChar char="o"/>
            </a:pPr>
            <a:r>
              <a:rPr lang="en-US" dirty="0">
                <a:latin typeface="+mj-lt"/>
              </a:rPr>
              <a:t>MIT SOLVE’s exceptional team .  </a:t>
            </a:r>
          </a:p>
          <a:p>
            <a:pPr>
              <a:buClr>
                <a:srgbClr val="C6006F"/>
              </a:buClr>
            </a:pPr>
            <a:endParaRPr lang="en-US" dirty="0">
              <a:latin typeface="+mj-lt"/>
            </a:endParaRPr>
          </a:p>
          <a:p>
            <a:pPr marL="342900" indent="-342900">
              <a:buClr>
                <a:srgbClr val="C6006F"/>
              </a:buClr>
              <a:buFont typeface="Courier New" charset="0"/>
              <a:buChar char="o"/>
            </a:pPr>
            <a:r>
              <a:rPr lang="en-US" dirty="0">
                <a:latin typeface="+mj-lt"/>
              </a:rPr>
              <a:t>Harvard Center for the Developing Child unconditional support. </a:t>
            </a:r>
          </a:p>
          <a:p>
            <a:pPr>
              <a:buClr>
                <a:srgbClr val="C6006F"/>
              </a:buClr>
            </a:pPr>
            <a:endParaRPr lang="en-US" dirty="0">
              <a:latin typeface="+mj-lt"/>
            </a:endParaRPr>
          </a:p>
          <a:p>
            <a:pPr marL="342900" indent="-342900">
              <a:buClr>
                <a:srgbClr val="C6006F"/>
              </a:buClr>
              <a:buFont typeface="Courier New" charset="0"/>
              <a:buChar char="o"/>
            </a:pPr>
            <a:r>
              <a:rPr lang="en-US" dirty="0">
                <a:latin typeface="+mj-lt"/>
              </a:rPr>
              <a:t>Dorothy Gordon, Chairwoman, Information for All Programs at UNESCO, for her convictions and courage. </a:t>
            </a:r>
          </a:p>
          <a:p>
            <a:pPr>
              <a:buClr>
                <a:srgbClr val="C6006F"/>
              </a:buClr>
            </a:pPr>
            <a:endParaRPr lang="en-US" dirty="0">
              <a:latin typeface="+mj-lt"/>
            </a:endParaRPr>
          </a:p>
          <a:p>
            <a:pPr marL="342900" indent="-342900">
              <a:buClr>
                <a:srgbClr val="C6006F"/>
              </a:buClr>
              <a:buFont typeface="Courier New" charset="0"/>
              <a:buChar char="o"/>
            </a:pPr>
            <a:r>
              <a:rPr lang="en-US" dirty="0" err="1">
                <a:latin typeface="+mj-lt"/>
              </a:rPr>
              <a:t>Nafez</a:t>
            </a:r>
            <a:r>
              <a:rPr lang="en-US" dirty="0">
                <a:latin typeface="+mj-lt"/>
              </a:rPr>
              <a:t> </a:t>
            </a:r>
            <a:r>
              <a:rPr lang="en-US" dirty="0" err="1">
                <a:latin typeface="+mj-lt"/>
              </a:rPr>
              <a:t>Dakkak</a:t>
            </a:r>
            <a:r>
              <a:rPr lang="en-US" dirty="0">
                <a:latin typeface="+mj-lt"/>
              </a:rPr>
              <a:t> from Queen Rania Foundation for his support through the MIT SOLVE project </a:t>
            </a:r>
          </a:p>
          <a:p>
            <a:pPr>
              <a:buClr>
                <a:srgbClr val="C6006F"/>
              </a:buClr>
            </a:pPr>
            <a:endParaRPr lang="en-US" dirty="0">
              <a:latin typeface="+mj-lt"/>
            </a:endParaRPr>
          </a:p>
          <a:p>
            <a:pPr marL="342900" indent="-342900">
              <a:buClr>
                <a:srgbClr val="C6006F"/>
              </a:buClr>
              <a:buFont typeface="Courier New" charset="0"/>
              <a:buChar char="o"/>
            </a:pPr>
            <a:r>
              <a:rPr lang="en-US" dirty="0">
                <a:latin typeface="+mj-lt"/>
              </a:rPr>
              <a:t>Tariq Al </a:t>
            </a:r>
            <a:r>
              <a:rPr lang="en-US" dirty="0" err="1">
                <a:latin typeface="+mj-lt"/>
              </a:rPr>
              <a:t>Gurg</a:t>
            </a:r>
            <a:r>
              <a:rPr lang="en-US" dirty="0">
                <a:latin typeface="+mj-lt"/>
              </a:rPr>
              <a:t> from </a:t>
            </a:r>
            <a:r>
              <a:rPr lang="en-US" dirty="0" err="1">
                <a:latin typeface="+mj-lt"/>
              </a:rPr>
              <a:t>Dubaï</a:t>
            </a:r>
            <a:r>
              <a:rPr lang="en-US" dirty="0">
                <a:latin typeface="+mj-lt"/>
              </a:rPr>
              <a:t> Cares for his support and care through the MIT SOLVE Project </a:t>
            </a:r>
          </a:p>
          <a:p>
            <a:pPr>
              <a:buClr>
                <a:srgbClr val="C6006F"/>
              </a:buClr>
            </a:pPr>
            <a:endParaRPr lang="en-US" dirty="0">
              <a:latin typeface="+mj-lt"/>
            </a:endParaRPr>
          </a:p>
          <a:p>
            <a:pPr>
              <a:buClr>
                <a:srgbClr val="C6006F"/>
              </a:buClr>
            </a:pPr>
            <a:r>
              <a:rPr lang="en-US" dirty="0">
                <a:latin typeface="+mj-lt"/>
              </a:rPr>
              <a:t> </a:t>
            </a:r>
          </a:p>
        </p:txBody>
      </p:sp>
      <p:grpSp>
        <p:nvGrpSpPr>
          <p:cNvPr id="4" name="LAL logo bottom"/>
          <p:cNvGrpSpPr/>
          <p:nvPr/>
        </p:nvGrpSpPr>
        <p:grpSpPr>
          <a:xfrm>
            <a:off x="0" y="6257586"/>
            <a:ext cx="12192000" cy="600414"/>
            <a:chOff x="0" y="6257586"/>
            <a:chExt cx="12192000" cy="600414"/>
          </a:xfrm>
        </p:grpSpPr>
        <p:sp>
          <p:nvSpPr>
            <p:cNvPr id="5" name="Rectangle 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9" name="TextBox 8"/>
          <p:cNvSpPr txBox="1"/>
          <p:nvPr/>
        </p:nvSpPr>
        <p:spPr>
          <a:xfrm>
            <a:off x="3118980" y="212942"/>
            <a:ext cx="5423770" cy="646331"/>
          </a:xfrm>
          <a:prstGeom prst="rect">
            <a:avLst/>
          </a:prstGeom>
          <a:noFill/>
        </p:spPr>
        <p:txBody>
          <a:bodyPr wrap="square" rtlCol="0">
            <a:spAutoFit/>
          </a:bodyPr>
          <a:lstStyle/>
          <a:p>
            <a:pPr algn="ctr"/>
            <a:r>
              <a:rPr lang="en-US" sz="3600" b="1" dirty="0" smtClean="0">
                <a:solidFill>
                  <a:srgbClr val="AC1C5F"/>
                </a:solidFill>
              </a:rPr>
              <a:t>A SPECIAL THANKS TO:</a:t>
            </a:r>
            <a:endParaRPr lang="en-US" sz="3600" b="1" dirty="0">
              <a:solidFill>
                <a:srgbClr val="AC1C5F"/>
              </a:solidFill>
            </a:endParaRPr>
          </a:p>
        </p:txBody>
      </p:sp>
    </p:spTree>
    <p:extLst>
      <p:ext uri="{BB962C8B-B14F-4D97-AF65-F5344CB8AC3E}">
        <p14:creationId xmlns:p14="http://schemas.microsoft.com/office/powerpoint/2010/main" val="2491078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374ABB38-8A12-CE4D-A9B4-3FA2475E1E0B}"/>
              </a:ext>
            </a:extLst>
          </p:cNvPr>
          <p:cNvSpPr txBox="1">
            <a:spLocks/>
          </p:cNvSpPr>
          <p:nvPr/>
        </p:nvSpPr>
        <p:spPr>
          <a:xfrm>
            <a:off x="1144388" y="2507295"/>
            <a:ext cx="9903225" cy="6627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b="1" dirty="0" smtClean="0">
                <a:solidFill>
                  <a:srgbClr val="AF0F65"/>
                </a:solidFill>
                <a:latin typeface="+mn-lt"/>
              </a:rPr>
              <a:t>THANK YOU!</a:t>
            </a:r>
            <a:endParaRPr lang="en-US" sz="6000" b="1" dirty="0">
              <a:solidFill>
                <a:srgbClr val="AF0F65"/>
              </a:solidFill>
              <a:latin typeface="+mn-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7321" y="752381"/>
            <a:ext cx="4937358" cy="739964"/>
          </a:xfrm>
          <a:prstGeom prst="rect">
            <a:avLst/>
          </a:prstGeom>
        </p:spPr>
      </p:pic>
      <p:sp>
        <p:nvSpPr>
          <p:cNvPr id="13" name="Rectangle 12"/>
          <p:cNvSpPr/>
          <p:nvPr/>
        </p:nvSpPr>
        <p:spPr>
          <a:xfrm>
            <a:off x="0" y="4509370"/>
            <a:ext cx="12192000" cy="2348630"/>
          </a:xfrm>
          <a:prstGeom prst="rect">
            <a:avLst/>
          </a:prstGeom>
          <a:solidFill>
            <a:srgbClr val="AF0F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a:p>
            <a:pPr algn="ctr"/>
            <a:r>
              <a:rPr lang="en-US" sz="2000" dirty="0" smtClean="0"/>
              <a:t>Click on the icons below to follow us</a:t>
            </a:r>
            <a:endParaRPr lang="en-US" sz="2000" u="sng" dirty="0" smtClean="0">
              <a:solidFill>
                <a:schemeClr val="bg1"/>
              </a:solidFill>
            </a:endParaRPr>
          </a:p>
          <a:p>
            <a:pPr algn="ctr"/>
            <a:endParaRPr lang="en-US" sz="3200" dirty="0"/>
          </a:p>
          <a:p>
            <a:pPr algn="ctr"/>
            <a:r>
              <a:rPr lang="en-US" sz="3200" dirty="0" smtClean="0"/>
              <a:t> </a:t>
            </a:r>
            <a:endParaRPr lang="en-US" sz="3200" dirty="0"/>
          </a:p>
        </p:txBody>
      </p:sp>
      <p:grpSp>
        <p:nvGrpSpPr>
          <p:cNvPr id="12" name="Group 11"/>
          <p:cNvGrpSpPr/>
          <p:nvPr/>
        </p:nvGrpSpPr>
        <p:grpSpPr>
          <a:xfrm>
            <a:off x="4723520" y="5893333"/>
            <a:ext cx="2744959" cy="462038"/>
            <a:chOff x="4582278" y="5969285"/>
            <a:chExt cx="2744959" cy="462038"/>
          </a:xfrm>
        </p:grpSpPr>
        <p:pic>
          <p:nvPicPr>
            <p:cNvPr id="6" name="Picture 5">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2278" y="5970242"/>
              <a:ext cx="462038" cy="459728"/>
            </a:xfrm>
            <a:prstGeom prst="rect">
              <a:avLst/>
            </a:prstGeom>
          </p:spPr>
        </p:pic>
        <p:pic>
          <p:nvPicPr>
            <p:cNvPr id="7" name="Picture 6">
              <a:hlinkClick r:id="rId6"/>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48727" y="5969285"/>
              <a:ext cx="462038" cy="462038"/>
            </a:xfrm>
            <a:prstGeom prst="rect">
              <a:avLst/>
            </a:prstGeom>
          </p:spPr>
        </p:pic>
        <p:pic>
          <p:nvPicPr>
            <p:cNvPr id="9" name="Picture 8">
              <a:hlinkClick r:id="rId8"/>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865199" y="5969285"/>
              <a:ext cx="462038" cy="462038"/>
            </a:xfrm>
            <a:prstGeom prst="rect">
              <a:avLst/>
            </a:prstGeom>
          </p:spPr>
        </p:pic>
        <p:pic>
          <p:nvPicPr>
            <p:cNvPr id="10" name="Picture 9">
              <a:hlinkClick r:id="rId10"/>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111062" y="5969285"/>
              <a:ext cx="462038" cy="462038"/>
            </a:xfrm>
            <a:prstGeom prst="rect">
              <a:avLst/>
            </a:prstGeom>
          </p:spPr>
        </p:pic>
      </p:grpSp>
    </p:spTree>
    <p:extLst>
      <p:ext uri="{BB962C8B-B14F-4D97-AF65-F5344CB8AC3E}">
        <p14:creationId xmlns:p14="http://schemas.microsoft.com/office/powerpoint/2010/main" val="893879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506151B-25A6-9C47-8C84-4F23CEC6DCBE}"/>
              </a:ext>
            </a:extLst>
          </p:cNvPr>
          <p:cNvSpPr>
            <a:spLocks noGrp="1"/>
          </p:cNvSpPr>
          <p:nvPr>
            <p:ph type="title"/>
          </p:nvPr>
        </p:nvSpPr>
        <p:spPr>
          <a:xfrm>
            <a:off x="5018794" y="79087"/>
            <a:ext cx="2154412" cy="727053"/>
          </a:xfrm>
        </p:spPr>
        <p:txBody>
          <a:bodyPr>
            <a:normAutofit/>
          </a:bodyPr>
          <a:lstStyle/>
          <a:p>
            <a:pPr algn="ctr"/>
            <a:r>
              <a:rPr lang="en-US" sz="3600" b="1" dirty="0">
                <a:latin typeface="+mn-lt"/>
              </a:rPr>
              <a:t> </a:t>
            </a:r>
            <a:endParaRPr lang="en-US" sz="2000" b="1" dirty="0">
              <a:latin typeface="+mn-lt"/>
            </a:endParaRPr>
          </a:p>
        </p:txBody>
      </p:sp>
      <p:sp>
        <p:nvSpPr>
          <p:cNvPr id="4" name="Rectangle 3"/>
          <p:cNvSpPr/>
          <p:nvPr/>
        </p:nvSpPr>
        <p:spPr>
          <a:xfrm>
            <a:off x="5977217" y="3244334"/>
            <a:ext cx="237566" cy="369332"/>
          </a:xfrm>
          <a:prstGeom prst="rect">
            <a:avLst/>
          </a:prstGeom>
        </p:spPr>
        <p:txBody>
          <a:bodyPr wrap="none">
            <a:spAutoFit/>
          </a:bodyPr>
          <a:lstStyle/>
          <a:p>
            <a:r>
              <a:rPr lang="sk-SK"/>
              <a:t> </a:t>
            </a:r>
            <a:endParaRPr lang="en-US" dirty="0"/>
          </a:p>
        </p:txBody>
      </p:sp>
      <p:grpSp>
        <p:nvGrpSpPr>
          <p:cNvPr id="10" name="Group 9"/>
          <p:cNvGrpSpPr/>
          <p:nvPr/>
        </p:nvGrpSpPr>
        <p:grpSpPr>
          <a:xfrm>
            <a:off x="163788" y="890247"/>
            <a:ext cx="11864424" cy="5416181"/>
            <a:chOff x="327576" y="890247"/>
            <a:chExt cx="11864424" cy="5416181"/>
          </a:xfrm>
        </p:grpSpPr>
        <p:sp>
          <p:nvSpPr>
            <p:cNvPr id="3" name="ZoneTexte 2">
              <a:extLst>
                <a:ext uri="{FF2B5EF4-FFF2-40B4-BE49-F238E27FC236}">
                  <a16:creationId xmlns="" xmlns:a16="http://schemas.microsoft.com/office/drawing/2014/main" id="{C44B2DE8-ADEB-C548-B63A-D1FE580AE9EF}"/>
                </a:ext>
              </a:extLst>
            </p:cNvPr>
            <p:cNvSpPr txBox="1"/>
            <p:nvPr/>
          </p:nvSpPr>
          <p:spPr>
            <a:xfrm>
              <a:off x="327576" y="4012812"/>
              <a:ext cx="3879720" cy="1477328"/>
            </a:xfrm>
            <a:prstGeom prst="rect">
              <a:avLst/>
            </a:prstGeom>
            <a:noFill/>
          </p:spPr>
          <p:txBody>
            <a:bodyPr wrap="square" rtlCol="0">
              <a:spAutoFit/>
            </a:bodyPr>
            <a:lstStyle/>
            <a:p>
              <a:pPr algn="just"/>
              <a:r>
                <a:rPr lang="en-US" dirty="0" err="1">
                  <a:latin typeface="+mj-lt"/>
                  <a:ea typeface="Chalkboard" charset="0"/>
                  <a:cs typeface="Chalkboard" charset="0"/>
                </a:rPr>
                <a:t>Hala</a:t>
              </a:r>
              <a:r>
                <a:rPr lang="en-US" dirty="0">
                  <a:latin typeface="+mj-lt"/>
                  <a:ea typeface="Chalkboard" charset="0"/>
                  <a:cs typeface="Chalkboard" charset="0"/>
                </a:rPr>
                <a:t> is more than a translator. She combines her love for the right terms with her dedication and her ability to work in a team. She joined LAL as an Expert Translator and Language Editor.</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14355" y="1280959"/>
              <a:ext cx="2343235" cy="2743066"/>
            </a:xfrm>
            <a:prstGeom prst="rect">
              <a:avLst/>
            </a:prstGeom>
          </p:spPr>
        </p:pic>
        <p:sp>
          <p:nvSpPr>
            <p:cNvPr id="7" name="TextBox 6"/>
            <p:cNvSpPr txBox="1"/>
            <p:nvPr/>
          </p:nvSpPr>
          <p:spPr>
            <a:xfrm>
              <a:off x="8312280" y="4023549"/>
              <a:ext cx="3879720" cy="1754326"/>
            </a:xfrm>
            <a:prstGeom prst="rect">
              <a:avLst/>
            </a:prstGeom>
            <a:noFill/>
          </p:spPr>
          <p:txBody>
            <a:bodyPr wrap="square" rtlCol="0">
              <a:spAutoFit/>
            </a:bodyPr>
            <a:lstStyle/>
            <a:p>
              <a:pPr algn="just"/>
              <a:r>
                <a:rPr lang="en-US" dirty="0">
                  <a:latin typeface="+mj-lt"/>
                  <a:ea typeface="Chalkboard" charset="0"/>
                  <a:cs typeface="Chalkboard" charset="0"/>
                </a:rPr>
                <a:t>Yara graduated from the University of Amsterdam with a BS in New Media and Digital Culture. With her smile and skills, she joined the team as a Communications Officer. </a:t>
              </a:r>
            </a:p>
            <a:p>
              <a:endParaRPr lang="en-US" dirty="0">
                <a:latin typeface="+mj-lt"/>
              </a:endParaRP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3095" y="1291199"/>
              <a:ext cx="2353999" cy="2800335"/>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88170" y="1274287"/>
              <a:ext cx="2343235" cy="2738525"/>
            </a:xfrm>
            <a:prstGeom prst="rect">
              <a:avLst/>
            </a:prstGeom>
          </p:spPr>
        </p:pic>
        <p:sp>
          <p:nvSpPr>
            <p:cNvPr id="9" name="TextBox 8"/>
            <p:cNvSpPr txBox="1"/>
            <p:nvPr/>
          </p:nvSpPr>
          <p:spPr>
            <a:xfrm>
              <a:off x="4319928" y="3998104"/>
              <a:ext cx="3879720" cy="2308324"/>
            </a:xfrm>
            <a:prstGeom prst="rect">
              <a:avLst/>
            </a:prstGeom>
            <a:noFill/>
          </p:spPr>
          <p:txBody>
            <a:bodyPr wrap="square" rtlCol="0">
              <a:spAutoFit/>
            </a:bodyPr>
            <a:lstStyle/>
            <a:p>
              <a:pPr algn="just"/>
              <a:r>
                <a:rPr lang="en-US" dirty="0" err="1">
                  <a:latin typeface="+mj-lt"/>
                  <a:ea typeface="Chalkboard" charset="0"/>
                  <a:cs typeface="Chalkboard" charset="0"/>
                </a:rPr>
                <a:t>Elie</a:t>
              </a:r>
              <a:r>
                <a:rPr lang="en-US" dirty="0">
                  <a:latin typeface="+mj-lt"/>
                  <a:ea typeface="Chalkboard" charset="0"/>
                  <a:cs typeface="Chalkboard" charset="0"/>
                </a:rPr>
                <a:t> started at LAL by developing Arabic content. He multitasks and navigates between Arabic literature and media and communication expertise. He joined the team as a Project Manager for Arabic Content and Digital Transformation of partners’ programs. </a:t>
              </a:r>
            </a:p>
            <a:p>
              <a:pPr algn="just"/>
              <a:endParaRPr lang="en-US" dirty="0">
                <a:latin typeface="+mj-lt"/>
              </a:endParaRPr>
            </a:p>
          </p:txBody>
        </p:sp>
        <p:sp>
          <p:nvSpPr>
            <p:cNvPr id="11" name="TextBox 10"/>
            <p:cNvSpPr txBox="1"/>
            <p:nvPr/>
          </p:nvSpPr>
          <p:spPr>
            <a:xfrm>
              <a:off x="1213392" y="894616"/>
              <a:ext cx="1827508" cy="369332"/>
            </a:xfrm>
            <a:prstGeom prst="rect">
              <a:avLst/>
            </a:prstGeom>
            <a:noFill/>
          </p:spPr>
          <p:txBody>
            <a:bodyPr wrap="square" rtlCol="0">
              <a:spAutoFit/>
            </a:bodyPr>
            <a:lstStyle/>
            <a:p>
              <a:r>
                <a:rPr lang="en-US" b="1" dirty="0" err="1">
                  <a:solidFill>
                    <a:srgbClr val="AC1C5F"/>
                  </a:solidFill>
                  <a:ea typeface="Chalkboard" charset="0"/>
                  <a:cs typeface="Chalkboard" charset="0"/>
                </a:rPr>
                <a:t>Hala</a:t>
              </a:r>
              <a:r>
                <a:rPr lang="en-US" b="1" dirty="0">
                  <a:solidFill>
                    <a:srgbClr val="AC1C5F"/>
                  </a:solidFill>
                  <a:ea typeface="Chalkboard" charset="0"/>
                  <a:cs typeface="Chalkboard" charset="0"/>
                </a:rPr>
                <a:t> El </a:t>
              </a:r>
              <a:r>
                <a:rPr lang="en-US" b="1" dirty="0" err="1">
                  <a:solidFill>
                    <a:srgbClr val="AC1C5F"/>
                  </a:solidFill>
                  <a:ea typeface="Chalkboard" charset="0"/>
                  <a:cs typeface="Chalkboard" charset="0"/>
                </a:rPr>
                <a:t>Chacar</a:t>
              </a:r>
              <a:endParaRPr lang="en-US" b="1" dirty="0">
                <a:solidFill>
                  <a:srgbClr val="AC1C5F"/>
                </a:solidFill>
                <a:ea typeface="Chalkboard" charset="0"/>
                <a:cs typeface="Chalkboard" charset="0"/>
              </a:endParaRPr>
            </a:p>
          </p:txBody>
        </p:sp>
        <p:sp>
          <p:nvSpPr>
            <p:cNvPr id="12" name="TextBox 11"/>
            <p:cNvSpPr txBox="1"/>
            <p:nvPr/>
          </p:nvSpPr>
          <p:spPr>
            <a:xfrm>
              <a:off x="5546313" y="904955"/>
              <a:ext cx="1426948" cy="369332"/>
            </a:xfrm>
            <a:prstGeom prst="rect">
              <a:avLst/>
            </a:prstGeom>
            <a:noFill/>
          </p:spPr>
          <p:txBody>
            <a:bodyPr wrap="square" rtlCol="0">
              <a:spAutoFit/>
            </a:bodyPr>
            <a:lstStyle/>
            <a:p>
              <a:r>
                <a:rPr lang="en-US" b="1" dirty="0" err="1">
                  <a:solidFill>
                    <a:srgbClr val="AC1C5F"/>
                  </a:solidFill>
                  <a:ea typeface="Chalkboard" charset="0"/>
                  <a:cs typeface="Chalkboard" charset="0"/>
                </a:rPr>
                <a:t>Elie</a:t>
              </a:r>
              <a:r>
                <a:rPr lang="en-US" b="1" dirty="0">
                  <a:solidFill>
                    <a:srgbClr val="AC1C5F"/>
                  </a:solidFill>
                  <a:ea typeface="Chalkboard" charset="0"/>
                  <a:cs typeface="Chalkboard" charset="0"/>
                </a:rPr>
                <a:t> </a:t>
              </a:r>
              <a:r>
                <a:rPr lang="en-US" b="1" dirty="0" err="1">
                  <a:solidFill>
                    <a:srgbClr val="AC1C5F"/>
                  </a:solidFill>
                  <a:ea typeface="Chalkboard" charset="0"/>
                  <a:cs typeface="Chalkboard" charset="0"/>
                </a:rPr>
                <a:t>Assaker</a:t>
              </a:r>
              <a:endParaRPr lang="en-US" b="1" dirty="0">
                <a:solidFill>
                  <a:srgbClr val="AC1C5F"/>
                </a:solidFill>
                <a:ea typeface="Chalkboard" charset="0"/>
                <a:cs typeface="Chalkboard" charset="0"/>
              </a:endParaRPr>
            </a:p>
          </p:txBody>
        </p:sp>
        <p:sp>
          <p:nvSpPr>
            <p:cNvPr id="13" name="TextBox 12"/>
            <p:cNvSpPr txBox="1"/>
            <p:nvPr/>
          </p:nvSpPr>
          <p:spPr>
            <a:xfrm>
              <a:off x="9494913" y="890247"/>
              <a:ext cx="1600200" cy="369332"/>
            </a:xfrm>
            <a:prstGeom prst="rect">
              <a:avLst/>
            </a:prstGeom>
            <a:noFill/>
          </p:spPr>
          <p:txBody>
            <a:bodyPr wrap="square" rtlCol="0">
              <a:spAutoFit/>
            </a:bodyPr>
            <a:lstStyle/>
            <a:p>
              <a:r>
                <a:rPr lang="en-US" b="1">
                  <a:solidFill>
                    <a:srgbClr val="AC1C5F"/>
                  </a:solidFill>
                  <a:ea typeface="Chalkboard" charset="0"/>
                  <a:cs typeface="Chalkboard" charset="0"/>
                </a:rPr>
                <a:t>Yara Jabbour</a:t>
              </a:r>
            </a:p>
          </p:txBody>
        </p:sp>
      </p:grpSp>
      <p:grpSp>
        <p:nvGrpSpPr>
          <p:cNvPr id="14" name="LAL logo bottom"/>
          <p:cNvGrpSpPr/>
          <p:nvPr/>
        </p:nvGrpSpPr>
        <p:grpSpPr>
          <a:xfrm>
            <a:off x="0" y="6257586"/>
            <a:ext cx="12192000" cy="600414"/>
            <a:chOff x="0" y="6257586"/>
            <a:chExt cx="12192000" cy="600414"/>
          </a:xfrm>
        </p:grpSpPr>
        <p:sp>
          <p:nvSpPr>
            <p:cNvPr id="15" name="Rectangle 14"/>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
        <p:nvSpPr>
          <p:cNvPr id="21" name="TextBox 20"/>
          <p:cNvSpPr txBox="1"/>
          <p:nvPr/>
        </p:nvSpPr>
        <p:spPr>
          <a:xfrm>
            <a:off x="4827067" y="158661"/>
            <a:ext cx="2537866" cy="646331"/>
          </a:xfrm>
          <a:prstGeom prst="rect">
            <a:avLst/>
          </a:prstGeom>
          <a:noFill/>
        </p:spPr>
        <p:txBody>
          <a:bodyPr wrap="square" rtlCol="0">
            <a:spAutoFit/>
          </a:bodyPr>
          <a:lstStyle/>
          <a:p>
            <a:pPr algn="ctr"/>
            <a:r>
              <a:rPr lang="en-US" sz="3600" b="1" dirty="0">
                <a:solidFill>
                  <a:srgbClr val="AC1C5F"/>
                </a:solidFill>
              </a:rPr>
              <a:t>TEAMING</a:t>
            </a:r>
            <a:r>
              <a:rPr lang="en-US" sz="3600" b="1" dirty="0"/>
              <a:t> </a:t>
            </a:r>
            <a:endParaRPr lang="en-US" sz="3600" dirty="0"/>
          </a:p>
        </p:txBody>
      </p:sp>
    </p:spTree>
    <p:extLst>
      <p:ext uri="{BB962C8B-B14F-4D97-AF65-F5344CB8AC3E}">
        <p14:creationId xmlns:p14="http://schemas.microsoft.com/office/powerpoint/2010/main" val="1065974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D5FAB96B-D619-E049-8AFD-EFAB5081463E}"/>
              </a:ext>
            </a:extLst>
          </p:cNvPr>
          <p:cNvSpPr>
            <a:spLocks noGrp="1"/>
          </p:cNvSpPr>
          <p:nvPr>
            <p:ph type="title"/>
          </p:nvPr>
        </p:nvSpPr>
        <p:spPr>
          <a:xfrm>
            <a:off x="2268347" y="133071"/>
            <a:ext cx="7196010" cy="699686"/>
          </a:xfrm>
        </p:spPr>
        <p:txBody>
          <a:bodyPr>
            <a:normAutofit/>
          </a:bodyPr>
          <a:lstStyle/>
          <a:p>
            <a:pPr algn="ctr"/>
            <a:r>
              <a:rPr lang="en-US" sz="3600" b="1" dirty="0">
                <a:solidFill>
                  <a:srgbClr val="AC1C5F"/>
                </a:solidFill>
                <a:latin typeface="+mn-lt"/>
              </a:rPr>
              <a:t>TEAMING DURING CONFINEMENT</a:t>
            </a:r>
            <a:endParaRPr lang="en-US" sz="3600" dirty="0">
              <a:latin typeface="+mn-lt"/>
            </a:endParaRPr>
          </a:p>
        </p:txBody>
      </p:sp>
      <p:sp>
        <p:nvSpPr>
          <p:cNvPr id="5" name="ZoneTexte 4">
            <a:extLst>
              <a:ext uri="{FF2B5EF4-FFF2-40B4-BE49-F238E27FC236}">
                <a16:creationId xmlns="" xmlns:a16="http://schemas.microsoft.com/office/drawing/2014/main" id="{213DFA03-A6FA-FF4C-8112-B0069030C169}"/>
              </a:ext>
            </a:extLst>
          </p:cNvPr>
          <p:cNvSpPr txBox="1"/>
          <p:nvPr/>
        </p:nvSpPr>
        <p:spPr>
          <a:xfrm>
            <a:off x="656053" y="1661452"/>
            <a:ext cx="10420598" cy="3847207"/>
          </a:xfrm>
          <a:prstGeom prst="rect">
            <a:avLst/>
          </a:prstGeom>
          <a:noFill/>
        </p:spPr>
        <p:txBody>
          <a:bodyPr wrap="square" rtlCol="0">
            <a:spAutoFit/>
          </a:bodyPr>
          <a:lstStyle/>
          <a:p>
            <a:pPr algn="just"/>
            <a:r>
              <a:rPr lang="en-US" sz="2000" dirty="0">
                <a:latin typeface="+mj-lt"/>
                <a:ea typeface="Chalkboard" charset="0"/>
                <a:cs typeface="Chalkboard" charset="0"/>
              </a:rPr>
              <a:t>The need for distance learning increased during COVID-19. </a:t>
            </a:r>
          </a:p>
          <a:p>
            <a:pPr algn="just"/>
            <a:endParaRPr lang="en-US" sz="2000" dirty="0">
              <a:latin typeface="+mj-lt"/>
              <a:ea typeface="Chalkboard" charset="0"/>
              <a:cs typeface="Chalkboard" charset="0"/>
            </a:endParaRPr>
          </a:p>
          <a:p>
            <a:pPr algn="just"/>
            <a:r>
              <a:rPr lang="en-US" sz="2000" dirty="0">
                <a:latin typeface="+mj-lt"/>
                <a:ea typeface="Chalkboard" charset="0"/>
                <a:cs typeface="Chalkboard" charset="0"/>
              </a:rPr>
              <a:t>While confined at home, we tried to deliver new chapters to help students keep-up with school. </a:t>
            </a:r>
          </a:p>
          <a:p>
            <a:pPr algn="just"/>
            <a:r>
              <a:rPr lang="en-US" sz="2000" dirty="0">
                <a:latin typeface="+mj-lt"/>
                <a:ea typeface="Chalkboard" charset="0"/>
                <a:cs typeface="Chalkboard" charset="0"/>
              </a:rPr>
              <a:t>We gathered a team of volunteers and worked all around the clock to develop, edit and translate more units. </a:t>
            </a:r>
          </a:p>
          <a:p>
            <a:pPr algn="just"/>
            <a:endParaRPr lang="en-US" sz="2000" dirty="0">
              <a:latin typeface="+mj-lt"/>
              <a:ea typeface="Chalkboard" charset="0"/>
              <a:cs typeface="Chalkboard" charset="0"/>
            </a:endParaRPr>
          </a:p>
          <a:p>
            <a:pPr algn="just"/>
            <a:r>
              <a:rPr lang="en-US" sz="2000" dirty="0">
                <a:latin typeface="+mj-lt"/>
                <a:ea typeface="Chalkboard" charset="0"/>
                <a:cs typeface="Chalkboard" charset="0"/>
              </a:rPr>
              <a:t>In a month’s time, we succeeded in publishing </a:t>
            </a:r>
            <a:r>
              <a:rPr lang="en-US" sz="2400" b="1" dirty="0">
                <a:solidFill>
                  <a:srgbClr val="AC1C5F"/>
                </a:solidFill>
                <a:latin typeface="+mj-lt"/>
                <a:ea typeface="Chalkboard" charset="0"/>
                <a:cs typeface="Chalkboard" charset="0"/>
              </a:rPr>
              <a:t>9</a:t>
            </a:r>
            <a:r>
              <a:rPr lang="en-US" sz="2000" dirty="0">
                <a:latin typeface="+mj-lt"/>
                <a:ea typeface="Chalkboard" charset="0"/>
                <a:cs typeface="Chalkboard" charset="0"/>
              </a:rPr>
              <a:t> units, translating </a:t>
            </a:r>
            <a:r>
              <a:rPr lang="en-US" sz="2400" b="1" dirty="0">
                <a:solidFill>
                  <a:srgbClr val="AC1C5F"/>
                </a:solidFill>
                <a:latin typeface="+mj-lt"/>
                <a:ea typeface="Chalkboard" charset="0"/>
                <a:cs typeface="Chalkboard" charset="0"/>
              </a:rPr>
              <a:t>7</a:t>
            </a:r>
            <a:r>
              <a:rPr lang="en-US" sz="2000" dirty="0">
                <a:latin typeface="+mj-lt"/>
                <a:ea typeface="Chalkboard" charset="0"/>
                <a:cs typeface="Chalkboard" charset="0"/>
              </a:rPr>
              <a:t> and editing around </a:t>
            </a:r>
            <a:r>
              <a:rPr lang="en-US" sz="2400" b="1" dirty="0">
                <a:solidFill>
                  <a:srgbClr val="AC1C5F"/>
                </a:solidFill>
                <a:latin typeface="+mj-lt"/>
                <a:ea typeface="Chalkboard" charset="0"/>
                <a:cs typeface="Chalkboard" charset="0"/>
              </a:rPr>
              <a:t>5</a:t>
            </a:r>
            <a:r>
              <a:rPr lang="en-US" sz="2000" dirty="0">
                <a:latin typeface="+mj-lt"/>
                <a:ea typeface="Chalkboard" charset="0"/>
                <a:cs typeface="Chalkboard" charset="0"/>
              </a:rPr>
              <a:t>. </a:t>
            </a:r>
          </a:p>
          <a:p>
            <a:pPr algn="just"/>
            <a:r>
              <a:rPr lang="en-US" sz="2000" dirty="0">
                <a:latin typeface="+mj-lt"/>
                <a:ea typeface="Chalkboard" charset="0"/>
                <a:cs typeface="Chalkboard" charset="0"/>
              </a:rPr>
              <a:t>Thank you to Georgia </a:t>
            </a:r>
            <a:r>
              <a:rPr lang="en-US" sz="2000" dirty="0" err="1">
                <a:latin typeface="+mj-lt"/>
                <a:ea typeface="Chalkboard" charset="0"/>
                <a:cs typeface="Chalkboard" charset="0"/>
              </a:rPr>
              <a:t>També</a:t>
            </a:r>
            <a:r>
              <a:rPr lang="en-US" sz="2000" dirty="0">
                <a:latin typeface="+mj-lt"/>
                <a:ea typeface="Chalkboard" charset="0"/>
                <a:cs typeface="Chalkboard" charset="0"/>
              </a:rPr>
              <a:t>, Andrea </a:t>
            </a:r>
            <a:r>
              <a:rPr lang="en-US" sz="2000" dirty="0" err="1">
                <a:latin typeface="+mj-lt"/>
                <a:ea typeface="Chalkboard" charset="0"/>
                <a:cs typeface="Chalkboard" charset="0"/>
              </a:rPr>
              <a:t>També</a:t>
            </a:r>
            <a:r>
              <a:rPr lang="en-US" sz="2000" dirty="0">
                <a:latin typeface="+mj-lt"/>
                <a:ea typeface="Chalkboard" charset="0"/>
                <a:cs typeface="Chalkboard" charset="0"/>
              </a:rPr>
              <a:t>, Rosy Raggi, Joelle </a:t>
            </a:r>
            <a:r>
              <a:rPr lang="en-US" sz="2000" dirty="0" err="1">
                <a:latin typeface="+mj-lt"/>
                <a:ea typeface="Chalkboard" charset="0"/>
                <a:cs typeface="Chalkboard" charset="0"/>
              </a:rPr>
              <a:t>Kosremelli</a:t>
            </a:r>
            <a:r>
              <a:rPr lang="en-US" sz="2000" dirty="0">
                <a:latin typeface="+mj-lt"/>
                <a:ea typeface="Chalkboard" charset="0"/>
                <a:cs typeface="Chalkboard" charset="0"/>
              </a:rPr>
              <a:t>, Sarah-Jane Fahed, </a:t>
            </a:r>
            <a:r>
              <a:rPr lang="en-US" sz="2000" dirty="0" err="1">
                <a:latin typeface="+mj-lt"/>
                <a:ea typeface="Chalkboard" charset="0"/>
                <a:cs typeface="Chalkboard" charset="0"/>
              </a:rPr>
              <a:t>Mazen</a:t>
            </a:r>
            <a:r>
              <a:rPr lang="en-US" sz="2000" dirty="0">
                <a:latin typeface="+mj-lt"/>
                <a:ea typeface="Chalkboard" charset="0"/>
                <a:cs typeface="Chalkboard" charset="0"/>
              </a:rPr>
              <a:t> </a:t>
            </a:r>
            <a:r>
              <a:rPr lang="en-US" sz="2000" dirty="0" err="1">
                <a:latin typeface="+mj-lt"/>
                <a:ea typeface="Chalkboard" charset="0"/>
                <a:cs typeface="Chalkboard" charset="0"/>
              </a:rPr>
              <a:t>Fahed</a:t>
            </a:r>
            <a:r>
              <a:rPr lang="en-US" sz="2000" dirty="0">
                <a:latin typeface="+mj-lt"/>
                <a:ea typeface="Chalkboard" charset="0"/>
                <a:cs typeface="Chalkboard" charset="0"/>
              </a:rPr>
              <a:t>, and Ralph </a:t>
            </a:r>
            <a:r>
              <a:rPr lang="en-US" sz="2000" dirty="0" err="1">
                <a:latin typeface="+mj-lt"/>
                <a:ea typeface="Chalkboard" charset="0"/>
                <a:cs typeface="Chalkboard" charset="0"/>
              </a:rPr>
              <a:t>Salloum</a:t>
            </a:r>
            <a:r>
              <a:rPr lang="en-US" sz="2000" dirty="0">
                <a:latin typeface="+mj-lt"/>
                <a:ea typeface="Chalkboard" charset="0"/>
                <a:cs typeface="Chalkboard" charset="0"/>
              </a:rPr>
              <a:t> for your help in reviewing and translating units during confinement. </a:t>
            </a:r>
          </a:p>
          <a:p>
            <a:pPr algn="just"/>
            <a:r>
              <a:rPr lang="en-US" sz="2000" dirty="0">
                <a:latin typeface="+mj-lt"/>
                <a:ea typeface="Chalkboard" charset="0"/>
                <a:cs typeface="Chalkboard" charset="0"/>
              </a:rPr>
              <a:t>A special thanks to our ‘Senior’ volunteer; Jeannette </a:t>
            </a:r>
            <a:r>
              <a:rPr lang="en-US" sz="2000" dirty="0" err="1">
                <a:latin typeface="+mj-lt"/>
                <a:ea typeface="Chalkboard" charset="0"/>
                <a:cs typeface="Chalkboard" charset="0"/>
              </a:rPr>
              <a:t>Salamoun</a:t>
            </a:r>
            <a:r>
              <a:rPr lang="en-US" sz="2000" dirty="0">
                <a:latin typeface="+mj-lt"/>
                <a:ea typeface="Chalkboard" charset="0"/>
                <a:cs typeface="Chalkboard" charset="0"/>
              </a:rPr>
              <a:t>. Jeannette is now retired but has been a Chemistry teacher at CLW for all of her professional life. She’s contributed a lot to LAL between 2019 and 2020 translating more than 10 scientific modules from English to French. </a:t>
            </a:r>
          </a:p>
        </p:txBody>
      </p:sp>
      <p:grpSp>
        <p:nvGrpSpPr>
          <p:cNvPr id="4" name="LAL logo bottom"/>
          <p:cNvGrpSpPr/>
          <p:nvPr/>
        </p:nvGrpSpPr>
        <p:grpSpPr>
          <a:xfrm>
            <a:off x="0" y="6257586"/>
            <a:ext cx="12192000" cy="600414"/>
            <a:chOff x="0" y="6257586"/>
            <a:chExt cx="12192000" cy="600414"/>
          </a:xfrm>
        </p:grpSpPr>
        <p:sp>
          <p:nvSpPr>
            <p:cNvPr id="6" name="Rectangle 5"/>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147866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6848" y="133300"/>
            <a:ext cx="11278303" cy="4862303"/>
            <a:chOff x="326425" y="133300"/>
            <a:chExt cx="11278303" cy="4862303"/>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326425" y="1825504"/>
              <a:ext cx="11278303" cy="3170099"/>
            </a:xfrm>
            <a:prstGeom prst="rect">
              <a:avLst/>
            </a:prstGeom>
            <a:noFill/>
          </p:spPr>
          <p:txBody>
            <a:bodyPr wrap="square" rtlCol="0">
              <a:spAutoFit/>
            </a:bodyPr>
            <a:lstStyle/>
            <a:p>
              <a:pPr algn="just"/>
              <a:r>
                <a:rPr lang="en-US" sz="2000" dirty="0">
                  <a:latin typeface="+mj-lt"/>
                </a:rPr>
                <a:t>We developed new partnerships that enriched us and gave us new perspectives. </a:t>
              </a:r>
            </a:p>
            <a:p>
              <a:pPr algn="just"/>
              <a:endParaRPr lang="en-US" sz="2000" dirty="0">
                <a:latin typeface="+mj-lt"/>
              </a:endParaRPr>
            </a:p>
            <a:p>
              <a:pPr algn="just"/>
              <a:r>
                <a:rPr lang="en-US" sz="2000" dirty="0">
                  <a:latin typeface="+mj-lt"/>
                </a:rPr>
                <a:t>Thanks to </a:t>
              </a:r>
              <a:r>
                <a:rPr lang="en-US" sz="2000" b="1" dirty="0">
                  <a:latin typeface="+mj-lt"/>
                </a:rPr>
                <a:t>Inspiration Garden, </a:t>
              </a:r>
              <a:r>
                <a:rPr lang="en-US" sz="2000" dirty="0">
                  <a:latin typeface="+mj-lt"/>
                </a:rPr>
                <a:t>we learned how to listen to the teachers and understand their needs, challenges and hopes. We successfully adapted the </a:t>
              </a:r>
              <a:r>
                <a:rPr lang="en-US" sz="2000" b="1" dirty="0">
                  <a:latin typeface="+mj-lt"/>
                </a:rPr>
                <a:t>Learning Lands </a:t>
              </a:r>
              <a:r>
                <a:rPr lang="en-US" sz="2000" dirty="0">
                  <a:latin typeface="+mj-lt"/>
                </a:rPr>
                <a:t>process to the UNRWA Grade 1 pilot project and the remote pedagogy projects, making the teacher at the core of the solution.</a:t>
              </a:r>
            </a:p>
            <a:p>
              <a:pPr algn="just"/>
              <a:endParaRPr lang="en-US" sz="2000" dirty="0">
                <a:latin typeface="+mj-lt"/>
              </a:endParaRPr>
            </a:p>
            <a:p>
              <a:pPr algn="just"/>
              <a:r>
                <a:rPr lang="en-US" sz="2000" dirty="0">
                  <a:latin typeface="+mj-lt"/>
                </a:rPr>
                <a:t>With </a:t>
              </a:r>
              <a:r>
                <a:rPr lang="en-US" sz="2000" b="1" dirty="0">
                  <a:latin typeface="+mj-lt"/>
                </a:rPr>
                <a:t>Education Above All </a:t>
              </a:r>
              <a:r>
                <a:rPr lang="en-US" sz="2000" dirty="0">
                  <a:latin typeface="+mj-lt"/>
                </a:rPr>
                <a:t>and the </a:t>
              </a:r>
              <a:r>
                <a:rPr lang="en-US" sz="2000" b="1" dirty="0">
                  <a:latin typeface="+mj-lt"/>
                </a:rPr>
                <a:t>Internet Free Education Bank </a:t>
              </a:r>
              <a:r>
                <a:rPr lang="en-US" sz="2000" dirty="0">
                  <a:latin typeface="+mj-lt"/>
                </a:rPr>
                <a:t>project, we were exposed to a new approach of distance learning that does not involve a screen but engage the child with his direct environment.</a:t>
              </a:r>
            </a:p>
            <a:p>
              <a:pPr algn="just"/>
              <a:r>
                <a:rPr lang="en-US" sz="2000" dirty="0"/>
                <a:t>	</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4775477" y="133300"/>
              <a:ext cx="2380203" cy="646331"/>
            </a:xfrm>
            <a:prstGeom prst="rect">
              <a:avLst/>
            </a:prstGeom>
            <a:noFill/>
          </p:spPr>
          <p:txBody>
            <a:bodyPr wrap="none" rtlCol="0">
              <a:spAutoFit/>
            </a:bodyPr>
            <a:lstStyle/>
            <a:p>
              <a:pPr algn="ctr"/>
              <a:r>
                <a:rPr lang="en-US" sz="3600" b="1" dirty="0">
                  <a:solidFill>
                    <a:srgbClr val="AC1C5F"/>
                  </a:solidFill>
                </a:rPr>
                <a:t>PARTNERING</a:t>
              </a:r>
              <a:endParaRPr lang="en-US" sz="3600" dirty="0"/>
            </a:p>
          </p:txBody>
        </p:sp>
      </p:grpSp>
      <p:grpSp>
        <p:nvGrpSpPr>
          <p:cNvPr id="10" name="LAL logo bottom"/>
          <p:cNvGrpSpPr/>
          <p:nvPr/>
        </p:nvGrpSpPr>
        <p:grpSpPr>
          <a:xfrm>
            <a:off x="0" y="6257586"/>
            <a:ext cx="12192000" cy="600414"/>
            <a:chOff x="0" y="6257586"/>
            <a:chExt cx="12192000" cy="600414"/>
          </a:xfrm>
        </p:grpSpPr>
        <p:sp>
          <p:nvSpPr>
            <p:cNvPr id="11" name="Rectangle 10"/>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514721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6848" y="133300"/>
            <a:ext cx="11278303" cy="5432022"/>
            <a:chOff x="326425" y="133300"/>
            <a:chExt cx="11278303" cy="5432022"/>
          </a:xfrm>
        </p:grpSpPr>
        <p:sp>
          <p:nvSpPr>
            <p:cNvPr id="5" name="ZoneTexte 4">
              <a:extLst>
                <a:ext uri="{FF2B5EF4-FFF2-40B4-BE49-F238E27FC236}">
                  <a16:creationId xmlns="" xmlns:a16="http://schemas.microsoft.com/office/drawing/2014/main" id="{C9608793-F211-154A-81B4-5D0E02FC95D9}"/>
                </a:ext>
              </a:extLst>
            </p:cNvPr>
            <p:cNvSpPr txBox="1"/>
            <p:nvPr/>
          </p:nvSpPr>
          <p:spPr>
            <a:xfrm>
              <a:off x="326425" y="1471894"/>
              <a:ext cx="11278303" cy="4093428"/>
            </a:xfrm>
            <a:prstGeom prst="rect">
              <a:avLst/>
            </a:prstGeom>
            <a:noFill/>
          </p:spPr>
          <p:txBody>
            <a:bodyPr wrap="square" rtlCol="0">
              <a:spAutoFit/>
            </a:bodyPr>
            <a:lstStyle/>
            <a:p>
              <a:pPr algn="just"/>
              <a:endParaRPr lang="en-US" sz="2000" dirty="0">
                <a:latin typeface="+mj-lt"/>
                <a:ea typeface="Chalkboard" charset="0"/>
                <a:cs typeface="Chalkboard" charset="0"/>
              </a:endParaRPr>
            </a:p>
            <a:p>
              <a:pPr algn="just"/>
              <a:r>
                <a:rPr lang="en-US" sz="2000" b="1" dirty="0">
                  <a:latin typeface="+mj-lt"/>
                  <a:ea typeface="Chalkboard" charset="0"/>
                  <a:cs typeface="Chalkboard" charset="0"/>
                </a:rPr>
                <a:t>B.O.T </a:t>
              </a:r>
              <a:r>
                <a:rPr lang="en-US" sz="2000" dirty="0">
                  <a:latin typeface="+mj-lt"/>
                  <a:ea typeface="Chalkboard" charset="0"/>
                  <a:cs typeface="Chalkboard" charset="0"/>
                </a:rPr>
                <a:t>(Bridge. Outsource. Transform) is an impact sourcing platform that provides high quality digital services executed by skilled freelancers from marginalized communities in Lebanon. We gave trainings on content development to BOT selected consultants in order to partner together on providing content creation services</a:t>
              </a:r>
              <a:r>
                <a:rPr lang="en-US" sz="2000" dirty="0" smtClean="0">
                  <a:latin typeface="+mj-lt"/>
                  <a:ea typeface="Chalkboard" charset="0"/>
                  <a:cs typeface="Chalkboard" charset="0"/>
                </a:rPr>
                <a:t>.</a:t>
              </a:r>
            </a:p>
            <a:p>
              <a:pPr algn="just"/>
              <a:endParaRPr lang="en-US" sz="2000" dirty="0" smtClean="0">
                <a:latin typeface="+mj-lt"/>
                <a:ea typeface="Chalkboard" charset="0"/>
                <a:cs typeface="Chalkboard" charset="0"/>
              </a:endParaRPr>
            </a:p>
            <a:p>
              <a:pPr algn="just"/>
              <a:r>
                <a:rPr lang="en-US" sz="2000" dirty="0" smtClean="0">
                  <a:latin typeface="+mj-lt"/>
                  <a:ea typeface="Chalkboard" charset="0"/>
                  <a:cs typeface="Chalkboard" charset="0"/>
                </a:rPr>
                <a:t>With </a:t>
              </a:r>
              <a:r>
                <a:rPr lang="en-US" sz="2000" b="1" dirty="0">
                  <a:latin typeface="+mj-lt"/>
                  <a:ea typeface="Chalkboard" charset="0"/>
                  <a:cs typeface="Chalkboard" charset="0"/>
                </a:rPr>
                <a:t>FIWI</a:t>
              </a:r>
              <a:r>
                <a:rPr lang="en-US" sz="2000" dirty="0">
                  <a:latin typeface="+mj-lt"/>
                  <a:ea typeface="Chalkboard" charset="0"/>
                  <a:cs typeface="Chalkboard" charset="0"/>
                </a:rPr>
                <a:t>, we got wiser in financial literacy. We are now developing a specific program to transfer that wisdom to teenagers by addressing public and private good, growth, social rights and duties, money, banks, and much more. It is indeed important especially lately for teenagers to understand what is happening in our finance and banking sector and ease the anxiety they feel when they hear their parents complaining about the current economic crisis. </a:t>
              </a:r>
            </a:p>
            <a:p>
              <a:pPr algn="just"/>
              <a:endParaRPr lang="en-US" sz="2000" dirty="0">
                <a:latin typeface="+mj-lt"/>
                <a:cs typeface="Source Sans Pro Regular" charset="0"/>
              </a:endParaRPr>
            </a:p>
            <a:p>
              <a:r>
                <a:rPr lang="en-US" sz="2000" dirty="0">
                  <a:latin typeface="+mj-lt"/>
                </a:rPr>
                <a:t>								</a:t>
              </a:r>
            </a:p>
          </p:txBody>
        </p:sp>
        <p:sp>
          <p:nvSpPr>
            <p:cNvPr id="4" name="ZoneTexte 3">
              <a:extLst>
                <a:ext uri="{FF2B5EF4-FFF2-40B4-BE49-F238E27FC236}">
                  <a16:creationId xmlns="" xmlns:a16="http://schemas.microsoft.com/office/drawing/2014/main" id="{2ED84576-9D29-A642-B76E-E6C7EA4D4F49}"/>
                </a:ext>
              </a:extLst>
            </p:cNvPr>
            <p:cNvSpPr txBox="1"/>
            <p:nvPr/>
          </p:nvSpPr>
          <p:spPr>
            <a:xfrm>
              <a:off x="4775477" y="133300"/>
              <a:ext cx="2380203" cy="646331"/>
            </a:xfrm>
            <a:prstGeom prst="rect">
              <a:avLst/>
            </a:prstGeom>
            <a:noFill/>
          </p:spPr>
          <p:txBody>
            <a:bodyPr wrap="none" rtlCol="0">
              <a:spAutoFit/>
            </a:bodyPr>
            <a:lstStyle/>
            <a:p>
              <a:pPr algn="ctr"/>
              <a:r>
                <a:rPr lang="en-US" sz="3600" b="1" dirty="0">
                  <a:solidFill>
                    <a:srgbClr val="AC1C5F"/>
                  </a:solidFill>
                </a:rPr>
                <a:t>PARTNERING</a:t>
              </a:r>
              <a:endParaRPr lang="en-US" sz="3600" dirty="0"/>
            </a:p>
          </p:txBody>
        </p:sp>
      </p:grpSp>
      <p:grpSp>
        <p:nvGrpSpPr>
          <p:cNvPr id="6" name="LAL logo bottom"/>
          <p:cNvGrpSpPr/>
          <p:nvPr/>
        </p:nvGrpSpPr>
        <p:grpSpPr>
          <a:xfrm>
            <a:off x="0" y="6257586"/>
            <a:ext cx="12192000" cy="600414"/>
            <a:chOff x="0" y="6257586"/>
            <a:chExt cx="12192000" cy="600414"/>
          </a:xfrm>
        </p:grpSpPr>
        <p:sp>
          <p:nvSpPr>
            <p:cNvPr id="7" name="Rectangle 6"/>
            <p:cNvSpPr/>
            <p:nvPr/>
          </p:nvSpPr>
          <p:spPr>
            <a:xfrm>
              <a:off x="0" y="6275540"/>
              <a:ext cx="12192000" cy="58246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flipV="1">
              <a:off x="0" y="6257586"/>
              <a:ext cx="12192000" cy="45719"/>
            </a:xfrm>
            <a:prstGeom prst="rect">
              <a:avLst/>
            </a:prstGeom>
            <a:solidFill>
              <a:srgbClr val="AF0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798" y="6414514"/>
              <a:ext cx="1927173" cy="288826"/>
            </a:xfrm>
            <a:prstGeom prst="rect">
              <a:avLst/>
            </a:prstGeom>
          </p:spPr>
        </p:pic>
      </p:grpSp>
    </p:spTree>
    <p:extLst>
      <p:ext uri="{BB962C8B-B14F-4D97-AF65-F5344CB8AC3E}">
        <p14:creationId xmlns:p14="http://schemas.microsoft.com/office/powerpoint/2010/main" val="33022368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Source Sans Pro"/>
        <a:ea typeface=""/>
        <a:cs typeface=""/>
      </a:majorFont>
      <a:minorFont>
        <a:latin typeface="Source Sans Pro Semibol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22224</TotalTime>
  <Words>4432</Words>
  <Application>Microsoft Macintosh PowerPoint</Application>
  <PresentationFormat>Widescreen</PresentationFormat>
  <Paragraphs>536</Paragraphs>
  <Slides>55</Slides>
  <Notes>39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55</vt:i4>
      </vt:variant>
    </vt:vector>
  </HeadingPairs>
  <TitlesOfParts>
    <vt:vector size="65" baseType="lpstr">
      <vt:lpstr>Arial Narrow</vt:lpstr>
      <vt:lpstr>Calibri</vt:lpstr>
      <vt:lpstr>Chalkboard</vt:lpstr>
      <vt:lpstr>Courier New</vt:lpstr>
      <vt:lpstr>Source Sans Pro</vt:lpstr>
      <vt:lpstr>Source Sans Pro Light</vt:lpstr>
      <vt:lpstr>Source Sans Pro Regular</vt:lpstr>
      <vt:lpstr>Source Sans Pro Semibold</vt:lpstr>
      <vt:lpstr>Arial</vt:lpstr>
      <vt:lpstr>Office Theme</vt:lpstr>
      <vt:lpstr>ANNUAL REPORT 2020</vt:lpstr>
      <vt:lpstr>PowerPoint Presentation</vt:lpstr>
      <vt:lpstr>PowerPoint Presentation</vt:lpstr>
      <vt:lpstr>PowerPoint Presentation</vt:lpstr>
      <vt:lpstr>PowerPoint Presentation</vt:lpstr>
      <vt:lpstr> </vt:lpstr>
      <vt:lpstr>TEAMING DURING CONFINEMENT</vt:lpstr>
      <vt:lpstr>PowerPoint Presentation</vt:lpstr>
      <vt:lpstr>PowerPoint Presentation</vt:lpstr>
      <vt:lpstr>PowerPoint Presentation</vt:lpstr>
      <vt:lpstr>REACH </vt:lpstr>
      <vt:lpstr>PowerPoint Presentation</vt:lpstr>
      <vt:lpstr>POLICIES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TABSHOURA TINY THINKERS IN A BOX</vt:lpstr>
      <vt:lpstr>PowerPoint Presentation</vt:lpstr>
      <vt:lpstr>INTERNET FREE EDUCATION RESOURCE BANK </vt:lpstr>
      <vt:lpstr>CONFERENCES AND WEBINARS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Sustainability</vt:lpstr>
      <vt:lpstr>PowerPoint Presentation</vt:lpstr>
      <vt:lpstr>PowerPoint Presentation</vt:lpstr>
      <vt:lpstr>PRODUCTS AND SERVICES DEPARTMENT Content co-creation &amp; remote capacity building</vt:lpstr>
      <vt:lpstr>List of Provided services for Organizations</vt:lpstr>
      <vt:lpstr>PowerPoint Presentation</vt:lpstr>
      <vt:lpstr>THE PRODUCTS &amp; SERVICES TEAM</vt:lpstr>
      <vt:lpstr>PowerPoint Presentation</vt:lpstr>
      <vt:lpstr>THE PRODUCTS &amp; SERVICES TEAM</vt:lpstr>
      <vt:lpstr>THE PRODUCTS &amp; SERVICES TEAM</vt:lpstr>
      <vt:lpstr>LESSONS LEARNED CONTENT DEPARTMENT</vt:lpstr>
      <vt:lpstr>LESSONS LEARNED PRODUCTS &amp; SERVICES DEPARTMENT</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LAL annual report 2020</dc:title>
  <dc:creator>Nayla Fahed</dc:creator>
  <cp:lastModifiedBy>Microsoft Office User</cp:lastModifiedBy>
  <cp:revision>272</cp:revision>
  <dcterms:created xsi:type="dcterms:W3CDTF">2020-12-31T15:26:26Z</dcterms:created>
  <dcterms:modified xsi:type="dcterms:W3CDTF">2021-03-23T11:22:57Z</dcterms:modified>
</cp:coreProperties>
</file>